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9"/>
  </p:notesMasterIdLst>
  <p:sldIdLst>
    <p:sldId id="258" r:id="rId2"/>
    <p:sldId id="298" r:id="rId3"/>
    <p:sldId id="259" r:id="rId4"/>
    <p:sldId id="260" r:id="rId5"/>
    <p:sldId id="283" r:id="rId6"/>
    <p:sldId id="285" r:id="rId7"/>
    <p:sldId id="303" r:id="rId8"/>
    <p:sldId id="257" r:id="rId9"/>
    <p:sldId id="304" r:id="rId10"/>
    <p:sldId id="305" r:id="rId11"/>
    <p:sldId id="306" r:id="rId12"/>
    <p:sldId id="307" r:id="rId13"/>
    <p:sldId id="308" r:id="rId14"/>
    <p:sldId id="309" r:id="rId15"/>
    <p:sldId id="310" r:id="rId16"/>
    <p:sldId id="287" r:id="rId17"/>
    <p:sldId id="271" r:id="rId18"/>
    <p:sldId id="317" r:id="rId19"/>
    <p:sldId id="320" r:id="rId20"/>
    <p:sldId id="319" r:id="rId21"/>
    <p:sldId id="288" r:id="rId22"/>
    <p:sldId id="300" r:id="rId23"/>
    <p:sldId id="301" r:id="rId24"/>
    <p:sldId id="302" r:id="rId25"/>
    <p:sldId id="289" r:id="rId26"/>
    <p:sldId id="312" r:id="rId27"/>
    <p:sldId id="313" r:id="rId28"/>
    <p:sldId id="314" r:id="rId29"/>
    <p:sldId id="315" r:id="rId30"/>
    <p:sldId id="316" r:id="rId31"/>
    <p:sldId id="290" r:id="rId32"/>
    <p:sldId id="291" r:id="rId33"/>
    <p:sldId id="292" r:id="rId34"/>
    <p:sldId id="293" r:id="rId35"/>
    <p:sldId id="294" r:id="rId36"/>
    <p:sldId id="274" r:id="rId37"/>
    <p:sldId id="264" r:id="rId38"/>
  </p:sldIdLst>
  <p:sldSz cx="12192000" cy="6858000"/>
  <p:notesSz cx="6858000" cy="9144000"/>
  <p:embeddedFontLst>
    <p:embeddedFont>
      <p:font typeface="等线" panose="02010600030101010101" pitchFamily="2" charset="-122"/>
      <p:regular r:id="rId40"/>
    </p:embeddedFont>
    <p:embeddedFont>
      <p:font typeface="微软雅黑" panose="020B0503020204020204" pitchFamily="34" charset="-122"/>
      <p:regular r:id="rId41"/>
      <p:bold r:id="rId42"/>
    </p:embeddedFont>
    <p:embeddedFont>
      <p:font typeface="黑体" panose="02010609060101010101" pitchFamily="49" charset="-122"/>
      <p:regular r:id="rId43"/>
    </p:embeddedFon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Century Gothic" panose="020B0502020202020204" pitchFamily="34" charset="0"/>
      <p:regular r:id="rId49"/>
      <p:bold r:id="rId50"/>
      <p:italic r:id="rId51"/>
      <p:boldItalic r:id="rId52"/>
    </p:embeddedFont>
    <p:embeddedFont>
      <p:font typeface="Tahoma" panose="020B0604030504040204" pitchFamily="34" charset="0"/>
      <p:regular r:id="rId53"/>
      <p:bold r:id="rId54"/>
    </p:embeddedFont>
  </p:embeddedFontLst>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393"/>
    <a:srgbClr val="FF3737"/>
    <a:srgbClr val="414141"/>
    <a:srgbClr val="000000"/>
    <a:srgbClr val="DFDFDF"/>
    <a:srgbClr val="EB1932"/>
    <a:srgbClr val="C21227"/>
    <a:srgbClr val="880014"/>
    <a:srgbClr val="ED37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94637" autoAdjust="0"/>
  </p:normalViewPr>
  <p:slideViewPr>
    <p:cSldViewPr snapToGrid="0" showGuides="1">
      <p:cViewPr varScale="1">
        <p:scale>
          <a:sx n="69" d="100"/>
          <a:sy n="69" d="100"/>
        </p:scale>
        <p:origin x="828" y="78"/>
      </p:cViewPr>
      <p:guideLst>
        <p:guide orient="horz" pos="2184"/>
        <p:guide pos="381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F08F7-40BD-4E2B-B69C-49BCEBF305B8}" type="datetimeFigureOut">
              <a:rPr lang="zh-CN" altLang="en-US" smtClean="0"/>
              <a:t>2019/6/23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358A4-F945-405B-B193-3D176AA8B553}" type="slidenum">
              <a:rPr lang="zh-CN" altLang="en-US" smtClean="0"/>
              <a:t>‹#›</a:t>
            </a:fld>
            <a:endParaRPr lang="zh-CN" altLang="en-US"/>
          </a:p>
        </p:txBody>
      </p:sp>
    </p:spTree>
    <p:extLst>
      <p:ext uri="{BB962C8B-B14F-4D97-AF65-F5344CB8AC3E}">
        <p14:creationId xmlns:p14="http://schemas.microsoft.com/office/powerpoint/2010/main" val="1033444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1</a:t>
            </a:fld>
            <a:endParaRPr lang="zh-CN" altLang="en-US"/>
          </a:p>
        </p:txBody>
      </p:sp>
    </p:spTree>
    <p:extLst>
      <p:ext uri="{BB962C8B-B14F-4D97-AF65-F5344CB8AC3E}">
        <p14:creationId xmlns:p14="http://schemas.microsoft.com/office/powerpoint/2010/main" val="3991869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13</a:t>
            </a:fld>
            <a:endParaRPr lang="zh-CN" altLang="en-US"/>
          </a:p>
        </p:txBody>
      </p:sp>
    </p:spTree>
    <p:extLst>
      <p:ext uri="{BB962C8B-B14F-4D97-AF65-F5344CB8AC3E}">
        <p14:creationId xmlns:p14="http://schemas.microsoft.com/office/powerpoint/2010/main" val="3347382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14</a:t>
            </a:fld>
            <a:endParaRPr lang="zh-CN" altLang="en-US"/>
          </a:p>
        </p:txBody>
      </p:sp>
    </p:spTree>
    <p:extLst>
      <p:ext uri="{BB962C8B-B14F-4D97-AF65-F5344CB8AC3E}">
        <p14:creationId xmlns:p14="http://schemas.microsoft.com/office/powerpoint/2010/main" val="97712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15</a:t>
            </a:fld>
            <a:endParaRPr lang="zh-CN" altLang="en-US"/>
          </a:p>
        </p:txBody>
      </p:sp>
    </p:spTree>
    <p:extLst>
      <p:ext uri="{BB962C8B-B14F-4D97-AF65-F5344CB8AC3E}">
        <p14:creationId xmlns:p14="http://schemas.microsoft.com/office/powerpoint/2010/main" val="2847036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16</a:t>
            </a:fld>
            <a:endParaRPr lang="zh-CN" altLang="en-US"/>
          </a:p>
        </p:txBody>
      </p:sp>
    </p:spTree>
    <p:extLst>
      <p:ext uri="{BB962C8B-B14F-4D97-AF65-F5344CB8AC3E}">
        <p14:creationId xmlns:p14="http://schemas.microsoft.com/office/powerpoint/2010/main" val="1789206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3764ED-30D4-4197-B15C-8AE7FEE48D06}" type="slidenum">
              <a:rPr lang="zh-CN" altLang="en-US" smtClean="0"/>
              <a:t>17</a:t>
            </a:fld>
            <a:endParaRPr lang="zh-CN" altLang="en-US"/>
          </a:p>
        </p:txBody>
      </p:sp>
    </p:spTree>
    <p:extLst>
      <p:ext uri="{BB962C8B-B14F-4D97-AF65-F5344CB8AC3E}">
        <p14:creationId xmlns:p14="http://schemas.microsoft.com/office/powerpoint/2010/main" val="286215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18</a:t>
            </a:fld>
            <a:endParaRPr lang="zh-CN" altLang="en-US"/>
          </a:p>
        </p:txBody>
      </p:sp>
    </p:spTree>
    <p:extLst>
      <p:ext uri="{BB962C8B-B14F-4D97-AF65-F5344CB8AC3E}">
        <p14:creationId xmlns:p14="http://schemas.microsoft.com/office/powerpoint/2010/main" val="4119784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19</a:t>
            </a:fld>
            <a:endParaRPr lang="zh-CN" altLang="en-US"/>
          </a:p>
        </p:txBody>
      </p:sp>
    </p:spTree>
    <p:extLst>
      <p:ext uri="{BB962C8B-B14F-4D97-AF65-F5344CB8AC3E}">
        <p14:creationId xmlns:p14="http://schemas.microsoft.com/office/powerpoint/2010/main" val="4152460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20</a:t>
            </a:fld>
            <a:endParaRPr lang="zh-CN" altLang="en-US"/>
          </a:p>
        </p:txBody>
      </p:sp>
    </p:spTree>
    <p:extLst>
      <p:ext uri="{BB962C8B-B14F-4D97-AF65-F5344CB8AC3E}">
        <p14:creationId xmlns:p14="http://schemas.microsoft.com/office/powerpoint/2010/main" val="3730186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21</a:t>
            </a:fld>
            <a:endParaRPr lang="zh-CN" altLang="en-US"/>
          </a:p>
        </p:txBody>
      </p:sp>
    </p:spTree>
    <p:extLst>
      <p:ext uri="{BB962C8B-B14F-4D97-AF65-F5344CB8AC3E}">
        <p14:creationId xmlns:p14="http://schemas.microsoft.com/office/powerpoint/2010/main" val="426332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80A802-0140-4C44-92B2-D1A0E1570356}" type="slidenum">
              <a:rPr lang="zh-CN" altLang="en-US" smtClean="0"/>
              <a:t>22</a:t>
            </a:fld>
            <a:endParaRPr lang="zh-CN" altLang="en-US"/>
          </a:p>
        </p:txBody>
      </p:sp>
    </p:spTree>
    <p:extLst>
      <p:ext uri="{BB962C8B-B14F-4D97-AF65-F5344CB8AC3E}">
        <p14:creationId xmlns:p14="http://schemas.microsoft.com/office/powerpoint/2010/main" val="750799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3</a:t>
            </a:fld>
            <a:endParaRPr lang="zh-CN" altLang="en-US"/>
          </a:p>
        </p:txBody>
      </p:sp>
    </p:spTree>
    <p:extLst>
      <p:ext uri="{BB962C8B-B14F-4D97-AF65-F5344CB8AC3E}">
        <p14:creationId xmlns:p14="http://schemas.microsoft.com/office/powerpoint/2010/main" val="1475717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25</a:t>
            </a:fld>
            <a:endParaRPr lang="zh-CN" altLang="en-US"/>
          </a:p>
        </p:txBody>
      </p:sp>
    </p:spTree>
    <p:extLst>
      <p:ext uri="{BB962C8B-B14F-4D97-AF65-F5344CB8AC3E}">
        <p14:creationId xmlns:p14="http://schemas.microsoft.com/office/powerpoint/2010/main" val="276979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31</a:t>
            </a:fld>
            <a:endParaRPr lang="zh-CN" altLang="en-US"/>
          </a:p>
        </p:txBody>
      </p:sp>
    </p:spTree>
    <p:extLst>
      <p:ext uri="{BB962C8B-B14F-4D97-AF65-F5344CB8AC3E}">
        <p14:creationId xmlns:p14="http://schemas.microsoft.com/office/powerpoint/2010/main" val="2785975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32</a:t>
            </a:fld>
            <a:endParaRPr lang="zh-CN" altLang="en-US"/>
          </a:p>
        </p:txBody>
      </p:sp>
    </p:spTree>
    <p:extLst>
      <p:ext uri="{BB962C8B-B14F-4D97-AF65-F5344CB8AC3E}">
        <p14:creationId xmlns:p14="http://schemas.microsoft.com/office/powerpoint/2010/main" val="3749238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33</a:t>
            </a:fld>
            <a:endParaRPr lang="zh-CN" altLang="en-US"/>
          </a:p>
        </p:txBody>
      </p:sp>
    </p:spTree>
    <p:extLst>
      <p:ext uri="{BB962C8B-B14F-4D97-AF65-F5344CB8AC3E}">
        <p14:creationId xmlns:p14="http://schemas.microsoft.com/office/powerpoint/2010/main" val="2399254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34</a:t>
            </a:fld>
            <a:endParaRPr lang="zh-CN" altLang="en-US"/>
          </a:p>
        </p:txBody>
      </p:sp>
    </p:spTree>
    <p:extLst>
      <p:ext uri="{BB962C8B-B14F-4D97-AF65-F5344CB8AC3E}">
        <p14:creationId xmlns:p14="http://schemas.microsoft.com/office/powerpoint/2010/main" val="811145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35</a:t>
            </a:fld>
            <a:endParaRPr lang="zh-CN" altLang="en-US"/>
          </a:p>
        </p:txBody>
      </p:sp>
    </p:spTree>
    <p:extLst>
      <p:ext uri="{BB962C8B-B14F-4D97-AF65-F5344CB8AC3E}">
        <p14:creationId xmlns:p14="http://schemas.microsoft.com/office/powerpoint/2010/main" val="3258610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0826B-D42A-9844-8E6E-DB15A56B1805}" type="slidenum">
              <a:rPr lang="en-US" smtClean="0"/>
              <a:t>36</a:t>
            </a:fld>
            <a:endParaRPr lang="en-US"/>
          </a:p>
        </p:txBody>
      </p:sp>
    </p:spTree>
    <p:extLst>
      <p:ext uri="{BB962C8B-B14F-4D97-AF65-F5344CB8AC3E}">
        <p14:creationId xmlns:p14="http://schemas.microsoft.com/office/powerpoint/2010/main" val="2019489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37</a:t>
            </a:fld>
            <a:endParaRPr lang="zh-CN" altLang="en-US"/>
          </a:p>
        </p:txBody>
      </p:sp>
    </p:spTree>
    <p:extLst>
      <p:ext uri="{BB962C8B-B14F-4D97-AF65-F5344CB8AC3E}">
        <p14:creationId xmlns:p14="http://schemas.microsoft.com/office/powerpoint/2010/main" val="19091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4</a:t>
            </a:fld>
            <a:endParaRPr lang="zh-CN" altLang="en-US"/>
          </a:p>
        </p:txBody>
      </p:sp>
    </p:spTree>
    <p:extLst>
      <p:ext uri="{BB962C8B-B14F-4D97-AF65-F5344CB8AC3E}">
        <p14:creationId xmlns:p14="http://schemas.microsoft.com/office/powerpoint/2010/main" val="293578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a:t>
            </a:fld>
            <a:endParaRPr lang="zh-CN" altLang="en-US"/>
          </a:p>
        </p:txBody>
      </p:sp>
    </p:spTree>
    <p:extLst>
      <p:ext uri="{BB962C8B-B14F-4D97-AF65-F5344CB8AC3E}">
        <p14:creationId xmlns:p14="http://schemas.microsoft.com/office/powerpoint/2010/main" val="330988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6</a:t>
            </a:fld>
            <a:endParaRPr lang="zh-CN" altLang="en-US"/>
          </a:p>
        </p:txBody>
      </p:sp>
    </p:spTree>
    <p:extLst>
      <p:ext uri="{BB962C8B-B14F-4D97-AF65-F5344CB8AC3E}">
        <p14:creationId xmlns:p14="http://schemas.microsoft.com/office/powerpoint/2010/main" val="1258568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E5D65D-9C02-4EE1-B031-3CCDB4FC7314}" type="slidenum">
              <a:rPr lang="zh-CN" altLang="en-US" smtClean="0"/>
              <a:t>7</a:t>
            </a:fld>
            <a:endParaRPr lang="zh-CN" altLang="en-US"/>
          </a:p>
        </p:txBody>
      </p:sp>
    </p:spTree>
    <p:extLst>
      <p:ext uri="{BB962C8B-B14F-4D97-AF65-F5344CB8AC3E}">
        <p14:creationId xmlns:p14="http://schemas.microsoft.com/office/powerpoint/2010/main" val="3702574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10</a:t>
            </a:fld>
            <a:endParaRPr lang="zh-CN" altLang="en-US"/>
          </a:p>
        </p:txBody>
      </p:sp>
    </p:spTree>
    <p:extLst>
      <p:ext uri="{BB962C8B-B14F-4D97-AF65-F5344CB8AC3E}">
        <p14:creationId xmlns:p14="http://schemas.microsoft.com/office/powerpoint/2010/main" val="3804164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11</a:t>
            </a:fld>
            <a:endParaRPr lang="zh-CN" altLang="en-US"/>
          </a:p>
        </p:txBody>
      </p:sp>
    </p:spTree>
    <p:extLst>
      <p:ext uri="{BB962C8B-B14F-4D97-AF65-F5344CB8AC3E}">
        <p14:creationId xmlns:p14="http://schemas.microsoft.com/office/powerpoint/2010/main" val="1313944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12</a:t>
            </a:fld>
            <a:endParaRPr lang="zh-CN" altLang="en-US"/>
          </a:p>
        </p:txBody>
      </p:sp>
    </p:spTree>
    <p:extLst>
      <p:ext uri="{BB962C8B-B14F-4D97-AF65-F5344CB8AC3E}">
        <p14:creationId xmlns:p14="http://schemas.microsoft.com/office/powerpoint/2010/main" val="4133527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727491"/>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6" name="任意多边形 5"/>
          <p:cNvSpPr>
            <a:spLocks noGrp="1"/>
          </p:cNvSpPr>
          <p:nvPr>
            <p:ph type="pic" sz="quarter" idx="10"/>
          </p:nvPr>
        </p:nvSpPr>
        <p:spPr>
          <a:xfrm>
            <a:off x="5352084" y="-15204"/>
            <a:ext cx="6839917" cy="6873204"/>
          </a:xfrm>
          <a:custGeom>
            <a:avLst/>
            <a:gdLst>
              <a:gd name="connsiteX0" fmla="*/ 1330366 w 6839917"/>
              <a:gd name="connsiteY0" fmla="*/ 0 h 6873204"/>
              <a:gd name="connsiteX1" fmla="*/ 6839917 w 6839917"/>
              <a:gd name="connsiteY1" fmla="*/ 0 h 6873204"/>
              <a:gd name="connsiteX2" fmla="*/ 6839917 w 6839917"/>
              <a:gd name="connsiteY2" fmla="*/ 6873204 h 6873204"/>
              <a:gd name="connsiteX3" fmla="*/ 0 w 6839917"/>
              <a:gd name="connsiteY3" fmla="*/ 6873204 h 6873204"/>
              <a:gd name="connsiteX4" fmla="*/ 1982167 w 6839917"/>
              <a:gd name="connsiteY4" fmla="*/ 3453730 h 6873204"/>
              <a:gd name="connsiteX5" fmla="*/ 648667 w 6839917"/>
              <a:gd name="connsiteY5" fmla="*/ 1139155 h 687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9917" h="6873204">
                <a:moveTo>
                  <a:pt x="1330366" y="0"/>
                </a:moveTo>
                <a:lnTo>
                  <a:pt x="6839917" y="0"/>
                </a:lnTo>
                <a:lnTo>
                  <a:pt x="6839917" y="6873204"/>
                </a:lnTo>
                <a:lnTo>
                  <a:pt x="0" y="6873204"/>
                </a:lnTo>
                <a:lnTo>
                  <a:pt x="1982167" y="3453730"/>
                </a:lnTo>
                <a:lnTo>
                  <a:pt x="648667" y="113915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635539585"/>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629411"/>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361011" y="1753996"/>
            <a:ext cx="3733708" cy="3731274"/>
          </a:xfrm>
          <a:custGeom>
            <a:avLst/>
            <a:gdLst>
              <a:gd name="connsiteX0" fmla="*/ 1866854 w 3733708"/>
              <a:gd name="connsiteY0" fmla="*/ 0 h 3731274"/>
              <a:gd name="connsiteX1" fmla="*/ 3733708 w 3733708"/>
              <a:gd name="connsiteY1" fmla="*/ 1865637 h 3731274"/>
              <a:gd name="connsiteX2" fmla="*/ 1866854 w 3733708"/>
              <a:gd name="connsiteY2" fmla="*/ 3731274 h 3731274"/>
              <a:gd name="connsiteX3" fmla="*/ 0 w 3733708"/>
              <a:gd name="connsiteY3" fmla="*/ 1865637 h 3731274"/>
              <a:gd name="connsiteX4" fmla="*/ 1866854 w 3733708"/>
              <a:gd name="connsiteY4" fmla="*/ 0 h 373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08" h="3731274">
                <a:moveTo>
                  <a:pt x="1866854" y="0"/>
                </a:moveTo>
                <a:cubicBezTo>
                  <a:pt x="2897889" y="0"/>
                  <a:pt x="3733708" y="835274"/>
                  <a:pt x="3733708" y="1865637"/>
                </a:cubicBezTo>
                <a:cubicBezTo>
                  <a:pt x="3733708" y="2896000"/>
                  <a:pt x="2897889" y="3731274"/>
                  <a:pt x="1866854" y="3731274"/>
                </a:cubicBezTo>
                <a:cubicBezTo>
                  <a:pt x="835819" y="3731274"/>
                  <a:pt x="0" y="2896000"/>
                  <a:pt x="0" y="1865637"/>
                </a:cubicBezTo>
                <a:cubicBezTo>
                  <a:pt x="0" y="835274"/>
                  <a:pt x="835819" y="0"/>
                  <a:pt x="1866854"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791C74C5-49C3-4B91-9805-E5C47E5A7A90}" type="slidenum">
              <a:rPr lang="zh-CN" altLang="en-US" smtClean="0"/>
              <a:pPr/>
              <a:t>‹#›</a:t>
            </a:fld>
            <a:endParaRPr lang="zh-CN" altLang="en-US" dirty="0"/>
          </a:p>
        </p:txBody>
      </p:sp>
    </p:spTree>
    <p:extLst>
      <p:ext uri="{BB962C8B-B14F-4D97-AF65-F5344CB8AC3E}">
        <p14:creationId xmlns:p14="http://schemas.microsoft.com/office/powerpoint/2010/main" val="4133543613"/>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769080" y="1781724"/>
            <a:ext cx="2143551" cy="2145757"/>
          </a:xfrm>
          <a:custGeom>
            <a:avLst/>
            <a:gdLst>
              <a:gd name="connsiteX0" fmla="*/ 0 w 2143551"/>
              <a:gd name="connsiteY0" fmla="*/ 0 h 2145757"/>
              <a:gd name="connsiteX1" fmla="*/ 2143551 w 2143551"/>
              <a:gd name="connsiteY1" fmla="*/ 0 h 2145757"/>
              <a:gd name="connsiteX2" fmla="*/ 2143551 w 2143551"/>
              <a:gd name="connsiteY2" fmla="*/ 2145757 h 2145757"/>
              <a:gd name="connsiteX3" fmla="*/ 0 w 2143551"/>
              <a:gd name="connsiteY3" fmla="*/ 2145757 h 2145757"/>
            </a:gdLst>
            <a:ahLst/>
            <a:cxnLst>
              <a:cxn ang="0">
                <a:pos x="connsiteX0" y="connsiteY0"/>
              </a:cxn>
              <a:cxn ang="0">
                <a:pos x="connsiteX1" y="connsiteY1"/>
              </a:cxn>
              <a:cxn ang="0">
                <a:pos x="connsiteX2" y="connsiteY2"/>
              </a:cxn>
              <a:cxn ang="0">
                <a:pos x="connsiteX3" y="connsiteY3"/>
              </a:cxn>
            </a:cxnLst>
            <a:rect l="l" t="t" r="r" b="b"/>
            <a:pathLst>
              <a:path w="2143551" h="2145757">
                <a:moveTo>
                  <a:pt x="0" y="0"/>
                </a:moveTo>
                <a:lnTo>
                  <a:pt x="2143551" y="0"/>
                </a:lnTo>
                <a:lnTo>
                  <a:pt x="2143551" y="2145757"/>
                </a:lnTo>
                <a:lnTo>
                  <a:pt x="0" y="2145757"/>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2899254" y="3915325"/>
            <a:ext cx="2145187" cy="2135033"/>
          </a:xfrm>
          <a:custGeom>
            <a:avLst/>
            <a:gdLst>
              <a:gd name="connsiteX0" fmla="*/ 0 w 2145187"/>
              <a:gd name="connsiteY0" fmla="*/ 0 h 2135033"/>
              <a:gd name="connsiteX1" fmla="*/ 2145187 w 2145187"/>
              <a:gd name="connsiteY1" fmla="*/ 0 h 2135033"/>
              <a:gd name="connsiteX2" fmla="*/ 2145187 w 2145187"/>
              <a:gd name="connsiteY2" fmla="*/ 2135033 h 2135033"/>
              <a:gd name="connsiteX3" fmla="*/ 0 w 2145187"/>
              <a:gd name="connsiteY3" fmla="*/ 2135033 h 2135033"/>
            </a:gdLst>
            <a:ahLst/>
            <a:cxnLst>
              <a:cxn ang="0">
                <a:pos x="connsiteX0" y="connsiteY0"/>
              </a:cxn>
              <a:cxn ang="0">
                <a:pos x="connsiteX1" y="connsiteY1"/>
              </a:cxn>
              <a:cxn ang="0">
                <a:pos x="connsiteX2" y="connsiteY2"/>
              </a:cxn>
              <a:cxn ang="0">
                <a:pos x="connsiteX3" y="connsiteY3"/>
              </a:cxn>
            </a:cxnLst>
            <a:rect l="l" t="t" r="r" b="b"/>
            <a:pathLst>
              <a:path w="2145187" h="2135033">
                <a:moveTo>
                  <a:pt x="0" y="0"/>
                </a:moveTo>
                <a:lnTo>
                  <a:pt x="2145187" y="0"/>
                </a:lnTo>
                <a:lnTo>
                  <a:pt x="2145187" y="2135033"/>
                </a:lnTo>
                <a:lnTo>
                  <a:pt x="0" y="213503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34490" y="1781725"/>
            <a:ext cx="2133600" cy="2133600"/>
          </a:xfrm>
          <a:custGeom>
            <a:avLst/>
            <a:gdLst>
              <a:gd name="connsiteX0" fmla="*/ 0 w 2133600"/>
              <a:gd name="connsiteY0" fmla="*/ 0 h 2133600"/>
              <a:gd name="connsiteX1" fmla="*/ 2133600 w 2133600"/>
              <a:gd name="connsiteY1" fmla="*/ 0 h 2133600"/>
              <a:gd name="connsiteX2" fmla="*/ 2133600 w 2133600"/>
              <a:gd name="connsiteY2" fmla="*/ 2133600 h 2133600"/>
              <a:gd name="connsiteX3" fmla="*/ 0 w 2133600"/>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2133600" h="2133600">
                <a:moveTo>
                  <a:pt x="0" y="0"/>
                </a:moveTo>
                <a:lnTo>
                  <a:pt x="2133600" y="0"/>
                </a:lnTo>
                <a:lnTo>
                  <a:pt x="2133600" y="2133600"/>
                </a:lnTo>
                <a:lnTo>
                  <a:pt x="0" y="2133600"/>
                </a:ln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9300795" y="1781725"/>
            <a:ext cx="2123649" cy="2133600"/>
          </a:xfrm>
          <a:custGeom>
            <a:avLst/>
            <a:gdLst>
              <a:gd name="connsiteX0" fmla="*/ 0 w 2123649"/>
              <a:gd name="connsiteY0" fmla="*/ 0 h 2133600"/>
              <a:gd name="connsiteX1" fmla="*/ 2123649 w 2123649"/>
              <a:gd name="connsiteY1" fmla="*/ 0 h 2133600"/>
              <a:gd name="connsiteX2" fmla="*/ 2123649 w 2123649"/>
              <a:gd name="connsiteY2" fmla="*/ 2133600 h 2133600"/>
              <a:gd name="connsiteX3" fmla="*/ 0 w 2123649"/>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2123649" h="2133600">
                <a:moveTo>
                  <a:pt x="0" y="0"/>
                </a:moveTo>
                <a:lnTo>
                  <a:pt x="2123649" y="0"/>
                </a:lnTo>
                <a:lnTo>
                  <a:pt x="2123649" y="2133600"/>
                </a:lnTo>
                <a:lnTo>
                  <a:pt x="0" y="2133600"/>
                </a:lnTo>
                <a:close/>
              </a:path>
            </a:pathLst>
          </a:custGeom>
        </p:spPr>
        <p:txBody>
          <a:bodyPr wrap="square">
            <a:noAutofit/>
          </a:bodyPr>
          <a:lstStyle/>
          <a:p>
            <a:endParaRPr lang="zh-CN" altLang="en-US"/>
          </a:p>
        </p:txBody>
      </p:sp>
      <p:sp>
        <p:nvSpPr>
          <p:cNvPr id="6" name="灯片编号占位符 2"/>
          <p:cNvSpPr>
            <a:spLocks noGrp="1"/>
          </p:cNvSpPr>
          <p:nvPr>
            <p:ph type="sldNum" sz="quarter" idx="4"/>
          </p:nvPr>
        </p:nvSpPr>
        <p:spPr>
          <a:xfrm>
            <a:off x="11025188" y="490538"/>
            <a:ext cx="584200" cy="365125"/>
          </a:xfrm>
          <a:prstGeom prst="rect">
            <a:avLst/>
          </a:prstGeom>
        </p:spPr>
        <p:txBody>
          <a:bodyPr vert="horz" lIns="91440" tIns="45720" rIns="91440" bIns="45720" rtlCol="0" anchor="ctr"/>
          <a:lstStyle>
            <a:lvl1pPr algn="ctr">
              <a:defRPr sz="1100" i="1">
                <a:solidFill>
                  <a:schemeClr val="bg1"/>
                </a:solidFill>
                <a:latin typeface="Century Gothic" panose="020B0502020202020204" pitchFamily="34" charset="0"/>
              </a:defRPr>
            </a:lvl1pPr>
          </a:lstStyle>
          <a:p>
            <a:fld id="{34FFDC9D-D022-4C4F-9F36-3FAD1C14D3EB}" type="slidenum">
              <a:rPr lang="zh-CN" altLang="en-US" smtClean="0"/>
              <a:pPr/>
              <a:t>‹#›</a:t>
            </a:fld>
            <a:endParaRPr lang="zh-CN" altLang="en-US" dirty="0"/>
          </a:p>
        </p:txBody>
      </p:sp>
    </p:spTree>
    <p:extLst>
      <p:ext uri="{BB962C8B-B14F-4D97-AF65-F5344CB8AC3E}">
        <p14:creationId xmlns:p14="http://schemas.microsoft.com/office/powerpoint/2010/main" val="2371718635"/>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9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20549"/>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7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346200" y="2141058"/>
            <a:ext cx="1663700" cy="1376842"/>
          </a:xfrm>
          <a:custGeom>
            <a:avLst/>
            <a:gdLst>
              <a:gd name="connsiteX0" fmla="*/ 94782 w 1663700"/>
              <a:gd name="connsiteY0" fmla="*/ 0 h 1376842"/>
              <a:gd name="connsiteX1" fmla="*/ 1568918 w 1663700"/>
              <a:gd name="connsiteY1" fmla="*/ 0 h 1376842"/>
              <a:gd name="connsiteX2" fmla="*/ 1663700 w 1663700"/>
              <a:gd name="connsiteY2" fmla="*/ 94782 h 1376842"/>
              <a:gd name="connsiteX3" fmla="*/ 1663700 w 1663700"/>
              <a:gd name="connsiteY3" fmla="*/ 1282060 h 1376842"/>
              <a:gd name="connsiteX4" fmla="*/ 1568918 w 1663700"/>
              <a:gd name="connsiteY4" fmla="*/ 1376842 h 1376842"/>
              <a:gd name="connsiteX5" fmla="*/ 94782 w 1663700"/>
              <a:gd name="connsiteY5" fmla="*/ 1376842 h 1376842"/>
              <a:gd name="connsiteX6" fmla="*/ 0 w 1663700"/>
              <a:gd name="connsiteY6" fmla="*/ 1282060 h 1376842"/>
              <a:gd name="connsiteX7" fmla="*/ 0 w 1663700"/>
              <a:gd name="connsiteY7" fmla="*/ 94782 h 1376842"/>
              <a:gd name="connsiteX8" fmla="*/ 94782 w 1663700"/>
              <a:gd name="connsiteY8" fmla="*/ 0 h 13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376842">
                <a:moveTo>
                  <a:pt x="94782" y="0"/>
                </a:moveTo>
                <a:lnTo>
                  <a:pt x="1568918" y="0"/>
                </a:lnTo>
                <a:cubicBezTo>
                  <a:pt x="1621265" y="0"/>
                  <a:pt x="1663700" y="42435"/>
                  <a:pt x="1663700" y="94782"/>
                </a:cubicBezTo>
                <a:lnTo>
                  <a:pt x="1663700" y="1282060"/>
                </a:lnTo>
                <a:cubicBezTo>
                  <a:pt x="1663700" y="1334407"/>
                  <a:pt x="1621265" y="1376842"/>
                  <a:pt x="1568918" y="1376842"/>
                </a:cubicBezTo>
                <a:lnTo>
                  <a:pt x="94782" y="1376842"/>
                </a:lnTo>
                <a:cubicBezTo>
                  <a:pt x="42435" y="1376842"/>
                  <a:pt x="0" y="1334407"/>
                  <a:pt x="0" y="1282060"/>
                </a:cubicBezTo>
                <a:lnTo>
                  <a:pt x="0" y="94782"/>
                </a:lnTo>
                <a:cubicBezTo>
                  <a:pt x="0" y="42435"/>
                  <a:pt x="42435" y="0"/>
                  <a:pt x="94782" y="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1346200" y="4109484"/>
            <a:ext cx="1663700" cy="1376842"/>
          </a:xfrm>
          <a:custGeom>
            <a:avLst/>
            <a:gdLst>
              <a:gd name="connsiteX0" fmla="*/ 94782 w 1663700"/>
              <a:gd name="connsiteY0" fmla="*/ 0 h 1376842"/>
              <a:gd name="connsiteX1" fmla="*/ 1568918 w 1663700"/>
              <a:gd name="connsiteY1" fmla="*/ 0 h 1376842"/>
              <a:gd name="connsiteX2" fmla="*/ 1663700 w 1663700"/>
              <a:gd name="connsiteY2" fmla="*/ 94782 h 1376842"/>
              <a:gd name="connsiteX3" fmla="*/ 1663700 w 1663700"/>
              <a:gd name="connsiteY3" fmla="*/ 1282060 h 1376842"/>
              <a:gd name="connsiteX4" fmla="*/ 1568918 w 1663700"/>
              <a:gd name="connsiteY4" fmla="*/ 1376842 h 1376842"/>
              <a:gd name="connsiteX5" fmla="*/ 94782 w 1663700"/>
              <a:gd name="connsiteY5" fmla="*/ 1376842 h 1376842"/>
              <a:gd name="connsiteX6" fmla="*/ 0 w 1663700"/>
              <a:gd name="connsiteY6" fmla="*/ 1282060 h 1376842"/>
              <a:gd name="connsiteX7" fmla="*/ 0 w 1663700"/>
              <a:gd name="connsiteY7" fmla="*/ 94782 h 1376842"/>
              <a:gd name="connsiteX8" fmla="*/ 94782 w 1663700"/>
              <a:gd name="connsiteY8" fmla="*/ 0 h 13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376842">
                <a:moveTo>
                  <a:pt x="94782" y="0"/>
                </a:moveTo>
                <a:lnTo>
                  <a:pt x="1568918" y="0"/>
                </a:lnTo>
                <a:cubicBezTo>
                  <a:pt x="1621265" y="0"/>
                  <a:pt x="1663700" y="42435"/>
                  <a:pt x="1663700" y="94782"/>
                </a:cubicBezTo>
                <a:lnTo>
                  <a:pt x="1663700" y="1282060"/>
                </a:lnTo>
                <a:cubicBezTo>
                  <a:pt x="1663700" y="1334407"/>
                  <a:pt x="1621265" y="1376842"/>
                  <a:pt x="1568918" y="1376842"/>
                </a:cubicBezTo>
                <a:lnTo>
                  <a:pt x="94782" y="1376842"/>
                </a:lnTo>
                <a:cubicBezTo>
                  <a:pt x="42435" y="1376842"/>
                  <a:pt x="0" y="1334407"/>
                  <a:pt x="0" y="1282060"/>
                </a:cubicBezTo>
                <a:lnTo>
                  <a:pt x="0" y="94782"/>
                </a:lnTo>
                <a:cubicBezTo>
                  <a:pt x="0" y="42435"/>
                  <a:pt x="42435" y="0"/>
                  <a:pt x="94782"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400800" y="2141058"/>
            <a:ext cx="1663700" cy="1376842"/>
          </a:xfrm>
          <a:custGeom>
            <a:avLst/>
            <a:gdLst>
              <a:gd name="connsiteX0" fmla="*/ 94782 w 1663700"/>
              <a:gd name="connsiteY0" fmla="*/ 0 h 1376842"/>
              <a:gd name="connsiteX1" fmla="*/ 1568918 w 1663700"/>
              <a:gd name="connsiteY1" fmla="*/ 0 h 1376842"/>
              <a:gd name="connsiteX2" fmla="*/ 1663700 w 1663700"/>
              <a:gd name="connsiteY2" fmla="*/ 94782 h 1376842"/>
              <a:gd name="connsiteX3" fmla="*/ 1663700 w 1663700"/>
              <a:gd name="connsiteY3" fmla="*/ 1282060 h 1376842"/>
              <a:gd name="connsiteX4" fmla="*/ 1568918 w 1663700"/>
              <a:gd name="connsiteY4" fmla="*/ 1376842 h 1376842"/>
              <a:gd name="connsiteX5" fmla="*/ 94782 w 1663700"/>
              <a:gd name="connsiteY5" fmla="*/ 1376842 h 1376842"/>
              <a:gd name="connsiteX6" fmla="*/ 0 w 1663700"/>
              <a:gd name="connsiteY6" fmla="*/ 1282060 h 1376842"/>
              <a:gd name="connsiteX7" fmla="*/ 0 w 1663700"/>
              <a:gd name="connsiteY7" fmla="*/ 94782 h 1376842"/>
              <a:gd name="connsiteX8" fmla="*/ 94782 w 1663700"/>
              <a:gd name="connsiteY8" fmla="*/ 0 h 13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376842">
                <a:moveTo>
                  <a:pt x="94782" y="0"/>
                </a:moveTo>
                <a:lnTo>
                  <a:pt x="1568918" y="0"/>
                </a:lnTo>
                <a:cubicBezTo>
                  <a:pt x="1621265" y="0"/>
                  <a:pt x="1663700" y="42435"/>
                  <a:pt x="1663700" y="94782"/>
                </a:cubicBezTo>
                <a:lnTo>
                  <a:pt x="1663700" y="1282060"/>
                </a:lnTo>
                <a:cubicBezTo>
                  <a:pt x="1663700" y="1334407"/>
                  <a:pt x="1621265" y="1376842"/>
                  <a:pt x="1568918" y="1376842"/>
                </a:cubicBezTo>
                <a:lnTo>
                  <a:pt x="94782" y="1376842"/>
                </a:lnTo>
                <a:cubicBezTo>
                  <a:pt x="42435" y="1376842"/>
                  <a:pt x="0" y="1334407"/>
                  <a:pt x="0" y="1282060"/>
                </a:cubicBezTo>
                <a:lnTo>
                  <a:pt x="0" y="94782"/>
                </a:lnTo>
                <a:cubicBezTo>
                  <a:pt x="0" y="42435"/>
                  <a:pt x="42435" y="0"/>
                  <a:pt x="94782" y="0"/>
                </a:cubicBez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6400800" y="4109484"/>
            <a:ext cx="1663700" cy="1376842"/>
          </a:xfrm>
          <a:custGeom>
            <a:avLst/>
            <a:gdLst>
              <a:gd name="connsiteX0" fmla="*/ 94782 w 1663700"/>
              <a:gd name="connsiteY0" fmla="*/ 0 h 1376842"/>
              <a:gd name="connsiteX1" fmla="*/ 1568918 w 1663700"/>
              <a:gd name="connsiteY1" fmla="*/ 0 h 1376842"/>
              <a:gd name="connsiteX2" fmla="*/ 1663700 w 1663700"/>
              <a:gd name="connsiteY2" fmla="*/ 94782 h 1376842"/>
              <a:gd name="connsiteX3" fmla="*/ 1663700 w 1663700"/>
              <a:gd name="connsiteY3" fmla="*/ 1282060 h 1376842"/>
              <a:gd name="connsiteX4" fmla="*/ 1568918 w 1663700"/>
              <a:gd name="connsiteY4" fmla="*/ 1376842 h 1376842"/>
              <a:gd name="connsiteX5" fmla="*/ 94782 w 1663700"/>
              <a:gd name="connsiteY5" fmla="*/ 1376842 h 1376842"/>
              <a:gd name="connsiteX6" fmla="*/ 0 w 1663700"/>
              <a:gd name="connsiteY6" fmla="*/ 1282060 h 1376842"/>
              <a:gd name="connsiteX7" fmla="*/ 0 w 1663700"/>
              <a:gd name="connsiteY7" fmla="*/ 94782 h 1376842"/>
              <a:gd name="connsiteX8" fmla="*/ 94782 w 1663700"/>
              <a:gd name="connsiteY8" fmla="*/ 0 h 13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376842">
                <a:moveTo>
                  <a:pt x="94782" y="0"/>
                </a:moveTo>
                <a:lnTo>
                  <a:pt x="1568918" y="0"/>
                </a:lnTo>
                <a:cubicBezTo>
                  <a:pt x="1621265" y="0"/>
                  <a:pt x="1663700" y="42435"/>
                  <a:pt x="1663700" y="94782"/>
                </a:cubicBezTo>
                <a:lnTo>
                  <a:pt x="1663700" y="1282060"/>
                </a:lnTo>
                <a:cubicBezTo>
                  <a:pt x="1663700" y="1334407"/>
                  <a:pt x="1621265" y="1376842"/>
                  <a:pt x="1568918" y="1376842"/>
                </a:cubicBezTo>
                <a:lnTo>
                  <a:pt x="94782" y="1376842"/>
                </a:lnTo>
                <a:cubicBezTo>
                  <a:pt x="42435" y="1376842"/>
                  <a:pt x="0" y="1334407"/>
                  <a:pt x="0" y="1282060"/>
                </a:cubicBezTo>
                <a:lnTo>
                  <a:pt x="0" y="94782"/>
                </a:lnTo>
                <a:cubicBezTo>
                  <a:pt x="0" y="42435"/>
                  <a:pt x="42435" y="0"/>
                  <a:pt x="94782" y="0"/>
                </a:cubicBezTo>
                <a:close/>
              </a:path>
            </a:pathLst>
          </a:custGeom>
        </p:spPr>
        <p:txBody>
          <a:bodyPr wrap="square">
            <a:noAutofit/>
          </a:bodyPr>
          <a:lstStyle/>
          <a:p>
            <a:endParaRPr lang="zh-CN" altLang="en-US"/>
          </a:p>
        </p:txBody>
      </p:sp>
      <p:sp>
        <p:nvSpPr>
          <p:cNvPr id="6" name="灯片编号占位符 2"/>
          <p:cNvSpPr>
            <a:spLocks noGrp="1"/>
          </p:cNvSpPr>
          <p:nvPr>
            <p:ph type="sldNum" sz="quarter" idx="4"/>
          </p:nvPr>
        </p:nvSpPr>
        <p:spPr>
          <a:xfrm>
            <a:off x="11025188" y="490538"/>
            <a:ext cx="584200" cy="365125"/>
          </a:xfrm>
          <a:prstGeom prst="rect">
            <a:avLst/>
          </a:prstGeom>
        </p:spPr>
        <p:txBody>
          <a:bodyPr vert="horz" lIns="91440" tIns="45720" rIns="91440" bIns="45720" rtlCol="0" anchor="ctr"/>
          <a:lstStyle>
            <a:lvl1pPr algn="ctr">
              <a:defRPr sz="1100" i="1">
                <a:solidFill>
                  <a:schemeClr val="bg1"/>
                </a:solidFill>
                <a:latin typeface="Century Gothic" panose="020B0502020202020204" pitchFamily="34" charset="0"/>
              </a:defRPr>
            </a:lvl1pPr>
          </a:lstStyle>
          <a:p>
            <a:fld id="{34FFDC9D-D022-4C4F-9F36-3FAD1C14D3EB}" type="slidenum">
              <a:rPr lang="zh-CN" altLang="en-US" smtClean="0"/>
              <a:pPr/>
              <a:t>‹#›</a:t>
            </a:fld>
            <a:endParaRPr lang="zh-CN" altLang="en-US" dirty="0"/>
          </a:p>
        </p:txBody>
      </p:sp>
    </p:spTree>
    <p:extLst>
      <p:ext uri="{BB962C8B-B14F-4D97-AF65-F5344CB8AC3E}">
        <p14:creationId xmlns:p14="http://schemas.microsoft.com/office/powerpoint/2010/main" val="52078515"/>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220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grpSp>
        <p:nvGrpSpPr>
          <p:cNvPr id="3" name="组合 2"/>
          <p:cNvGrpSpPr/>
          <p:nvPr userDrawn="1"/>
        </p:nvGrpSpPr>
        <p:grpSpPr>
          <a:xfrm>
            <a:off x="0" y="379942"/>
            <a:ext cx="1946431" cy="553508"/>
            <a:chOff x="-1340817" y="2714172"/>
            <a:chExt cx="5027446" cy="1429658"/>
          </a:xfrm>
        </p:grpSpPr>
        <p:sp>
          <p:nvSpPr>
            <p:cNvPr id="4" name="五边形 3"/>
            <p:cNvSpPr/>
            <p:nvPr/>
          </p:nvSpPr>
          <p:spPr>
            <a:xfrm>
              <a:off x="-1340817" y="2714172"/>
              <a:ext cx="5027446"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340817" y="3429001"/>
              <a:ext cx="5027446"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 name="connsiteX0" fmla="*/ 0 w 3686629"/>
                <a:gd name="connsiteY0" fmla="*/ 0 h 714829"/>
                <a:gd name="connsiteX1" fmla="*/ 3686629 w 3686629"/>
                <a:gd name="connsiteY1" fmla="*/ 0 h 714829"/>
                <a:gd name="connsiteX2" fmla="*/ 3435202 w 3686629"/>
                <a:gd name="connsiteY2" fmla="*/ 714829 h 714829"/>
                <a:gd name="connsiteX3" fmla="*/ 0 w 3686629"/>
                <a:gd name="connsiteY3" fmla="*/ 714829 h 714829"/>
                <a:gd name="connsiteX4" fmla="*/ 0 w 3686629"/>
                <a:gd name="connsiteY4" fmla="*/ 0 h 71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629" h="714829">
                  <a:moveTo>
                    <a:pt x="0" y="0"/>
                  </a:moveTo>
                  <a:lnTo>
                    <a:pt x="3686629" y="0"/>
                  </a:lnTo>
                  <a:lnTo>
                    <a:pt x="3435202" y="714829"/>
                  </a:lnTo>
                  <a:lnTo>
                    <a:pt x="0" y="714829"/>
                  </a:lnTo>
                  <a:lnTo>
                    <a:pt x="0" y="0"/>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userDrawn="1"/>
        </p:nvGrpSpPr>
        <p:grpSpPr>
          <a:xfrm>
            <a:off x="0" y="379942"/>
            <a:ext cx="1123498" cy="553508"/>
            <a:chOff x="0" y="202142"/>
            <a:chExt cx="919420" cy="452966"/>
          </a:xfrm>
        </p:grpSpPr>
        <p:grpSp>
          <p:nvGrpSpPr>
            <p:cNvPr id="9" name="组合 8"/>
            <p:cNvGrpSpPr/>
            <p:nvPr/>
          </p:nvGrpSpPr>
          <p:grpSpPr>
            <a:xfrm>
              <a:off x="0" y="202142"/>
              <a:ext cx="394182" cy="452966"/>
              <a:chOff x="0" y="202142"/>
              <a:chExt cx="394182" cy="452966"/>
            </a:xfrm>
          </p:grpSpPr>
          <p:sp>
            <p:nvSpPr>
              <p:cNvPr id="18" name="等腰三角形 17"/>
              <p:cNvSpPr/>
              <p:nvPr/>
            </p:nvSpPr>
            <p:spPr>
              <a:xfrm flipV="1">
                <a:off x="303" y="202142"/>
                <a:ext cx="262721" cy="226483"/>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131461" y="202142"/>
                <a:ext cx="262721" cy="226483"/>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flipV="1">
                <a:off x="131461" y="428625"/>
                <a:ext cx="262721" cy="226483"/>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0" y="428625"/>
                <a:ext cx="262721" cy="226483"/>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等腰三角形 9"/>
            <p:cNvSpPr/>
            <p:nvPr/>
          </p:nvSpPr>
          <p:spPr>
            <a:xfrm flipV="1">
              <a:off x="262922" y="202142"/>
              <a:ext cx="262721" cy="226483"/>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394080" y="202142"/>
              <a:ext cx="262721" cy="226483"/>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V="1">
              <a:off x="394080" y="428625"/>
              <a:ext cx="262721" cy="226483"/>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262619" y="428625"/>
              <a:ext cx="262721" cy="226483"/>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V="1">
              <a:off x="525541" y="202142"/>
              <a:ext cx="262721" cy="226483"/>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656699" y="202142"/>
              <a:ext cx="262721" cy="226483"/>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V="1">
              <a:off x="656699" y="428625"/>
              <a:ext cx="262721" cy="226483"/>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525238" y="428625"/>
              <a:ext cx="262721" cy="226483"/>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userDrawn="1"/>
        </p:nvGrpSpPr>
        <p:grpSpPr>
          <a:xfrm>
            <a:off x="0" y="6705904"/>
            <a:ext cx="12192000" cy="150435"/>
            <a:chOff x="0" y="2714172"/>
            <a:chExt cx="3686629" cy="1429658"/>
          </a:xfrm>
        </p:grpSpPr>
        <p:sp>
          <p:nvSpPr>
            <p:cNvPr id="23" name="矩形 22"/>
            <p:cNvSpPr/>
            <p:nvPr/>
          </p:nvSpPr>
          <p:spPr>
            <a:xfrm>
              <a:off x="0" y="2714172"/>
              <a:ext cx="3686629" cy="1429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3429001"/>
              <a:ext cx="3686629" cy="714829"/>
            </a:xfrm>
            <a:prstGeom prst="rect">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77712579"/>
      </p:ext>
    </p:extLst>
  </p:cSld>
  <p:clrMap bg1="lt1" tx1="dk1" bg2="lt2" tx2="dk2" accent1="accent1" accent2="accent2" accent3="accent3" accent4="accent4" accent5="accent5" accent6="accent6" hlink="hlink" folHlink="folHlink"/>
  <p:sldLayoutIdLst>
    <p:sldLayoutId id="2147483661" r:id="rId1"/>
    <p:sldLayoutId id="2147483676" r:id="rId2"/>
    <p:sldLayoutId id="2147483662" r:id="rId3"/>
    <p:sldLayoutId id="2147483664" r:id="rId4"/>
    <p:sldLayoutId id="2147483669" r:id="rId5"/>
    <p:sldLayoutId id="2147483674" r:id="rId6"/>
    <p:sldLayoutId id="2147483677" r:id="rId7"/>
    <p:sldLayoutId id="2147483678" r:id="rId8"/>
  </p:sldLayoutIdLst>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7.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27.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8.png"/><Relationship Id="rId5" Type="http://schemas.openxmlformats.org/officeDocument/2006/relationships/image" Target="../media/image27.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5.bin"/><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27.w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1.JPG"/><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jpg"/><Relationship Id="rId4" Type="http://schemas.openxmlformats.org/officeDocument/2006/relationships/image" Target="../media/image63.jp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hyperlink" Target="../DSP_Application/App.fi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jpe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8.jpeg"/><Relationship Id="rId7" Type="http://schemas.microsoft.com/office/2007/relationships/hdphoto" Target="../media/hdphoto4.wdp"/><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0.png"/><Relationship Id="rId5" Type="http://schemas.microsoft.com/office/2007/relationships/hdphoto" Target="../media/hdphoto3.wdp"/><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828" r="16828"/>
          <a:stretch>
            <a:fillRect/>
          </a:stretch>
        </p:blipFill>
        <p:spPr>
          <a:xfrm>
            <a:off x="5352084" y="0"/>
            <a:ext cx="6839917" cy="6858000"/>
          </a:xfrm>
        </p:spPr>
      </p:pic>
      <p:sp>
        <p:nvSpPr>
          <p:cNvPr id="2" name="等腰三角形 1"/>
          <p:cNvSpPr/>
          <p:nvPr/>
        </p:nvSpPr>
        <p:spPr>
          <a:xfrm>
            <a:off x="5984101" y="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5984101" y="1143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4" name="等腰三角形 3"/>
          <p:cNvSpPr/>
          <p:nvPr/>
        </p:nvSpPr>
        <p:spPr>
          <a:xfrm flipV="1">
            <a:off x="6647041" y="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6646020" y="1143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等腰三角形 5"/>
          <p:cNvSpPr/>
          <p:nvPr/>
        </p:nvSpPr>
        <p:spPr>
          <a:xfrm flipV="1">
            <a:off x="6647041" y="228600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7" name="等腰三角形 6"/>
          <p:cNvSpPr/>
          <p:nvPr/>
        </p:nvSpPr>
        <p:spPr>
          <a:xfrm>
            <a:off x="7308960" y="228600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8" name="等腰三角形 7"/>
          <p:cNvSpPr/>
          <p:nvPr/>
        </p:nvSpPr>
        <p:spPr>
          <a:xfrm flipV="1">
            <a:off x="7971900" y="2286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9" name="等腰三角形 8"/>
          <p:cNvSpPr/>
          <p:nvPr/>
        </p:nvSpPr>
        <p:spPr>
          <a:xfrm flipV="1">
            <a:off x="7308960" y="3429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0" name="等腰三角形 9"/>
          <p:cNvSpPr/>
          <p:nvPr/>
        </p:nvSpPr>
        <p:spPr>
          <a:xfrm>
            <a:off x="6645510" y="3429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1" name="等腰三角形 10"/>
          <p:cNvSpPr/>
          <p:nvPr/>
        </p:nvSpPr>
        <p:spPr>
          <a:xfrm flipV="1">
            <a:off x="6645510" y="4571999"/>
            <a:ext cx="1325880" cy="1143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2" name="等腰三角形 11"/>
          <p:cNvSpPr/>
          <p:nvPr/>
        </p:nvSpPr>
        <p:spPr>
          <a:xfrm>
            <a:off x="5981039" y="4571999"/>
            <a:ext cx="1325880" cy="1143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20" name="等腰三角形 19"/>
          <p:cNvSpPr/>
          <p:nvPr/>
        </p:nvSpPr>
        <p:spPr>
          <a:xfrm flipV="1">
            <a:off x="5984100" y="5714999"/>
            <a:ext cx="1325880" cy="11430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5319630" y="5714999"/>
            <a:ext cx="1325880" cy="114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1256" y="1490406"/>
            <a:ext cx="6218714" cy="1323439"/>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4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 CÁO SEMINAR</a:t>
            </a:r>
          </a:p>
          <a:p>
            <a:pPr lvl="0" algn="ctr">
              <a:defRPr/>
            </a:pPr>
            <a:r>
              <a:rPr kumimoji="0" lang="en-US" altLang="zh-CN" sz="4000" b="1" i="0" u="none" strike="noStrike" kern="1200" cap="none" spc="0" normalizeH="0" baseline="0" noProof="0">
                <a:ln>
                  <a:noFill/>
                </a:ln>
                <a:solidFill>
                  <a:schemeClr val="tx1">
                    <a:lumMod val="75000"/>
                    <a:lumOff val="25000"/>
                  </a:schemeClr>
                </a:solidFill>
                <a:effectLst/>
                <a:uLnTx/>
                <a:uFillTx/>
                <a:latin typeface="Tahoma" panose="020B0604030504040204" pitchFamily="34" charset="0"/>
                <a:ea typeface="Tahoma" panose="020B0604030504040204" pitchFamily="34" charset="0"/>
                <a:cs typeface="Tahoma" panose="020B0604030504040204" pitchFamily="34" charset="0"/>
              </a:rPr>
              <a:t>XỬ</a:t>
            </a:r>
            <a:r>
              <a:rPr kumimoji="0" lang="en-US" altLang="zh-CN" sz="4000" b="1" i="0" u="none" strike="noStrike" kern="1200" cap="none" spc="0" normalizeH="0" noProof="0">
                <a:ln>
                  <a:noFill/>
                </a:ln>
                <a:solidFill>
                  <a:schemeClr val="tx1">
                    <a:lumMod val="75000"/>
                    <a:lumOff val="25000"/>
                  </a:schemeClr>
                </a:solidFill>
                <a:effectLst/>
                <a:uLnTx/>
                <a:uFillTx/>
                <a:latin typeface="Tahoma" panose="020B0604030504040204" pitchFamily="34" charset="0"/>
                <a:ea typeface="Tahoma" panose="020B0604030504040204" pitchFamily="34" charset="0"/>
                <a:cs typeface="Tahoma" panose="020B0604030504040204" pitchFamily="34" charset="0"/>
              </a:rPr>
              <a:t> LÝ TÍN HIỆU SỐ</a:t>
            </a:r>
            <a:endParaRPr kumimoji="0" lang="zh-CN" altLang="en-US" sz="4000" b="1" i="0" u="none" strike="noStrike" kern="1200" cap="none" spc="0" normalizeH="0" baseline="0" noProof="0" dirty="0">
              <a:ln>
                <a:noFill/>
              </a:ln>
              <a:solidFill>
                <a:srgbClr val="FF3737"/>
              </a:solidFill>
              <a:effectLst/>
              <a:uLnTx/>
              <a:uFillTx/>
              <a:latin typeface="Tahoma" panose="020B0604030504040204" pitchFamily="34" charset="0"/>
              <a:cs typeface="Tahoma" panose="020B0604030504040204" pitchFamily="34" charset="0"/>
            </a:endParaRPr>
          </a:p>
        </p:txBody>
      </p:sp>
      <p:sp>
        <p:nvSpPr>
          <p:cNvPr id="15" name="文本框 14"/>
          <p:cNvSpPr txBox="1"/>
          <p:nvPr/>
        </p:nvSpPr>
        <p:spPr>
          <a:xfrm>
            <a:off x="151256" y="2851724"/>
            <a:ext cx="6615839" cy="149028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4000" noProof="0">
                <a:solidFill>
                  <a:srgbClr val="FF0000"/>
                </a:solidFill>
                <a:latin typeface="Tahoma" panose="020B0604030504040204" pitchFamily="34" charset="0"/>
                <a:ea typeface="Tahoma" panose="020B0604030504040204" pitchFamily="34" charset="0"/>
                <a:cs typeface="Tahoma" panose="020B0604030504040204" pitchFamily="34" charset="0"/>
              </a:rPr>
              <a:t>Ứng dụng xử lý câu lệnh </a:t>
            </a:r>
            <a:r>
              <a:rPr lang="en-US" altLang="zh-CN" sz="4000">
                <a:solidFill>
                  <a:srgbClr val="FF0000"/>
                </a:solidFill>
                <a:latin typeface="Tahoma" panose="020B0604030504040204" pitchFamily="34" charset="0"/>
                <a:ea typeface="Tahoma" panose="020B0604030504040204" pitchFamily="34" charset="0"/>
                <a:cs typeface="Tahoma" panose="020B0604030504040204" pitchFamily="34" charset="0"/>
              </a:rPr>
              <a:t>dạng âm thanh </a:t>
            </a:r>
            <a:r>
              <a:rPr lang="en-US" altLang="zh-CN" sz="4000" noProof="0">
                <a:solidFill>
                  <a:srgbClr val="FF0000"/>
                </a:solidFill>
                <a:latin typeface="Tahoma" panose="020B0604030504040204" pitchFamily="34" charset="0"/>
                <a:ea typeface="Tahoma" panose="020B0604030504040204" pitchFamily="34" charset="0"/>
                <a:cs typeface="Tahoma" panose="020B0604030504040204" pitchFamily="34" charset="0"/>
              </a:rPr>
              <a:t>bằng Matlab</a:t>
            </a:r>
            <a:endParaRPr kumimoji="0" lang="en-US" altLang="zh-CN" sz="400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椭圆 37"/>
          <p:cNvSpPr/>
          <p:nvPr/>
        </p:nvSpPr>
        <p:spPr>
          <a:xfrm>
            <a:off x="444546" y="6096598"/>
            <a:ext cx="496356" cy="548096"/>
          </a:xfrm>
          <a:custGeom>
            <a:avLst/>
            <a:gdLst>
              <a:gd name="T0" fmla="*/ 4679 w 5850"/>
              <a:gd name="T1" fmla="*/ 4350 h 6469"/>
              <a:gd name="T2" fmla="*/ 3615 w 5850"/>
              <a:gd name="T3" fmla="*/ 3289 h 6469"/>
              <a:gd name="T4" fmla="*/ 3638 w 5850"/>
              <a:gd name="T5" fmla="*/ 3151 h 6469"/>
              <a:gd name="T6" fmla="*/ 3969 w 5850"/>
              <a:gd name="T7" fmla="*/ 2500 h 6469"/>
              <a:gd name="T8" fmla="*/ 4273 w 5850"/>
              <a:gd name="T9" fmla="*/ 1950 h 6469"/>
              <a:gd name="T10" fmla="*/ 4154 w 5850"/>
              <a:gd name="T11" fmla="*/ 1678 h 6469"/>
              <a:gd name="T12" fmla="*/ 4238 w 5850"/>
              <a:gd name="T13" fmla="*/ 1107 h 6469"/>
              <a:gd name="T14" fmla="*/ 2940 w 5850"/>
              <a:gd name="T15" fmla="*/ 0 h 6469"/>
              <a:gd name="T16" fmla="*/ 2925 w 5850"/>
              <a:gd name="T17" fmla="*/ 0 h 6469"/>
              <a:gd name="T18" fmla="*/ 2911 w 5850"/>
              <a:gd name="T19" fmla="*/ 0 h 6469"/>
              <a:gd name="T20" fmla="*/ 1612 w 5850"/>
              <a:gd name="T21" fmla="*/ 1107 h 6469"/>
              <a:gd name="T22" fmla="*/ 1696 w 5850"/>
              <a:gd name="T23" fmla="*/ 1678 h 6469"/>
              <a:gd name="T24" fmla="*/ 1578 w 5850"/>
              <a:gd name="T25" fmla="*/ 1950 h 6469"/>
              <a:gd name="T26" fmla="*/ 1881 w 5850"/>
              <a:gd name="T27" fmla="*/ 2500 h 6469"/>
              <a:gd name="T28" fmla="*/ 2213 w 5850"/>
              <a:gd name="T29" fmla="*/ 3151 h 6469"/>
              <a:gd name="T30" fmla="*/ 2235 w 5850"/>
              <a:gd name="T31" fmla="*/ 3289 h 6469"/>
              <a:gd name="T32" fmla="*/ 1172 w 5850"/>
              <a:gd name="T33" fmla="*/ 4350 h 6469"/>
              <a:gd name="T34" fmla="*/ 0 w 5850"/>
              <a:gd name="T35" fmla="*/ 5141 h 6469"/>
              <a:gd name="T36" fmla="*/ 0 w 5850"/>
              <a:gd name="T37" fmla="*/ 6469 h 6469"/>
              <a:gd name="T38" fmla="*/ 2923 w 5850"/>
              <a:gd name="T39" fmla="*/ 6469 h 6469"/>
              <a:gd name="T40" fmla="*/ 2927 w 5850"/>
              <a:gd name="T41" fmla="*/ 6469 h 6469"/>
              <a:gd name="T42" fmla="*/ 5850 w 5850"/>
              <a:gd name="T43" fmla="*/ 6469 h 6469"/>
              <a:gd name="T44" fmla="*/ 5850 w 5850"/>
              <a:gd name="T45" fmla="*/ 5141 h 6469"/>
              <a:gd name="T46" fmla="*/ 4679 w 5850"/>
              <a:gd name="T47" fmla="*/ 4350 h 6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0" h="6469">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endParaRPr>
          </a:p>
        </p:txBody>
      </p:sp>
      <p:sp>
        <p:nvSpPr>
          <p:cNvPr id="17" name="文本框 16"/>
          <p:cNvSpPr txBox="1"/>
          <p:nvPr/>
        </p:nvSpPr>
        <p:spPr>
          <a:xfrm>
            <a:off x="1149820" y="6096762"/>
            <a:ext cx="4415549" cy="492443"/>
          </a:xfrm>
          <a:prstGeom prst="rect">
            <a:avLst/>
          </a:prstGeom>
          <a:noFill/>
        </p:spPr>
        <p:txBody>
          <a:bodyPr wrap="square" rtlCol="0">
            <a:spAutoFit/>
            <a:scene3d>
              <a:camera prst="orthographicFront"/>
              <a:lightRig rig="threePt" dir="t"/>
            </a:scene3d>
            <a:sp3d contourW="12700"/>
          </a:bodyPr>
          <a:lstStyle/>
          <a:p>
            <a:pPr lvl="0">
              <a:defRPr/>
            </a:pPr>
            <a:r>
              <a:rPr lang="en-US" altLang="zh-CN" sz="2600" b="1">
                <a:solidFill>
                  <a:prstClr val="black">
                    <a:lumMod val="75000"/>
                    <a:lumOff val="25000"/>
                  </a:prstClr>
                </a:solidFill>
                <a:latin typeface="Times New Roman" panose="02020603050405020304" pitchFamily="18" charset="0"/>
                <a:cs typeface="Times New Roman" panose="02020603050405020304" pitchFamily="18" charset="0"/>
              </a:rPr>
              <a:t>Thực hiện: Nhóm 1</a:t>
            </a:r>
            <a:endParaRPr lang="en-US" altLang="zh-CN" sz="2600" b="1"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407868" y="64396"/>
            <a:ext cx="5477047" cy="923330"/>
          </a:xfrm>
          <a:prstGeom prst="rect">
            <a:avLst/>
          </a:prstGeom>
          <a:noFill/>
        </p:spPr>
        <p:txBody>
          <a:bodyPr wrap="square" rtlCol="0">
            <a:spAutoFit/>
            <a:scene3d>
              <a:camera prst="orthographicFront"/>
              <a:lightRig rig="threePt" dir="t"/>
            </a:scene3d>
            <a:sp3d contourW="12700"/>
          </a:bodyPr>
          <a:lstStyle/>
          <a:p>
            <a:pPr lvl="0" algn="ctr">
              <a:defRPr/>
            </a:pPr>
            <a:r>
              <a:rPr lang="en-US" altLang="zh-CN" b="1">
                <a:latin typeface="Tahoma" panose="020B0604030504040204" pitchFamily="34" charset="0"/>
                <a:ea typeface="Tahoma" panose="020B0604030504040204" pitchFamily="34" charset="0"/>
                <a:cs typeface="Tahoma" panose="020B0604030504040204" pitchFamily="34" charset="0"/>
              </a:rPr>
              <a:t>TR</a:t>
            </a:r>
            <a:r>
              <a:rPr lang="vi-VN" altLang="zh-CN" b="1">
                <a:latin typeface="Tahoma" panose="020B0604030504040204" pitchFamily="34" charset="0"/>
                <a:ea typeface="Tahoma" panose="020B0604030504040204" pitchFamily="34" charset="0"/>
                <a:cs typeface="Tahoma" panose="020B0604030504040204" pitchFamily="34" charset="0"/>
              </a:rPr>
              <a:t>Ư</a:t>
            </a:r>
            <a:r>
              <a:rPr lang="en-US" altLang="zh-CN" b="1">
                <a:latin typeface="Tahoma" panose="020B0604030504040204" pitchFamily="34" charset="0"/>
                <a:ea typeface="Tahoma" panose="020B0604030504040204" pitchFamily="34" charset="0"/>
                <a:cs typeface="Tahoma" panose="020B0604030504040204" pitchFamily="34" charset="0"/>
              </a:rPr>
              <a:t>ỜNG ĐẠI HỌC KHOA HỌC TỰ NHIÊN</a:t>
            </a:r>
          </a:p>
          <a:p>
            <a:pPr lvl="0" algn="ctr">
              <a:defRPr/>
            </a:pPr>
            <a:r>
              <a:rPr lang="en-US" altLang="zh-CN" b="1">
                <a:latin typeface="Tahoma" panose="020B0604030504040204" pitchFamily="34" charset="0"/>
                <a:ea typeface="Tahoma" panose="020B0604030504040204" pitchFamily="34" charset="0"/>
                <a:cs typeface="Tahoma" panose="020B0604030504040204" pitchFamily="34" charset="0"/>
              </a:rPr>
              <a:t>KHOA VẬT LÝ – VẬT LÝ KỸ THUẬT</a:t>
            </a:r>
            <a:endParaRPr kumimoji="0" lang="en-US" altLang="zh-CN" b="1" i="0" u="none" strike="noStrike" kern="1200" cap="none" spc="0" normalizeH="0" baseline="0" noProof="0">
              <a:ln>
                <a:noFill/>
              </a:ln>
              <a:effectLst/>
              <a:uLnTx/>
              <a:uFillTx/>
              <a:latin typeface="Tahoma" panose="020B0604030504040204" pitchFamily="34" charset="0"/>
              <a:ea typeface="Tahoma" panose="020B0604030504040204" pitchFamily="34" charset="0"/>
              <a:cs typeface="Tahoma" panose="020B0604030504040204" pitchFamily="34" charset="0"/>
            </a:endParaRPr>
          </a:p>
          <a:p>
            <a:pPr lvl="0" algn="ctr">
              <a:defRPr/>
            </a:pPr>
            <a:r>
              <a:rPr kumimoji="0" lang="en-US" altLang="zh-CN" b="1" i="0" u="none" strike="noStrike" kern="1200" cap="none" spc="0" normalizeH="0" baseline="0" noProof="0">
                <a:ln>
                  <a:noFill/>
                </a:ln>
                <a:effectLst/>
                <a:uLnTx/>
                <a:uFillTx/>
                <a:latin typeface="Tahoma" panose="020B0604030504040204" pitchFamily="34" charset="0"/>
                <a:ea typeface="Tahoma" panose="020B0604030504040204" pitchFamily="34" charset="0"/>
                <a:cs typeface="Tahoma" panose="020B0604030504040204" pitchFamily="34" charset="0"/>
              </a:rPr>
              <a:t>BỘ M</a:t>
            </a:r>
            <a:r>
              <a:rPr lang="en-US" altLang="zh-CN" b="1">
                <a:latin typeface="Tahoma" panose="020B0604030504040204" pitchFamily="34" charset="0"/>
                <a:ea typeface="Tahoma" panose="020B0604030504040204" pitchFamily="34" charset="0"/>
                <a:cs typeface="Tahoma" panose="020B0604030504040204" pitchFamily="34" charset="0"/>
              </a:rPr>
              <a:t>ÔN VẬT LÝ TIN HỌC</a:t>
            </a:r>
            <a:endParaRPr kumimoji="0" lang="zh-CN" altLang="en-US" b="1" i="0" u="none" strike="noStrike" kern="1200" cap="none" spc="0" normalizeH="0" baseline="0" noProof="0" dirty="0">
              <a:ln>
                <a:noFill/>
              </a:ln>
              <a:effectLst/>
              <a:uLnTx/>
              <a:uFillTx/>
              <a:latin typeface="Tahoma" panose="020B0604030504040204" pitchFamily="34" charset="0"/>
              <a:cs typeface="Tahoma" panose="020B0604030504040204" pitchFamily="34" charset="0"/>
            </a:endParaRPr>
          </a:p>
        </p:txBody>
      </p:sp>
      <p:sp>
        <p:nvSpPr>
          <p:cNvPr id="24" name="椭圆 37">
            <a:extLst>
              <a:ext uri="{FF2B5EF4-FFF2-40B4-BE49-F238E27FC236}">
                <a16:creationId xmlns:a16="http://schemas.microsoft.com/office/drawing/2014/main" id="{3D09A933-5166-4C55-9AF4-509759FDE6D9}"/>
              </a:ext>
            </a:extLst>
          </p:cNvPr>
          <p:cNvSpPr/>
          <p:nvPr/>
        </p:nvSpPr>
        <p:spPr>
          <a:xfrm>
            <a:off x="666222" y="6110447"/>
            <a:ext cx="378604" cy="438619"/>
          </a:xfrm>
          <a:custGeom>
            <a:avLst/>
            <a:gdLst>
              <a:gd name="T0" fmla="*/ 4679 w 5850"/>
              <a:gd name="T1" fmla="*/ 4350 h 6469"/>
              <a:gd name="T2" fmla="*/ 3615 w 5850"/>
              <a:gd name="T3" fmla="*/ 3289 h 6469"/>
              <a:gd name="T4" fmla="*/ 3638 w 5850"/>
              <a:gd name="T5" fmla="*/ 3151 h 6469"/>
              <a:gd name="T6" fmla="*/ 3969 w 5850"/>
              <a:gd name="T7" fmla="*/ 2500 h 6469"/>
              <a:gd name="T8" fmla="*/ 4273 w 5850"/>
              <a:gd name="T9" fmla="*/ 1950 h 6469"/>
              <a:gd name="T10" fmla="*/ 4154 w 5850"/>
              <a:gd name="T11" fmla="*/ 1678 h 6469"/>
              <a:gd name="T12" fmla="*/ 4238 w 5850"/>
              <a:gd name="T13" fmla="*/ 1107 h 6469"/>
              <a:gd name="T14" fmla="*/ 2940 w 5850"/>
              <a:gd name="T15" fmla="*/ 0 h 6469"/>
              <a:gd name="T16" fmla="*/ 2925 w 5850"/>
              <a:gd name="T17" fmla="*/ 0 h 6469"/>
              <a:gd name="T18" fmla="*/ 2911 w 5850"/>
              <a:gd name="T19" fmla="*/ 0 h 6469"/>
              <a:gd name="T20" fmla="*/ 1612 w 5850"/>
              <a:gd name="T21" fmla="*/ 1107 h 6469"/>
              <a:gd name="T22" fmla="*/ 1696 w 5850"/>
              <a:gd name="T23" fmla="*/ 1678 h 6469"/>
              <a:gd name="T24" fmla="*/ 1578 w 5850"/>
              <a:gd name="T25" fmla="*/ 1950 h 6469"/>
              <a:gd name="T26" fmla="*/ 1881 w 5850"/>
              <a:gd name="T27" fmla="*/ 2500 h 6469"/>
              <a:gd name="T28" fmla="*/ 2213 w 5850"/>
              <a:gd name="T29" fmla="*/ 3151 h 6469"/>
              <a:gd name="T30" fmla="*/ 2235 w 5850"/>
              <a:gd name="T31" fmla="*/ 3289 h 6469"/>
              <a:gd name="T32" fmla="*/ 1172 w 5850"/>
              <a:gd name="T33" fmla="*/ 4350 h 6469"/>
              <a:gd name="T34" fmla="*/ 0 w 5850"/>
              <a:gd name="T35" fmla="*/ 5141 h 6469"/>
              <a:gd name="T36" fmla="*/ 0 w 5850"/>
              <a:gd name="T37" fmla="*/ 6469 h 6469"/>
              <a:gd name="T38" fmla="*/ 2923 w 5850"/>
              <a:gd name="T39" fmla="*/ 6469 h 6469"/>
              <a:gd name="T40" fmla="*/ 2927 w 5850"/>
              <a:gd name="T41" fmla="*/ 6469 h 6469"/>
              <a:gd name="T42" fmla="*/ 5850 w 5850"/>
              <a:gd name="T43" fmla="*/ 6469 h 6469"/>
              <a:gd name="T44" fmla="*/ 5850 w 5850"/>
              <a:gd name="T45" fmla="*/ 5141 h 6469"/>
              <a:gd name="T46" fmla="*/ 4679 w 5850"/>
              <a:gd name="T47" fmla="*/ 4350 h 6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0" h="6469">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endParaRPr>
          </a:p>
        </p:txBody>
      </p:sp>
      <p:pic>
        <p:nvPicPr>
          <p:cNvPr id="26" name="Picture 2">
            <a:extLst>
              <a:ext uri="{FF2B5EF4-FFF2-40B4-BE49-F238E27FC236}">
                <a16:creationId xmlns:a16="http://schemas.microsoft.com/office/drawing/2014/main" id="{FD0118C6-EB5D-4A59-B0F2-37328B46F59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9685" y="177629"/>
            <a:ext cx="726232" cy="570112"/>
          </a:xfrm>
          <a:prstGeom prst="rect">
            <a:avLst/>
          </a:prstGeom>
        </p:spPr>
      </p:pic>
      <p:pic>
        <p:nvPicPr>
          <p:cNvPr id="27" name="Picture 2">
            <a:extLst>
              <a:ext uri="{FF2B5EF4-FFF2-40B4-BE49-F238E27FC236}">
                <a16:creationId xmlns:a16="http://schemas.microsoft.com/office/drawing/2014/main" id="{9BD91036-CDE6-4205-B6E2-0DCA2FFDC8D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7621" y="177629"/>
            <a:ext cx="760149" cy="570112"/>
          </a:xfrm>
          <a:prstGeom prst="rect">
            <a:avLst/>
          </a:prstGeom>
        </p:spPr>
      </p:pic>
      <p:grpSp>
        <p:nvGrpSpPr>
          <p:cNvPr id="28" name="Group 28">
            <a:extLst>
              <a:ext uri="{FF2B5EF4-FFF2-40B4-BE49-F238E27FC236}">
                <a16:creationId xmlns:a16="http://schemas.microsoft.com/office/drawing/2014/main" id="{33641E91-57BD-4506-AD31-FF703FB815BD}"/>
              </a:ext>
            </a:extLst>
          </p:cNvPr>
          <p:cNvGrpSpPr/>
          <p:nvPr/>
        </p:nvGrpSpPr>
        <p:grpSpPr>
          <a:xfrm>
            <a:off x="506884" y="5268007"/>
            <a:ext cx="465107" cy="677537"/>
            <a:chOff x="4174136" y="3762623"/>
            <a:chExt cx="330200" cy="481012"/>
          </a:xfrm>
          <a:solidFill>
            <a:schemeClr val="accent1"/>
          </a:solidFill>
        </p:grpSpPr>
        <p:sp>
          <p:nvSpPr>
            <p:cNvPr id="29" name="Freeform: Shape 29">
              <a:extLst>
                <a:ext uri="{FF2B5EF4-FFF2-40B4-BE49-F238E27FC236}">
                  <a16:creationId xmlns:a16="http://schemas.microsoft.com/office/drawing/2014/main" id="{1C4B09E4-78BF-46F6-A79D-318D39D3F54B}"/>
                </a:ext>
              </a:extLst>
            </p:cNvPr>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0" name="Freeform: Shape 30">
              <a:extLst>
                <a:ext uri="{FF2B5EF4-FFF2-40B4-BE49-F238E27FC236}">
                  <a16:creationId xmlns:a16="http://schemas.microsoft.com/office/drawing/2014/main" id="{30577F69-3CF3-4BDB-B6C6-1EC30418701A}"/>
                </a:ext>
              </a:extLst>
            </p:cNvPr>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grpSp>
      <p:sp>
        <p:nvSpPr>
          <p:cNvPr id="31" name="文本框 16">
            <a:extLst>
              <a:ext uri="{FF2B5EF4-FFF2-40B4-BE49-F238E27FC236}">
                <a16:creationId xmlns:a16="http://schemas.microsoft.com/office/drawing/2014/main" id="{7E18ABDE-BCDB-4846-A4C1-88ABFA71E8A3}"/>
              </a:ext>
            </a:extLst>
          </p:cNvPr>
          <p:cNvSpPr txBox="1"/>
          <p:nvPr/>
        </p:nvSpPr>
        <p:spPr>
          <a:xfrm>
            <a:off x="1141291" y="5406556"/>
            <a:ext cx="6007654" cy="492443"/>
          </a:xfrm>
          <a:prstGeom prst="rect">
            <a:avLst/>
          </a:prstGeom>
          <a:noFill/>
        </p:spPr>
        <p:txBody>
          <a:bodyPr wrap="square" rtlCol="0">
            <a:spAutoFit/>
            <a:scene3d>
              <a:camera prst="orthographicFront"/>
              <a:lightRig rig="threePt" dir="t"/>
            </a:scene3d>
            <a:sp3d contourW="12700"/>
          </a:bodyPr>
          <a:lstStyle/>
          <a:p>
            <a:pPr lvl="0">
              <a:defRPr/>
            </a:pPr>
            <a:r>
              <a:rPr lang="en-US" altLang="zh-CN" sz="2600" b="1">
                <a:solidFill>
                  <a:prstClr val="black">
                    <a:lumMod val="75000"/>
                    <a:lumOff val="25000"/>
                  </a:prstClr>
                </a:solidFill>
                <a:latin typeface="Times New Roman" panose="02020603050405020304" pitchFamily="18" charset="0"/>
                <a:cs typeface="Times New Roman" panose="02020603050405020304" pitchFamily="18" charset="0"/>
              </a:rPr>
              <a:t>GVHD: Cô Hứa Thị Hoàng Yến</a:t>
            </a:r>
            <a:endParaRPr lang="en-US" altLang="zh-CN" sz="2600" b="1"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13" name="Hình chữ nhật 12">
            <a:extLst>
              <a:ext uri="{FF2B5EF4-FFF2-40B4-BE49-F238E27FC236}">
                <a16:creationId xmlns:a16="http://schemas.microsoft.com/office/drawing/2014/main" id="{6C6C21BF-7616-4DC0-AE5C-CF3E50B8CF93}"/>
              </a:ext>
            </a:extLst>
          </p:cNvPr>
          <p:cNvSpPr/>
          <p:nvPr/>
        </p:nvSpPr>
        <p:spPr>
          <a:xfrm>
            <a:off x="11496775" y="6028668"/>
            <a:ext cx="397865" cy="553998"/>
          </a:xfrm>
          <a:prstGeom prst="rect">
            <a:avLst/>
          </a:prstGeom>
          <a:noFill/>
        </p:spPr>
        <p:txBody>
          <a:bodyPr wrap="none" lIns="91440" tIns="45720" rIns="91440" bIns="45720">
            <a:spAutoFit/>
          </a:bodyPr>
          <a:lstStyle/>
          <a:p>
            <a:pPr algn="ctr"/>
            <a:r>
              <a:rPr lang="en-US" sz="30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vi-VN" sz="30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8164257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ppt_h/2"/>
                                          </p:val>
                                        </p:tav>
                                        <p:tav tm="100000">
                                          <p:val>
                                            <p:strVal val="#ppt_y"/>
                                          </p:val>
                                        </p:tav>
                                      </p:tavLst>
                                    </p:anim>
                                    <p:anim calcmode="lin" valueType="num">
                                      <p:cBhvr>
                                        <p:cTn id="15" dur="500" fill="hold"/>
                                        <p:tgtEl>
                                          <p:spTgt spid="3"/>
                                        </p:tgtEl>
                                        <p:attrNameLst>
                                          <p:attrName>ppt_w</p:attrName>
                                        </p:attrNameLst>
                                      </p:cBhvr>
                                      <p:tavLst>
                                        <p:tav tm="0">
                                          <p:val>
                                            <p:strVal val="#ppt_w"/>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ppt_h/2"/>
                                          </p:val>
                                        </p:tav>
                                        <p:tav tm="100000">
                                          <p:val>
                                            <p:strVal val="#ppt_y"/>
                                          </p:val>
                                        </p:tav>
                                      </p:tavLst>
                                    </p:anim>
                                    <p:anim calcmode="lin" valueType="num">
                                      <p:cBhvr>
                                        <p:cTn id="21" dur="500" fill="hold"/>
                                        <p:tgtEl>
                                          <p:spTgt spid="4"/>
                                        </p:tgtEl>
                                        <p:attrNameLst>
                                          <p:attrName>ppt_w</p:attrName>
                                        </p:attrNameLst>
                                      </p:cBhvr>
                                      <p:tavLst>
                                        <p:tav tm="0">
                                          <p:val>
                                            <p:strVal val="#ppt_w"/>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ppt_h/2"/>
                                          </p:val>
                                        </p:tav>
                                        <p:tav tm="100000">
                                          <p:val>
                                            <p:strVal val="#ppt_y"/>
                                          </p:val>
                                        </p:tav>
                                      </p:tavLst>
                                    </p:anim>
                                    <p:anim calcmode="lin" valueType="num">
                                      <p:cBhvr>
                                        <p:cTn id="27" dur="500" fill="hold"/>
                                        <p:tgtEl>
                                          <p:spTgt spid="5"/>
                                        </p:tgtEl>
                                        <p:attrNameLst>
                                          <p:attrName>ppt_w</p:attrName>
                                        </p:attrNameLst>
                                      </p:cBhvr>
                                      <p:tavLst>
                                        <p:tav tm="0">
                                          <p:val>
                                            <p:strVal val="#ppt_w"/>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par>
                                <p:cTn id="29" presetID="17" presetClass="entr" presetSubtype="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ppt_h/2"/>
                                          </p:val>
                                        </p:tav>
                                        <p:tav tm="100000">
                                          <p:val>
                                            <p:strVal val="#ppt_y"/>
                                          </p:val>
                                        </p:tav>
                                      </p:tavLst>
                                    </p:anim>
                                    <p:anim calcmode="lin" valueType="num">
                                      <p:cBhvr>
                                        <p:cTn id="33" dur="500" fill="hold"/>
                                        <p:tgtEl>
                                          <p:spTgt spid="6"/>
                                        </p:tgtEl>
                                        <p:attrNameLst>
                                          <p:attrName>ppt_w</p:attrName>
                                        </p:attrNameLst>
                                      </p:cBhvr>
                                      <p:tavLst>
                                        <p:tav tm="0">
                                          <p:val>
                                            <p:strVal val="#ppt_w"/>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
                                          </p:val>
                                        </p:tav>
                                        <p:tav tm="100000">
                                          <p:val>
                                            <p:strVal val="#ppt_x"/>
                                          </p:val>
                                        </p:tav>
                                      </p:tavLst>
                                    </p:anim>
                                    <p:anim calcmode="lin" valueType="num">
                                      <p:cBhvr>
                                        <p:cTn id="38" dur="500" fill="hold"/>
                                        <p:tgtEl>
                                          <p:spTgt spid="7"/>
                                        </p:tgtEl>
                                        <p:attrNameLst>
                                          <p:attrName>ppt_y</p:attrName>
                                        </p:attrNameLst>
                                      </p:cBhvr>
                                      <p:tavLst>
                                        <p:tav tm="0">
                                          <p:val>
                                            <p:strVal val="#ppt_y+#ppt_h/2"/>
                                          </p:val>
                                        </p:tav>
                                        <p:tav tm="100000">
                                          <p:val>
                                            <p:strVal val="#ppt_y"/>
                                          </p:val>
                                        </p:tav>
                                      </p:tavLst>
                                    </p:anim>
                                    <p:anim calcmode="lin" valueType="num">
                                      <p:cBhvr>
                                        <p:cTn id="39" dur="500" fill="hold"/>
                                        <p:tgtEl>
                                          <p:spTgt spid="7"/>
                                        </p:tgtEl>
                                        <p:attrNameLst>
                                          <p:attrName>ppt_w</p:attrName>
                                        </p:attrNameLst>
                                      </p:cBhvr>
                                      <p:tavLst>
                                        <p:tav tm="0">
                                          <p:val>
                                            <p:strVal val="#ppt_w"/>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childTnLst>
                                </p:cTn>
                              </p:par>
                              <p:par>
                                <p:cTn id="41" presetID="17" presetClass="entr" presetSubtype="1"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ppt_h/2"/>
                                          </p:val>
                                        </p:tav>
                                        <p:tav tm="100000">
                                          <p:val>
                                            <p:strVal val="#ppt_y"/>
                                          </p:val>
                                        </p:tav>
                                      </p:tavLst>
                                    </p:anim>
                                    <p:anim calcmode="lin" valueType="num">
                                      <p:cBhvr>
                                        <p:cTn id="45" dur="500" fill="hold"/>
                                        <p:tgtEl>
                                          <p:spTgt spid="8"/>
                                        </p:tgtEl>
                                        <p:attrNameLst>
                                          <p:attrName>ppt_w</p:attrName>
                                        </p:attrNameLst>
                                      </p:cBhvr>
                                      <p:tavLst>
                                        <p:tav tm="0">
                                          <p:val>
                                            <p:strVal val="#ppt_w"/>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childTnLst>
                                </p:cTn>
                              </p:par>
                              <p:par>
                                <p:cTn id="47" presetID="17"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ppt_h/2"/>
                                          </p:val>
                                        </p:tav>
                                        <p:tav tm="100000">
                                          <p:val>
                                            <p:strVal val="#ppt_y"/>
                                          </p:val>
                                        </p:tav>
                                      </p:tavLst>
                                    </p:anim>
                                    <p:anim calcmode="lin" valueType="num">
                                      <p:cBhvr>
                                        <p:cTn id="51" dur="500" fill="hold"/>
                                        <p:tgtEl>
                                          <p:spTgt spid="9"/>
                                        </p:tgtEl>
                                        <p:attrNameLst>
                                          <p:attrName>ppt_w</p:attrName>
                                        </p:attrNameLst>
                                      </p:cBhvr>
                                      <p:tavLst>
                                        <p:tav tm="0">
                                          <p:val>
                                            <p:strVal val="#ppt_w"/>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childTnLst>
                                </p:cTn>
                              </p:par>
                              <p:par>
                                <p:cTn id="53" presetID="17"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ppt_x</p:attrName>
                                        </p:attrNameLst>
                                      </p:cBhvr>
                                      <p:tavLst>
                                        <p:tav tm="0">
                                          <p:val>
                                            <p:strVal val="#ppt_x"/>
                                          </p:val>
                                        </p:tav>
                                        <p:tav tm="100000">
                                          <p:val>
                                            <p:strVal val="#ppt_x"/>
                                          </p:val>
                                        </p:tav>
                                      </p:tavLst>
                                    </p:anim>
                                    <p:anim calcmode="lin" valueType="num">
                                      <p:cBhvr>
                                        <p:cTn id="56" dur="500" fill="hold"/>
                                        <p:tgtEl>
                                          <p:spTgt spid="10"/>
                                        </p:tgtEl>
                                        <p:attrNameLst>
                                          <p:attrName>ppt_y</p:attrName>
                                        </p:attrNameLst>
                                      </p:cBhvr>
                                      <p:tavLst>
                                        <p:tav tm="0">
                                          <p:val>
                                            <p:strVal val="#ppt_y+#ppt_h/2"/>
                                          </p:val>
                                        </p:tav>
                                        <p:tav tm="100000">
                                          <p:val>
                                            <p:strVal val="#ppt_y"/>
                                          </p:val>
                                        </p:tav>
                                      </p:tavLst>
                                    </p:anim>
                                    <p:anim calcmode="lin" valueType="num">
                                      <p:cBhvr>
                                        <p:cTn id="57" dur="500" fill="hold"/>
                                        <p:tgtEl>
                                          <p:spTgt spid="10"/>
                                        </p:tgtEl>
                                        <p:attrNameLst>
                                          <p:attrName>ppt_w</p:attrName>
                                        </p:attrNameLst>
                                      </p:cBhvr>
                                      <p:tavLst>
                                        <p:tav tm="0">
                                          <p:val>
                                            <p:strVal val="#ppt_w"/>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childTnLst>
                                </p:cTn>
                              </p:par>
                              <p:par>
                                <p:cTn id="59" presetID="17" presetClass="entr" presetSubtype="1"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ppt_x</p:attrName>
                                        </p:attrNameLst>
                                      </p:cBhvr>
                                      <p:tavLst>
                                        <p:tav tm="0">
                                          <p:val>
                                            <p:strVal val="#ppt_x"/>
                                          </p:val>
                                        </p:tav>
                                        <p:tav tm="100000">
                                          <p:val>
                                            <p:strVal val="#ppt_x"/>
                                          </p:val>
                                        </p:tav>
                                      </p:tavLst>
                                    </p:anim>
                                    <p:anim calcmode="lin" valueType="num">
                                      <p:cBhvr>
                                        <p:cTn id="62" dur="500" fill="hold"/>
                                        <p:tgtEl>
                                          <p:spTgt spid="11"/>
                                        </p:tgtEl>
                                        <p:attrNameLst>
                                          <p:attrName>ppt_y</p:attrName>
                                        </p:attrNameLst>
                                      </p:cBhvr>
                                      <p:tavLst>
                                        <p:tav tm="0">
                                          <p:val>
                                            <p:strVal val="#ppt_y-#ppt_h/2"/>
                                          </p:val>
                                        </p:tav>
                                        <p:tav tm="100000">
                                          <p:val>
                                            <p:strVal val="#ppt_y"/>
                                          </p:val>
                                        </p:tav>
                                      </p:tavLst>
                                    </p:anim>
                                    <p:anim calcmode="lin" valueType="num">
                                      <p:cBhvr>
                                        <p:cTn id="63" dur="500" fill="hold"/>
                                        <p:tgtEl>
                                          <p:spTgt spid="11"/>
                                        </p:tgtEl>
                                        <p:attrNameLst>
                                          <p:attrName>ppt_w</p:attrName>
                                        </p:attrNameLst>
                                      </p:cBhvr>
                                      <p:tavLst>
                                        <p:tav tm="0">
                                          <p:val>
                                            <p:strVal val="#ppt_w"/>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childTnLst>
                                </p:cTn>
                              </p:par>
                              <p:par>
                                <p:cTn id="65" presetID="17"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p:cTn id="67" dur="500" fill="hold"/>
                                        <p:tgtEl>
                                          <p:spTgt spid="12"/>
                                        </p:tgtEl>
                                        <p:attrNameLst>
                                          <p:attrName>ppt_x</p:attrName>
                                        </p:attrNameLst>
                                      </p:cBhvr>
                                      <p:tavLst>
                                        <p:tav tm="0">
                                          <p:val>
                                            <p:strVal val="#ppt_x"/>
                                          </p:val>
                                        </p:tav>
                                        <p:tav tm="100000">
                                          <p:val>
                                            <p:strVal val="#ppt_x"/>
                                          </p:val>
                                        </p:tav>
                                      </p:tavLst>
                                    </p:anim>
                                    <p:anim calcmode="lin" valueType="num">
                                      <p:cBhvr>
                                        <p:cTn id="68" dur="500" fill="hold"/>
                                        <p:tgtEl>
                                          <p:spTgt spid="12"/>
                                        </p:tgtEl>
                                        <p:attrNameLst>
                                          <p:attrName>ppt_y</p:attrName>
                                        </p:attrNameLst>
                                      </p:cBhvr>
                                      <p:tavLst>
                                        <p:tav tm="0">
                                          <p:val>
                                            <p:strVal val="#ppt_y+#ppt_h/2"/>
                                          </p:val>
                                        </p:tav>
                                        <p:tav tm="100000">
                                          <p:val>
                                            <p:strVal val="#ppt_y"/>
                                          </p:val>
                                        </p:tav>
                                      </p:tavLst>
                                    </p:anim>
                                    <p:anim calcmode="lin" valueType="num">
                                      <p:cBhvr>
                                        <p:cTn id="69" dur="500" fill="hold"/>
                                        <p:tgtEl>
                                          <p:spTgt spid="12"/>
                                        </p:tgtEl>
                                        <p:attrNameLst>
                                          <p:attrName>ppt_w</p:attrName>
                                        </p:attrNameLst>
                                      </p:cBhvr>
                                      <p:tavLst>
                                        <p:tav tm="0">
                                          <p:val>
                                            <p:strVal val="#ppt_w"/>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ppt_x</p:attrName>
                                        </p:attrNameLst>
                                      </p:cBhvr>
                                      <p:tavLst>
                                        <p:tav tm="0">
                                          <p:val>
                                            <p:strVal val="#ppt_x"/>
                                          </p:val>
                                        </p:tav>
                                        <p:tav tm="100000">
                                          <p:val>
                                            <p:strVal val="#ppt_x"/>
                                          </p:val>
                                        </p:tav>
                                      </p:tavLst>
                                    </p:anim>
                                    <p:anim calcmode="lin" valueType="num">
                                      <p:cBhvr>
                                        <p:cTn id="74" dur="500" fill="hold"/>
                                        <p:tgtEl>
                                          <p:spTgt spid="20"/>
                                        </p:tgtEl>
                                        <p:attrNameLst>
                                          <p:attrName>ppt_y</p:attrName>
                                        </p:attrNameLst>
                                      </p:cBhvr>
                                      <p:tavLst>
                                        <p:tav tm="0">
                                          <p:val>
                                            <p:strVal val="#ppt_y-#ppt_h/2"/>
                                          </p:val>
                                        </p:tav>
                                        <p:tav tm="100000">
                                          <p:val>
                                            <p:strVal val="#ppt_y"/>
                                          </p:val>
                                        </p:tav>
                                      </p:tavLst>
                                    </p:anim>
                                    <p:anim calcmode="lin" valueType="num">
                                      <p:cBhvr>
                                        <p:cTn id="75" dur="500" fill="hold"/>
                                        <p:tgtEl>
                                          <p:spTgt spid="20"/>
                                        </p:tgtEl>
                                        <p:attrNameLst>
                                          <p:attrName>ppt_w</p:attrName>
                                        </p:attrNameLst>
                                      </p:cBhvr>
                                      <p:tavLst>
                                        <p:tav tm="0">
                                          <p:val>
                                            <p:strVal val="#ppt_w"/>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childTnLst>
                                </p:cTn>
                              </p:par>
                              <p:par>
                                <p:cTn id="77" presetID="17"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ppt_x</p:attrName>
                                        </p:attrNameLst>
                                      </p:cBhvr>
                                      <p:tavLst>
                                        <p:tav tm="0">
                                          <p:val>
                                            <p:strVal val="#ppt_x"/>
                                          </p:val>
                                        </p:tav>
                                        <p:tav tm="100000">
                                          <p:val>
                                            <p:strVal val="#ppt_x"/>
                                          </p:val>
                                        </p:tav>
                                      </p:tavLst>
                                    </p:anim>
                                    <p:anim calcmode="lin" valueType="num">
                                      <p:cBhvr>
                                        <p:cTn id="80" dur="500" fill="hold"/>
                                        <p:tgtEl>
                                          <p:spTgt spid="21"/>
                                        </p:tgtEl>
                                        <p:attrNameLst>
                                          <p:attrName>ppt_y</p:attrName>
                                        </p:attrNameLst>
                                      </p:cBhvr>
                                      <p:tavLst>
                                        <p:tav tm="0">
                                          <p:val>
                                            <p:strVal val="#ppt_y+#ppt_h/2"/>
                                          </p:val>
                                        </p:tav>
                                        <p:tav tm="100000">
                                          <p:val>
                                            <p:strVal val="#ppt_y"/>
                                          </p:val>
                                        </p:tav>
                                      </p:tavLst>
                                    </p:anim>
                                    <p:anim calcmode="lin" valueType="num">
                                      <p:cBhvr>
                                        <p:cTn id="81" dur="500" fill="hold"/>
                                        <p:tgtEl>
                                          <p:spTgt spid="21"/>
                                        </p:tgtEl>
                                        <p:attrNameLst>
                                          <p:attrName>ppt_w</p:attrName>
                                        </p:attrNameLst>
                                      </p:cBhvr>
                                      <p:tavLst>
                                        <p:tav tm="0">
                                          <p:val>
                                            <p:strVal val="#ppt_w"/>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par>
                          <p:cTn id="87" fill="hold">
                            <p:stCondLst>
                              <p:cond delay="1000"/>
                            </p:stCondLst>
                            <p:childTnLst>
                              <p:par>
                                <p:cTn id="88" presetID="2" presetClass="entr" presetSubtype="4"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 calcmode="lin" valueType="num">
                                      <p:cBhvr additive="base">
                                        <p:cTn id="90" dur="500" fill="hold"/>
                                        <p:tgtEl>
                                          <p:spTgt spid="14"/>
                                        </p:tgtEl>
                                        <p:attrNameLst>
                                          <p:attrName>ppt_x</p:attrName>
                                        </p:attrNameLst>
                                      </p:cBhvr>
                                      <p:tavLst>
                                        <p:tav tm="0">
                                          <p:val>
                                            <p:strVal val="#ppt_x"/>
                                          </p:val>
                                        </p:tav>
                                        <p:tav tm="100000">
                                          <p:val>
                                            <p:strVal val="#ppt_x"/>
                                          </p:val>
                                        </p:tav>
                                      </p:tavLst>
                                    </p:anim>
                                    <p:anim calcmode="lin" valueType="num">
                                      <p:cBhvr additive="base">
                                        <p:cTn id="91" dur="500" fill="hold"/>
                                        <p:tgtEl>
                                          <p:spTgt spid="14"/>
                                        </p:tgtEl>
                                        <p:attrNameLst>
                                          <p:attrName>ppt_y</p:attrName>
                                        </p:attrNameLst>
                                      </p:cBhvr>
                                      <p:tavLst>
                                        <p:tav tm="0">
                                          <p:val>
                                            <p:strVal val="1+#ppt_h/2"/>
                                          </p:val>
                                        </p:tav>
                                        <p:tav tm="100000">
                                          <p:val>
                                            <p:strVal val="#ppt_y"/>
                                          </p:val>
                                        </p:tav>
                                      </p:tavLst>
                                    </p:anim>
                                  </p:childTnLst>
                                </p:cTn>
                              </p:par>
                            </p:childTnLst>
                          </p:cTn>
                        </p:par>
                        <p:par>
                          <p:cTn id="92" fill="hold">
                            <p:stCondLst>
                              <p:cond delay="1500"/>
                            </p:stCondLst>
                            <p:childTnLst>
                              <p:par>
                                <p:cTn id="93" presetID="14" presetClass="entr" presetSubtype="10" fill="hold" grpId="0" nodeType="after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randombar(horizontal)">
                                      <p:cBhvr>
                                        <p:cTn id="95" dur="500"/>
                                        <p:tgtEl>
                                          <p:spTgt spid="15"/>
                                        </p:tgtEl>
                                      </p:cBhvr>
                                    </p:animEffect>
                                  </p:childTnLst>
                                </p:cTn>
                              </p:par>
                            </p:childTnLst>
                          </p:cTn>
                        </p:par>
                        <p:par>
                          <p:cTn id="96" fill="hold">
                            <p:stCondLst>
                              <p:cond delay="2000"/>
                            </p:stCondLst>
                            <p:childTnLst>
                              <p:par>
                                <p:cTn id="97" presetID="42" presetClass="entr" presetSubtype="0" fill="hold" grpId="0"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1000"/>
                                        <p:tgtEl>
                                          <p:spTgt spid="16"/>
                                        </p:tgtEl>
                                      </p:cBhvr>
                                    </p:animEffect>
                                    <p:anim calcmode="lin" valueType="num">
                                      <p:cBhvr>
                                        <p:cTn id="100" dur="1000" fill="hold"/>
                                        <p:tgtEl>
                                          <p:spTgt spid="16"/>
                                        </p:tgtEl>
                                        <p:attrNameLst>
                                          <p:attrName>ppt_x</p:attrName>
                                        </p:attrNameLst>
                                      </p:cBhvr>
                                      <p:tavLst>
                                        <p:tav tm="0">
                                          <p:val>
                                            <p:strVal val="#ppt_x"/>
                                          </p:val>
                                        </p:tav>
                                        <p:tav tm="100000">
                                          <p:val>
                                            <p:strVal val="#ppt_x"/>
                                          </p:val>
                                        </p:tav>
                                      </p:tavLst>
                                    </p:anim>
                                    <p:anim calcmode="lin" valueType="num">
                                      <p:cBhvr>
                                        <p:cTn id="101" dur="1000" fill="hold"/>
                                        <p:tgtEl>
                                          <p:spTgt spid="1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fade">
                                      <p:cBhvr>
                                        <p:cTn id="104" dur="1000"/>
                                        <p:tgtEl>
                                          <p:spTgt spid="17"/>
                                        </p:tgtEl>
                                      </p:cBhvr>
                                    </p:animEffect>
                                    <p:anim calcmode="lin" valueType="num">
                                      <p:cBhvr>
                                        <p:cTn id="105" dur="1000" fill="hold"/>
                                        <p:tgtEl>
                                          <p:spTgt spid="17"/>
                                        </p:tgtEl>
                                        <p:attrNameLst>
                                          <p:attrName>ppt_x</p:attrName>
                                        </p:attrNameLst>
                                      </p:cBhvr>
                                      <p:tavLst>
                                        <p:tav tm="0">
                                          <p:val>
                                            <p:strVal val="#ppt_x"/>
                                          </p:val>
                                        </p:tav>
                                        <p:tav tm="100000">
                                          <p:val>
                                            <p:strVal val="#ppt_x"/>
                                          </p:val>
                                        </p:tav>
                                      </p:tavLst>
                                    </p:anim>
                                    <p:anim calcmode="lin" valueType="num">
                                      <p:cBhvr>
                                        <p:cTn id="106" dur="1000" fill="hold"/>
                                        <p:tgtEl>
                                          <p:spTgt spid="17"/>
                                        </p:tgtEl>
                                        <p:attrNameLst>
                                          <p:attrName>ppt_y</p:attrName>
                                        </p:attrNameLst>
                                      </p:cBhvr>
                                      <p:tavLst>
                                        <p:tav tm="0">
                                          <p:val>
                                            <p:strVal val="#ppt_y+.1"/>
                                          </p:val>
                                        </p:tav>
                                        <p:tav tm="100000">
                                          <p:val>
                                            <p:strVal val="#ppt_y"/>
                                          </p:val>
                                        </p:tav>
                                      </p:tavLst>
                                    </p:anim>
                                  </p:childTnLst>
                                </p:cTn>
                              </p:par>
                            </p:childTnLst>
                          </p:cTn>
                        </p:par>
                        <p:par>
                          <p:cTn id="107" fill="hold">
                            <p:stCondLst>
                              <p:cond delay="3000"/>
                            </p:stCondLst>
                            <p:childTnLst>
                              <p:par>
                                <p:cTn id="108" presetID="42" presetClass="entr" presetSubtype="0" fill="hold" grpId="0" nodeType="after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fade">
                                      <p:cBhvr>
                                        <p:cTn id="110" dur="1000"/>
                                        <p:tgtEl>
                                          <p:spTgt spid="24"/>
                                        </p:tgtEl>
                                      </p:cBhvr>
                                    </p:animEffect>
                                    <p:anim calcmode="lin" valueType="num">
                                      <p:cBhvr>
                                        <p:cTn id="111" dur="1000" fill="hold"/>
                                        <p:tgtEl>
                                          <p:spTgt spid="24"/>
                                        </p:tgtEl>
                                        <p:attrNameLst>
                                          <p:attrName>ppt_x</p:attrName>
                                        </p:attrNameLst>
                                      </p:cBhvr>
                                      <p:tavLst>
                                        <p:tav tm="0">
                                          <p:val>
                                            <p:strVal val="#ppt_x"/>
                                          </p:val>
                                        </p:tav>
                                        <p:tav tm="100000">
                                          <p:val>
                                            <p:strVal val="#ppt_x"/>
                                          </p:val>
                                        </p:tav>
                                      </p:tavLst>
                                    </p:anim>
                                    <p:anim calcmode="lin" valueType="num">
                                      <p:cBhvr>
                                        <p:cTn id="112" dur="1000" fill="hold"/>
                                        <p:tgtEl>
                                          <p:spTgt spid="24"/>
                                        </p:tgtEl>
                                        <p:attrNameLst>
                                          <p:attrName>ppt_y</p:attrName>
                                        </p:attrNameLst>
                                      </p:cBhvr>
                                      <p:tavLst>
                                        <p:tav tm="0">
                                          <p:val>
                                            <p:strVal val="#ppt_y+.1"/>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28"/>
                                        </p:tgtEl>
                                        <p:attrNameLst>
                                          <p:attrName>style.visibility</p:attrName>
                                        </p:attrNameLst>
                                      </p:cBhvr>
                                      <p:to>
                                        <p:strVal val="visible"/>
                                      </p:to>
                                    </p:set>
                                    <p:anim calcmode="lin" valueType="num">
                                      <p:cBhvr additive="base">
                                        <p:cTn id="115" dur="500" fill="hold"/>
                                        <p:tgtEl>
                                          <p:spTgt spid="28"/>
                                        </p:tgtEl>
                                        <p:attrNameLst>
                                          <p:attrName>ppt_x</p:attrName>
                                        </p:attrNameLst>
                                      </p:cBhvr>
                                      <p:tavLst>
                                        <p:tav tm="0">
                                          <p:val>
                                            <p:strVal val="#ppt_x"/>
                                          </p:val>
                                        </p:tav>
                                        <p:tav tm="100000">
                                          <p:val>
                                            <p:strVal val="#ppt_x"/>
                                          </p:val>
                                        </p:tav>
                                      </p:tavLst>
                                    </p:anim>
                                    <p:anim calcmode="lin" valueType="num">
                                      <p:cBhvr additive="base">
                                        <p:cTn id="116" dur="500" fill="hold"/>
                                        <p:tgtEl>
                                          <p:spTgt spid="28"/>
                                        </p:tgtEl>
                                        <p:attrNameLst>
                                          <p:attrName>ppt_y</p:attrName>
                                        </p:attrNameLst>
                                      </p:cBhvr>
                                      <p:tavLst>
                                        <p:tav tm="0">
                                          <p:val>
                                            <p:strVal val="1+#ppt_h/2"/>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1000"/>
                                        <p:tgtEl>
                                          <p:spTgt spid="31"/>
                                        </p:tgtEl>
                                      </p:cBhvr>
                                    </p:animEffect>
                                    <p:anim calcmode="lin" valueType="num">
                                      <p:cBhvr>
                                        <p:cTn id="120" dur="1000" fill="hold"/>
                                        <p:tgtEl>
                                          <p:spTgt spid="31"/>
                                        </p:tgtEl>
                                        <p:attrNameLst>
                                          <p:attrName>ppt_x</p:attrName>
                                        </p:attrNameLst>
                                      </p:cBhvr>
                                      <p:tavLst>
                                        <p:tav tm="0">
                                          <p:val>
                                            <p:strVal val="#ppt_x"/>
                                          </p:val>
                                        </p:tav>
                                        <p:tav tm="100000">
                                          <p:val>
                                            <p:strVal val="#ppt_x"/>
                                          </p:val>
                                        </p:tav>
                                      </p:tavLst>
                                    </p:anim>
                                    <p:anim calcmode="lin" valueType="num">
                                      <p:cBhvr>
                                        <p:cTn id="1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20" grpId="0" animBg="1"/>
      <p:bldP spid="21" grpId="0" animBg="1"/>
      <p:bldP spid="14" grpId="0"/>
      <p:bldP spid="15" grpId="0"/>
      <p:bldP spid="16" grpId="0" animBg="1"/>
      <p:bldP spid="17" grpId="0"/>
      <p:bldP spid="24" grpId="0" animBg="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06575" y="317845"/>
            <a:ext cx="8897565"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BỘ LỌC TÍN HIỆU – BỘ LỌC BUTTERWORTH</a:t>
            </a:r>
            <a:endParaRPr lang="zh-CN" altLang="en-US" sz="3600" b="1" dirty="0">
              <a:solidFill>
                <a:schemeClr val="accent1"/>
              </a:solidFill>
              <a:latin typeface="Calibri" panose="020F0502020204030204" pitchFamily="34" charset="0"/>
            </a:endParaRPr>
          </a:p>
        </p:txBody>
      </p:sp>
      <p:sp>
        <p:nvSpPr>
          <p:cNvPr id="9" name="Rectangle 8">
            <a:extLst>
              <a:ext uri="{FF2B5EF4-FFF2-40B4-BE49-F238E27FC236}">
                <a16:creationId xmlns:a16="http://schemas.microsoft.com/office/drawing/2014/main" id="{D9863DE2-3458-4645-8437-E9961833DA43}"/>
              </a:ext>
            </a:extLst>
          </p:cNvPr>
          <p:cNvSpPr>
            <a:spLocks noChangeArrowheads="1"/>
          </p:cNvSpPr>
          <p:nvPr/>
        </p:nvSpPr>
        <p:spPr bwMode="auto">
          <a:xfrm>
            <a:off x="1383276" y="1554108"/>
            <a:ext cx="9620865" cy="113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50000"/>
              </a:lnSpc>
              <a:spcBef>
                <a:spcPct val="0"/>
              </a:spcBef>
              <a:spcAft>
                <a:spcPct val="0"/>
              </a:spcAft>
              <a:buClrTx/>
              <a:buSzTx/>
              <a:buFontTx/>
              <a:buNone/>
              <a:tabLst/>
            </a:pP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lọc</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FIR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bởi</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đáp</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ứng</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xung</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dài</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hữu</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hạn</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tức</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là</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h(n)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chỉ</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khác</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một</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khoảng</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dài</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hữu</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hạn</a:t>
            </a:r>
            <a:r>
              <a:rPr kumimoji="0" lang="en-US" altLang="ja-JP"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a:t>
            </a:r>
          </a:p>
        </p:txBody>
      </p:sp>
      <p:graphicFrame>
        <p:nvGraphicFramePr>
          <p:cNvPr id="10" name="Object 9">
            <a:extLst>
              <a:ext uri="{FF2B5EF4-FFF2-40B4-BE49-F238E27FC236}">
                <a16:creationId xmlns:a16="http://schemas.microsoft.com/office/drawing/2014/main" id="{87EB5CC5-647C-4BAD-8B09-22EBA4C269ED}"/>
              </a:ext>
            </a:extLst>
          </p:cNvPr>
          <p:cNvGraphicFramePr>
            <a:graphicFrameLocks noChangeAspect="1"/>
          </p:cNvGraphicFramePr>
          <p:nvPr/>
        </p:nvGraphicFramePr>
        <p:xfrm>
          <a:off x="-235974" y="2564745"/>
          <a:ext cx="1619250" cy="45719"/>
        </p:xfrm>
        <a:graphic>
          <a:graphicData uri="http://schemas.openxmlformats.org/presentationml/2006/ole">
            <mc:AlternateContent xmlns:mc="http://schemas.openxmlformats.org/markup-compatibility/2006">
              <mc:Choice xmlns:v="urn:schemas-microsoft-com:vml" Requires="v">
                <p:oleObj spid="_x0000_s3364" r:id="rId4" imgW="1167893" imgH="431613" progId="Equation.DSMT4">
                  <p:embed/>
                </p:oleObj>
              </mc:Choice>
              <mc:Fallback>
                <p:oleObj r:id="rId4" imgW="1167893" imgH="431613" progId="Equation.DSMT4">
                  <p:embed/>
                  <p:pic>
                    <p:nvPicPr>
                      <p:cNvPr id="10" name="Object 9">
                        <a:extLst>
                          <a:ext uri="{FF2B5EF4-FFF2-40B4-BE49-F238E27FC236}">
                            <a16:creationId xmlns:a16="http://schemas.microsoft.com/office/drawing/2014/main" id="{87EB5CC5-647C-4BAD-8B09-22EBA4C26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74" y="2564745"/>
                        <a:ext cx="1619250" cy="45719"/>
                      </a:xfrm>
                      <a:prstGeom prst="rect">
                        <a:avLst/>
                      </a:prstGeom>
                      <a:noFill/>
                    </p:spPr>
                  </p:pic>
                </p:oleObj>
              </mc:Fallback>
            </mc:AlternateContent>
          </a:graphicData>
        </a:graphic>
      </p:graphicFrame>
      <p:sp>
        <p:nvSpPr>
          <p:cNvPr id="12" name="Rectangle 11">
            <a:extLst>
              <a:ext uri="{FF2B5EF4-FFF2-40B4-BE49-F238E27FC236}">
                <a16:creationId xmlns:a16="http://schemas.microsoft.com/office/drawing/2014/main" id="{E50314FA-FCD2-45EE-AF5B-50480C0281B2}"/>
              </a:ext>
            </a:extLst>
          </p:cNvPr>
          <p:cNvSpPr>
            <a:spLocks noChangeArrowheads="1"/>
          </p:cNvSpPr>
          <p:nvPr/>
        </p:nvSpPr>
        <p:spPr bwMode="auto">
          <a:xfrm>
            <a:off x="3111910" y="4090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a:extLst>
              <a:ext uri="{FF2B5EF4-FFF2-40B4-BE49-F238E27FC236}">
                <a16:creationId xmlns:a16="http://schemas.microsoft.com/office/drawing/2014/main" id="{933CBF89-7EAA-4158-A442-FB2E7D861D23}"/>
              </a:ext>
            </a:extLst>
          </p:cNvPr>
          <p:cNvGraphicFramePr>
            <a:graphicFrameLocks noChangeAspect="1"/>
          </p:cNvGraphicFramePr>
          <p:nvPr>
            <p:extLst>
              <p:ext uri="{D42A27DB-BD31-4B8C-83A1-F6EECF244321}">
                <p14:modId xmlns:p14="http://schemas.microsoft.com/office/powerpoint/2010/main" val="3217085519"/>
              </p:ext>
            </p:extLst>
          </p:nvPr>
        </p:nvGraphicFramePr>
        <p:xfrm>
          <a:off x="4038600" y="2914741"/>
          <a:ext cx="4114800" cy="1180001"/>
        </p:xfrm>
        <a:graphic>
          <a:graphicData uri="http://schemas.openxmlformats.org/presentationml/2006/ole">
            <mc:AlternateContent xmlns:mc="http://schemas.openxmlformats.org/markup-compatibility/2006">
              <mc:Choice xmlns:v="urn:schemas-microsoft-com:vml" Requires="v">
                <p:oleObj spid="_x0000_s3365" r:id="rId6" imgW="1167893" imgH="431613" progId="Equation.DSMT4">
                  <p:embed/>
                </p:oleObj>
              </mc:Choice>
              <mc:Fallback>
                <p:oleObj r:id="rId6" imgW="1167893" imgH="431613" progId="Equation.DSMT4">
                  <p:embed/>
                  <p:pic>
                    <p:nvPicPr>
                      <p:cNvPr id="13" name="Object 12">
                        <a:extLst>
                          <a:ext uri="{FF2B5EF4-FFF2-40B4-BE49-F238E27FC236}">
                            <a16:creationId xmlns:a16="http://schemas.microsoft.com/office/drawing/2014/main" id="{933CBF89-7EAA-4158-A442-FB2E7D861D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2914741"/>
                        <a:ext cx="4114800" cy="1180001"/>
                      </a:xfrm>
                      <a:prstGeom prst="rect">
                        <a:avLst/>
                      </a:prstGeom>
                      <a:noFill/>
                      <a:ln w="28575">
                        <a:solidFill>
                          <a:srgbClr val="EB1932"/>
                        </a:solidFill>
                        <a:prstDash val="lgDashDot"/>
                      </a:ln>
                    </p:spPr>
                  </p:pic>
                </p:oleObj>
              </mc:Fallback>
            </mc:AlternateContent>
          </a:graphicData>
        </a:graphic>
      </p:graphicFrame>
      <p:sp>
        <p:nvSpPr>
          <p:cNvPr id="7" name="文本框 61">
            <a:extLst>
              <a:ext uri="{FF2B5EF4-FFF2-40B4-BE49-F238E27FC236}">
                <a16:creationId xmlns:a16="http://schemas.microsoft.com/office/drawing/2014/main" id="{40A3F4E8-BCAD-46FD-9E24-00FE8DC60CAD}"/>
              </a:ext>
            </a:extLst>
          </p:cNvPr>
          <p:cNvSpPr txBox="1"/>
          <p:nvPr/>
        </p:nvSpPr>
        <p:spPr>
          <a:xfrm>
            <a:off x="1127320" y="1005281"/>
            <a:ext cx="1958511" cy="584775"/>
          </a:xfrm>
          <a:prstGeom prst="rect">
            <a:avLst/>
          </a:prstGeom>
          <a:noFill/>
        </p:spPr>
        <p:txBody>
          <a:bodyPr wrap="square" rtlCol="0">
            <a:spAutoFit/>
            <a:scene3d>
              <a:camera prst="orthographicFront"/>
              <a:lightRig rig="threePt" dir="t"/>
            </a:scene3d>
            <a:sp3d contourW="12700"/>
          </a:bodyPr>
          <a:lstStyle/>
          <a:p>
            <a:r>
              <a:rPr lang="en-US" altLang="zh-CN" sz="3200" b="1" i="1" u="sng" dirty="0" err="1">
                <a:solidFill>
                  <a:schemeClr val="accent1"/>
                </a:solidFill>
                <a:latin typeface="Calibri" panose="020F0502020204030204" pitchFamily="34" charset="0"/>
              </a:rPr>
              <a:t>Bộ</a:t>
            </a:r>
            <a:r>
              <a:rPr lang="en-US" altLang="zh-CN" sz="3200" b="1" i="1" u="sng" dirty="0">
                <a:solidFill>
                  <a:schemeClr val="accent1"/>
                </a:solidFill>
                <a:latin typeface="Calibri" panose="020F0502020204030204" pitchFamily="34" charset="0"/>
              </a:rPr>
              <a:t> </a:t>
            </a:r>
            <a:r>
              <a:rPr lang="en-US" altLang="zh-CN" sz="3200" b="1" i="1" u="sng" dirty="0" err="1">
                <a:solidFill>
                  <a:schemeClr val="accent1"/>
                </a:solidFill>
                <a:latin typeface="Calibri" panose="020F0502020204030204" pitchFamily="34" charset="0"/>
              </a:rPr>
              <a:t>lọc</a:t>
            </a:r>
            <a:r>
              <a:rPr lang="en-US" altLang="zh-CN" sz="3200" b="1" i="1" u="sng" dirty="0">
                <a:solidFill>
                  <a:schemeClr val="accent1"/>
                </a:solidFill>
                <a:latin typeface="Calibri" panose="020F0502020204030204" pitchFamily="34" charset="0"/>
              </a:rPr>
              <a:t> FIR</a:t>
            </a:r>
            <a:endParaRPr lang="zh-CN" altLang="en-US" sz="3200" b="1" i="1" u="sng" dirty="0">
              <a:solidFill>
                <a:schemeClr val="accent1"/>
              </a:solidFill>
              <a:latin typeface="Calibri" panose="020F0502020204030204" pitchFamily="34" charset="0"/>
            </a:endParaRPr>
          </a:p>
        </p:txBody>
      </p:sp>
      <p:sp>
        <p:nvSpPr>
          <p:cNvPr id="8" name="Rectangle 7">
            <a:extLst>
              <a:ext uri="{FF2B5EF4-FFF2-40B4-BE49-F238E27FC236}">
                <a16:creationId xmlns:a16="http://schemas.microsoft.com/office/drawing/2014/main" id="{112A7FDA-68D0-4547-AA82-43AA82D10542}"/>
              </a:ext>
            </a:extLst>
          </p:cNvPr>
          <p:cNvSpPr>
            <a:spLocks noChangeArrowheads="1"/>
          </p:cNvSpPr>
          <p:nvPr/>
        </p:nvSpPr>
        <p:spPr bwMode="auto">
          <a:xfrm>
            <a:off x="1383276" y="4247537"/>
            <a:ext cx="6330843" cy="224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lnSpc>
                <a:spcPct val="150000"/>
              </a:lnSpc>
              <a:buFont typeface="Wingdings" panose="05000000000000000000" pitchFamily="2" charset="2"/>
              <a:buChar char="v"/>
            </a:pPr>
            <a:r>
              <a:rPr lang="en-US" sz="2400" b="1" i="1" dirty="0" err="1">
                <a:latin typeface="Times New Roman" panose="02020603050405020304" pitchFamily="18" charset="0"/>
                <a:cs typeface="Times New Roman" panose="02020603050405020304" pitchFamily="18" charset="0"/>
              </a:rPr>
              <a:t>Các</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phương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pháp</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thiết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kế</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bộ</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lọc</a:t>
            </a:r>
            <a:r>
              <a:rPr lang="en-US" sz="2400" b="1" i="1" dirty="0">
                <a:latin typeface="Times New Roman" panose="02020603050405020304" pitchFamily="18" charset="0"/>
                <a:cs typeface="Times New Roman" panose="02020603050405020304" pitchFamily="18" charset="0"/>
              </a:rPr>
              <a:t> FIR:</a:t>
            </a:r>
            <a:endParaRPr lang="en-US" sz="2400" b="1" dirty="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Fourier</a:t>
            </a:r>
          </a:p>
          <a:p>
            <a:pPr marL="342900" lvl="0"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sổ</a:t>
            </a:r>
            <a:endParaRPr lang="en-US" sz="2400" dirty="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Lấy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endParaRPr lang="en-US" sz="2400" dirty="0">
              <a:latin typeface="Times New Roman" panose="02020603050405020304" pitchFamily="18" charset="0"/>
              <a:cs typeface="Times New Roman" panose="02020603050405020304" pitchFamily="18" charset="0"/>
            </a:endParaRPr>
          </a:p>
        </p:txBody>
      </p:sp>
      <p:sp>
        <p:nvSpPr>
          <p:cNvPr id="11" name="Hình chữ nhật 10">
            <a:extLst>
              <a:ext uri="{FF2B5EF4-FFF2-40B4-BE49-F238E27FC236}">
                <a16:creationId xmlns:a16="http://schemas.microsoft.com/office/drawing/2014/main" id="{ABC84187-FFA6-4BE5-B51B-601DD6AF2A58}"/>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10</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95701267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863DE2-3458-4645-8437-E9961833DA43}"/>
              </a:ext>
            </a:extLst>
          </p:cNvPr>
          <p:cNvSpPr>
            <a:spLocks noChangeArrowheads="1"/>
          </p:cNvSpPr>
          <p:nvPr/>
        </p:nvSpPr>
        <p:spPr bwMode="auto">
          <a:xfrm>
            <a:off x="970290" y="3101547"/>
            <a:ext cx="3175822" cy="113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lnSpc>
                <a:spcPct val="150000"/>
              </a:lnSpc>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Số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FIR</a:t>
            </a:r>
          </a:p>
        </p:txBody>
      </p:sp>
      <p:graphicFrame>
        <p:nvGraphicFramePr>
          <p:cNvPr id="10" name="Object 9">
            <a:extLst>
              <a:ext uri="{FF2B5EF4-FFF2-40B4-BE49-F238E27FC236}">
                <a16:creationId xmlns:a16="http://schemas.microsoft.com/office/drawing/2014/main" id="{87EB5CC5-647C-4BAD-8B09-22EBA4C269ED}"/>
              </a:ext>
            </a:extLst>
          </p:cNvPr>
          <p:cNvGraphicFramePr>
            <a:graphicFrameLocks noChangeAspect="1"/>
          </p:cNvGraphicFramePr>
          <p:nvPr/>
        </p:nvGraphicFramePr>
        <p:xfrm>
          <a:off x="-235974" y="2564745"/>
          <a:ext cx="1619250" cy="45719"/>
        </p:xfrm>
        <a:graphic>
          <a:graphicData uri="http://schemas.openxmlformats.org/presentationml/2006/ole">
            <mc:AlternateContent xmlns:mc="http://schemas.openxmlformats.org/markup-compatibility/2006">
              <mc:Choice xmlns:v="urn:schemas-microsoft-com:vml" Requires="v">
                <p:oleObj spid="_x0000_s4244" r:id="rId4" imgW="1167893" imgH="431613" progId="Equation.DSMT4">
                  <p:embed/>
                </p:oleObj>
              </mc:Choice>
              <mc:Fallback>
                <p:oleObj r:id="rId4" imgW="1167893" imgH="431613" progId="Equation.DSMT4">
                  <p:embed/>
                  <p:pic>
                    <p:nvPicPr>
                      <p:cNvPr id="10" name="Object 9">
                        <a:extLst>
                          <a:ext uri="{FF2B5EF4-FFF2-40B4-BE49-F238E27FC236}">
                            <a16:creationId xmlns:a16="http://schemas.microsoft.com/office/drawing/2014/main" id="{87EB5CC5-647C-4BAD-8B09-22EBA4C26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74" y="2564745"/>
                        <a:ext cx="1619250" cy="45719"/>
                      </a:xfrm>
                      <a:prstGeom prst="rect">
                        <a:avLst/>
                      </a:prstGeom>
                      <a:noFill/>
                    </p:spPr>
                  </p:pic>
                </p:oleObj>
              </mc:Fallback>
            </mc:AlternateContent>
          </a:graphicData>
        </a:graphic>
      </p:graphicFrame>
      <p:sp>
        <p:nvSpPr>
          <p:cNvPr id="12" name="Rectangle 11">
            <a:extLst>
              <a:ext uri="{FF2B5EF4-FFF2-40B4-BE49-F238E27FC236}">
                <a16:creationId xmlns:a16="http://schemas.microsoft.com/office/drawing/2014/main" id="{E50314FA-FCD2-45EE-AF5B-50480C0281B2}"/>
              </a:ext>
            </a:extLst>
          </p:cNvPr>
          <p:cNvSpPr>
            <a:spLocks noChangeArrowheads="1"/>
          </p:cNvSpPr>
          <p:nvPr/>
        </p:nvSpPr>
        <p:spPr bwMode="auto">
          <a:xfrm>
            <a:off x="3111910" y="4090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文本框 61">
            <a:extLst>
              <a:ext uri="{FF2B5EF4-FFF2-40B4-BE49-F238E27FC236}">
                <a16:creationId xmlns:a16="http://schemas.microsoft.com/office/drawing/2014/main" id="{40A3F4E8-BCAD-46FD-9E24-00FE8DC60CAD}"/>
              </a:ext>
            </a:extLst>
          </p:cNvPr>
          <p:cNvSpPr txBox="1"/>
          <p:nvPr/>
        </p:nvSpPr>
        <p:spPr>
          <a:xfrm>
            <a:off x="1153399" y="1000262"/>
            <a:ext cx="1958511" cy="584775"/>
          </a:xfrm>
          <a:prstGeom prst="rect">
            <a:avLst/>
          </a:prstGeom>
          <a:noFill/>
        </p:spPr>
        <p:txBody>
          <a:bodyPr wrap="square" rtlCol="0">
            <a:spAutoFit/>
            <a:scene3d>
              <a:camera prst="orthographicFront"/>
              <a:lightRig rig="threePt" dir="t"/>
            </a:scene3d>
            <a:sp3d contourW="12700"/>
          </a:bodyPr>
          <a:lstStyle/>
          <a:p>
            <a:r>
              <a:rPr lang="en-US" altLang="zh-CN" sz="3200" b="1" i="1" u="sng" dirty="0" err="1">
                <a:solidFill>
                  <a:schemeClr val="accent1"/>
                </a:solidFill>
                <a:latin typeface="Calibri" panose="020F0502020204030204" pitchFamily="34" charset="0"/>
              </a:rPr>
              <a:t>Bộ</a:t>
            </a:r>
            <a:r>
              <a:rPr lang="en-US" altLang="zh-CN" sz="3200" b="1" i="1" u="sng" dirty="0">
                <a:solidFill>
                  <a:schemeClr val="accent1"/>
                </a:solidFill>
                <a:latin typeface="Calibri" panose="020F0502020204030204" pitchFamily="34" charset="0"/>
              </a:rPr>
              <a:t> </a:t>
            </a:r>
            <a:r>
              <a:rPr lang="en-US" altLang="zh-CN" sz="3200" b="1" i="1" u="sng" dirty="0" err="1">
                <a:solidFill>
                  <a:schemeClr val="accent1"/>
                </a:solidFill>
                <a:latin typeface="Calibri" panose="020F0502020204030204" pitchFamily="34" charset="0"/>
              </a:rPr>
              <a:t>lọc</a:t>
            </a:r>
            <a:r>
              <a:rPr lang="en-US" altLang="zh-CN" sz="3200" b="1" i="1" u="sng" dirty="0">
                <a:solidFill>
                  <a:schemeClr val="accent1"/>
                </a:solidFill>
                <a:latin typeface="Calibri" panose="020F0502020204030204" pitchFamily="34" charset="0"/>
              </a:rPr>
              <a:t> IIR</a:t>
            </a:r>
            <a:endParaRPr lang="zh-CN" altLang="en-US" sz="3200" b="1" i="1" u="sng" dirty="0">
              <a:solidFill>
                <a:schemeClr val="accent1"/>
              </a:solidFill>
              <a:latin typeface="Calibri" panose="020F0502020204030204" pitchFamily="34" charset="0"/>
            </a:endParaRPr>
          </a:p>
        </p:txBody>
      </p:sp>
      <p:sp>
        <p:nvSpPr>
          <p:cNvPr id="20" name="Rectangle 19">
            <a:extLst>
              <a:ext uri="{FF2B5EF4-FFF2-40B4-BE49-F238E27FC236}">
                <a16:creationId xmlns:a16="http://schemas.microsoft.com/office/drawing/2014/main" id="{BF4B1D90-2CF4-4951-B085-EF1C8A2A87A3}"/>
              </a:ext>
            </a:extLst>
          </p:cNvPr>
          <p:cNvSpPr>
            <a:spLocks noChangeArrowheads="1"/>
          </p:cNvSpPr>
          <p:nvPr/>
        </p:nvSpPr>
        <p:spPr bwMode="auto">
          <a:xfrm>
            <a:off x="7101528" y="1877520"/>
            <a:ext cx="4147489" cy="168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lnSpc>
                <a:spcPct val="150000"/>
              </a:lnSpc>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Được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qua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sang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a:t>
            </a:r>
            <a:endParaRPr kumimoji="0" lang="en-US" altLang="ja-JP"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5F618556-EE67-4AEB-A286-C786450DBA14}"/>
              </a:ext>
            </a:extLst>
          </p:cNvPr>
          <p:cNvSpPr>
            <a:spLocks noChangeArrowheads="1"/>
          </p:cNvSpPr>
          <p:nvPr/>
        </p:nvSpPr>
        <p:spPr bwMode="auto">
          <a:xfrm>
            <a:off x="1658402" y="1907215"/>
            <a:ext cx="31758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Đơn </a:t>
            </a:r>
            <a:r>
              <a:rPr lang="en-US" sz="2400" dirty="0" err="1">
                <a:latin typeface="Times New Roman" panose="02020603050405020304" pitchFamily="18" charset="0"/>
                <a:cs typeface="Times New Roman" panose="02020603050405020304" pitchFamily="18" charset="0"/>
              </a:rPr>
              <a:t>giản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FIR</a:t>
            </a:r>
          </a:p>
        </p:txBody>
      </p:sp>
      <p:sp>
        <p:nvSpPr>
          <p:cNvPr id="23" name="Rectangle 22">
            <a:extLst>
              <a:ext uri="{FF2B5EF4-FFF2-40B4-BE49-F238E27FC236}">
                <a16:creationId xmlns:a16="http://schemas.microsoft.com/office/drawing/2014/main" id="{7AA5AB37-8AF9-449D-9A70-AC5088145B2C}"/>
              </a:ext>
            </a:extLst>
          </p:cNvPr>
          <p:cNvSpPr>
            <a:spLocks noChangeArrowheads="1"/>
          </p:cNvSpPr>
          <p:nvPr/>
        </p:nvSpPr>
        <p:spPr bwMode="auto">
          <a:xfrm>
            <a:off x="1107952" y="4586315"/>
            <a:ext cx="3358596" cy="113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lnSpc>
                <a:spcPct val="150000"/>
              </a:lnSpc>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Các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nhớ</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FIR.</a:t>
            </a:r>
          </a:p>
        </p:txBody>
      </p:sp>
      <p:sp>
        <p:nvSpPr>
          <p:cNvPr id="24" name="Rectangle 23">
            <a:extLst>
              <a:ext uri="{FF2B5EF4-FFF2-40B4-BE49-F238E27FC236}">
                <a16:creationId xmlns:a16="http://schemas.microsoft.com/office/drawing/2014/main" id="{C2346D66-6344-4F63-982C-87131E9BE932}"/>
              </a:ext>
            </a:extLst>
          </p:cNvPr>
          <p:cNvSpPr>
            <a:spLocks noChangeArrowheads="1"/>
          </p:cNvSpPr>
          <p:nvPr/>
        </p:nvSpPr>
        <p:spPr bwMode="auto">
          <a:xfrm>
            <a:off x="7189030" y="4406695"/>
            <a:ext cx="4627620" cy="168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lnSpc>
                <a:spcPct val="150000"/>
              </a:lnSpc>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a:t>
            </a:r>
            <a:endParaRPr kumimoji="0" lang="en-US" altLang="ja-JP"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F65D62B5-C389-4A09-BE45-C3415043BE37}"/>
              </a:ext>
            </a:extLst>
          </p:cNvPr>
          <p:cNvGrpSpPr/>
          <p:nvPr/>
        </p:nvGrpSpPr>
        <p:grpSpPr>
          <a:xfrm>
            <a:off x="4339573" y="2235596"/>
            <a:ext cx="2946648" cy="3123355"/>
            <a:chOff x="4211115" y="2034139"/>
            <a:chExt cx="2946648" cy="3123355"/>
          </a:xfrm>
        </p:grpSpPr>
        <p:grpSp>
          <p:nvGrpSpPr>
            <p:cNvPr id="4" name="Group 3">
              <a:extLst>
                <a:ext uri="{FF2B5EF4-FFF2-40B4-BE49-F238E27FC236}">
                  <a16:creationId xmlns:a16="http://schemas.microsoft.com/office/drawing/2014/main" id="{05141160-1ED7-436F-994B-2301A5AB8F54}"/>
                </a:ext>
              </a:extLst>
            </p:cNvPr>
            <p:cNvGrpSpPr/>
            <p:nvPr/>
          </p:nvGrpSpPr>
          <p:grpSpPr>
            <a:xfrm>
              <a:off x="4211115" y="2034139"/>
              <a:ext cx="2946648" cy="3123355"/>
              <a:chOff x="4565643" y="2139165"/>
              <a:chExt cx="2946648" cy="3123355"/>
            </a:xfrm>
          </p:grpSpPr>
          <p:sp>
            <p:nvSpPr>
              <p:cNvPr id="16" name="Isosceles Triangle 7">
                <a:extLst>
                  <a:ext uri="{FF2B5EF4-FFF2-40B4-BE49-F238E27FC236}">
                    <a16:creationId xmlns:a16="http://schemas.microsoft.com/office/drawing/2014/main" id="{FDDBE3FC-A081-401B-91FE-8106C9F4F2B4}"/>
                  </a:ext>
                </a:extLst>
              </p:cNvPr>
              <p:cNvSpPr/>
              <p:nvPr/>
            </p:nvSpPr>
            <p:spPr>
              <a:xfrm rot="14400000" flipH="1" flipV="1">
                <a:off x="5318999" y="2180918"/>
                <a:ext cx="605411" cy="521906"/>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Calibri" panose="020F0502020204030204" pitchFamily="34" charset="0"/>
                </a:endParaRPr>
              </a:p>
            </p:txBody>
          </p:sp>
          <p:sp>
            <p:nvSpPr>
              <p:cNvPr id="17" name="Block Arc 6">
                <a:extLst>
                  <a:ext uri="{FF2B5EF4-FFF2-40B4-BE49-F238E27FC236}">
                    <a16:creationId xmlns:a16="http://schemas.microsoft.com/office/drawing/2014/main" id="{0EF0C893-4F18-4754-9C66-10005C9291F7}"/>
                  </a:ext>
                </a:extLst>
              </p:cNvPr>
              <p:cNvSpPr/>
              <p:nvPr/>
            </p:nvSpPr>
            <p:spPr>
              <a:xfrm rot="17100000" flipH="1" flipV="1">
                <a:off x="4565643" y="2229145"/>
                <a:ext cx="2946647" cy="2946648"/>
              </a:xfrm>
              <a:prstGeom prst="blockArc">
                <a:avLst>
                  <a:gd name="adj1" fmla="val 21599999"/>
                  <a:gd name="adj2" fmla="val 8180671"/>
                  <a:gd name="adj3" fmla="val 11913"/>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Calibri" panose="020F0502020204030204" pitchFamily="34" charset="0"/>
                </a:endParaRPr>
              </a:p>
            </p:txBody>
          </p:sp>
          <p:sp>
            <p:nvSpPr>
              <p:cNvPr id="18" name="Block Arc 8">
                <a:extLst>
                  <a:ext uri="{FF2B5EF4-FFF2-40B4-BE49-F238E27FC236}">
                    <a16:creationId xmlns:a16="http://schemas.microsoft.com/office/drawing/2014/main" id="{A9A6BDE5-2664-4EA5-ADA9-3EA5FEA22782}"/>
                  </a:ext>
                </a:extLst>
              </p:cNvPr>
              <p:cNvSpPr/>
              <p:nvPr/>
            </p:nvSpPr>
            <p:spPr>
              <a:xfrm rot="17100000">
                <a:off x="4565643" y="2229145"/>
                <a:ext cx="2946647" cy="2946648"/>
              </a:xfrm>
              <a:prstGeom prst="blockArc">
                <a:avLst>
                  <a:gd name="adj1" fmla="val 21599999"/>
                  <a:gd name="adj2" fmla="val 8180671"/>
                  <a:gd name="adj3" fmla="val 11913"/>
                </a:avLst>
              </a:prstGeom>
              <a:solidFill>
                <a:srgbClr val="FF373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dirty="0">
                  <a:solidFill>
                    <a:srgbClr val="FF0000"/>
                  </a:solidFill>
                  <a:latin typeface="Calibri" panose="020F0502020204030204" pitchFamily="34" charset="0"/>
                </a:endParaRPr>
              </a:p>
            </p:txBody>
          </p:sp>
          <p:sp>
            <p:nvSpPr>
              <p:cNvPr id="19" name="Isosceles Triangle 9">
                <a:extLst>
                  <a:ext uri="{FF2B5EF4-FFF2-40B4-BE49-F238E27FC236}">
                    <a16:creationId xmlns:a16="http://schemas.microsoft.com/office/drawing/2014/main" id="{99CDC9AF-F808-4433-944F-5D4EDEFE60D0}"/>
                  </a:ext>
                </a:extLst>
              </p:cNvPr>
              <p:cNvSpPr/>
              <p:nvPr/>
            </p:nvSpPr>
            <p:spPr>
              <a:xfrm rot="3600000" flipV="1">
                <a:off x="6170088" y="4698862"/>
                <a:ext cx="605411" cy="521906"/>
              </a:xfrm>
              <a:prstGeom prst="triangle">
                <a:avLst/>
              </a:prstGeom>
              <a:solidFill>
                <a:srgbClr val="FF3737"/>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Calibri" panose="020F0502020204030204" pitchFamily="34" charset="0"/>
                </a:endParaRPr>
              </a:p>
            </p:txBody>
          </p:sp>
        </p:grpSp>
        <p:sp>
          <p:nvSpPr>
            <p:cNvPr id="6" name="Rectangle 5">
              <a:extLst>
                <a:ext uri="{FF2B5EF4-FFF2-40B4-BE49-F238E27FC236}">
                  <a16:creationId xmlns:a16="http://schemas.microsoft.com/office/drawing/2014/main" id="{C765B37F-5950-4551-B6DF-784F30B928A9}"/>
                </a:ext>
              </a:extLst>
            </p:cNvPr>
            <p:cNvSpPr/>
            <p:nvPr/>
          </p:nvSpPr>
          <p:spPr>
            <a:xfrm>
              <a:off x="4851182" y="2501685"/>
              <a:ext cx="1696298" cy="2400657"/>
            </a:xfrm>
            <a:prstGeom prst="rect">
              <a:avLst/>
            </a:prstGeom>
            <a:noFill/>
          </p:spPr>
          <p:txBody>
            <a:bodyPr wrap="none" lIns="91440" tIns="45720" rIns="91440" bIns="45720">
              <a:spAutoFit/>
            </a:bodyPr>
            <a:lstStyle/>
            <a:p>
              <a:pPr algn="ctr"/>
              <a:r>
                <a:rPr lang="en-US" sz="15000" b="1" cap="none" spc="0" dirty="0">
                  <a:ln w="0"/>
                  <a:solidFill>
                    <a:srgbClr val="C21227"/>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Wingdings" panose="05000000000000000000" pitchFamily="2" charset="2"/>
                </a:rPr>
                <a:t></a:t>
              </a:r>
              <a:endParaRPr lang="en-US" sz="15000" b="1" cap="none" spc="0" dirty="0">
                <a:ln w="0"/>
                <a:solidFill>
                  <a:srgbClr val="C21227"/>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grpSp>
      <p:sp>
        <p:nvSpPr>
          <p:cNvPr id="21" name="Hình chữ nhật 20">
            <a:extLst>
              <a:ext uri="{FF2B5EF4-FFF2-40B4-BE49-F238E27FC236}">
                <a16:creationId xmlns:a16="http://schemas.microsoft.com/office/drawing/2014/main" id="{7BDB8E54-74FA-42B9-A2FF-E5B937BB7D74}"/>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11</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5" name="文本框 61">
            <a:extLst>
              <a:ext uri="{FF2B5EF4-FFF2-40B4-BE49-F238E27FC236}">
                <a16:creationId xmlns:a16="http://schemas.microsoft.com/office/drawing/2014/main" id="{C793FF2D-ACFD-4EA6-BA8C-1F1BD6D910F9}"/>
              </a:ext>
            </a:extLst>
          </p:cNvPr>
          <p:cNvSpPr txBox="1"/>
          <p:nvPr/>
        </p:nvSpPr>
        <p:spPr>
          <a:xfrm>
            <a:off x="2106575" y="317845"/>
            <a:ext cx="8897565"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BỘ LỌC TÍN HIỆU – BỘ LỌC BUTTERWORTH</a:t>
            </a:r>
            <a:endParaRPr lang="zh-CN" altLang="en-US" sz="3600"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40060951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87EB5CC5-647C-4BAD-8B09-22EBA4C269ED}"/>
              </a:ext>
            </a:extLst>
          </p:cNvPr>
          <p:cNvGraphicFramePr>
            <a:graphicFrameLocks noChangeAspect="1"/>
          </p:cNvGraphicFramePr>
          <p:nvPr/>
        </p:nvGraphicFramePr>
        <p:xfrm>
          <a:off x="-235974" y="2564745"/>
          <a:ext cx="1619250" cy="45719"/>
        </p:xfrm>
        <a:graphic>
          <a:graphicData uri="http://schemas.openxmlformats.org/presentationml/2006/ole">
            <mc:AlternateContent xmlns:mc="http://schemas.openxmlformats.org/markup-compatibility/2006">
              <mc:Choice xmlns:v="urn:schemas-microsoft-com:vml" Requires="v">
                <p:oleObj spid="_x0000_s5268" r:id="rId4" imgW="1167893" imgH="431613" progId="Equation.DSMT4">
                  <p:embed/>
                </p:oleObj>
              </mc:Choice>
              <mc:Fallback>
                <p:oleObj r:id="rId4" imgW="1167893" imgH="431613" progId="Equation.DSMT4">
                  <p:embed/>
                  <p:pic>
                    <p:nvPicPr>
                      <p:cNvPr id="10" name="Object 9">
                        <a:extLst>
                          <a:ext uri="{FF2B5EF4-FFF2-40B4-BE49-F238E27FC236}">
                            <a16:creationId xmlns:a16="http://schemas.microsoft.com/office/drawing/2014/main" id="{87EB5CC5-647C-4BAD-8B09-22EBA4C26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74" y="2564745"/>
                        <a:ext cx="1619250" cy="45719"/>
                      </a:xfrm>
                      <a:prstGeom prst="rect">
                        <a:avLst/>
                      </a:prstGeom>
                      <a:noFill/>
                    </p:spPr>
                  </p:pic>
                </p:oleObj>
              </mc:Fallback>
            </mc:AlternateContent>
          </a:graphicData>
        </a:graphic>
      </p:graphicFrame>
      <p:sp>
        <p:nvSpPr>
          <p:cNvPr id="12" name="Rectangle 11">
            <a:extLst>
              <a:ext uri="{FF2B5EF4-FFF2-40B4-BE49-F238E27FC236}">
                <a16:creationId xmlns:a16="http://schemas.microsoft.com/office/drawing/2014/main" id="{E50314FA-FCD2-45EE-AF5B-50480C0281B2}"/>
              </a:ext>
            </a:extLst>
          </p:cNvPr>
          <p:cNvSpPr>
            <a:spLocks noChangeArrowheads="1"/>
          </p:cNvSpPr>
          <p:nvPr/>
        </p:nvSpPr>
        <p:spPr bwMode="auto">
          <a:xfrm>
            <a:off x="3111910" y="4090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文本框 61">
            <a:extLst>
              <a:ext uri="{FF2B5EF4-FFF2-40B4-BE49-F238E27FC236}">
                <a16:creationId xmlns:a16="http://schemas.microsoft.com/office/drawing/2014/main" id="{40A3F4E8-BCAD-46FD-9E24-00FE8DC60CAD}"/>
              </a:ext>
            </a:extLst>
          </p:cNvPr>
          <p:cNvSpPr txBox="1"/>
          <p:nvPr/>
        </p:nvSpPr>
        <p:spPr>
          <a:xfrm>
            <a:off x="1153399" y="1000262"/>
            <a:ext cx="1958511" cy="584775"/>
          </a:xfrm>
          <a:prstGeom prst="rect">
            <a:avLst/>
          </a:prstGeom>
          <a:noFill/>
        </p:spPr>
        <p:txBody>
          <a:bodyPr wrap="square" rtlCol="0">
            <a:spAutoFit/>
            <a:scene3d>
              <a:camera prst="orthographicFront"/>
              <a:lightRig rig="threePt" dir="t"/>
            </a:scene3d>
            <a:sp3d contourW="12700"/>
          </a:bodyPr>
          <a:lstStyle/>
          <a:p>
            <a:r>
              <a:rPr lang="en-US" altLang="zh-CN" sz="3200" b="1" i="1" u="sng" dirty="0" err="1">
                <a:solidFill>
                  <a:schemeClr val="accent1"/>
                </a:solidFill>
                <a:latin typeface="Calibri" panose="020F0502020204030204" pitchFamily="34" charset="0"/>
              </a:rPr>
              <a:t>Bộ</a:t>
            </a:r>
            <a:r>
              <a:rPr lang="en-US" altLang="zh-CN" sz="3200" b="1" i="1" u="sng" dirty="0">
                <a:solidFill>
                  <a:schemeClr val="accent1"/>
                </a:solidFill>
                <a:latin typeface="Calibri" panose="020F0502020204030204" pitchFamily="34" charset="0"/>
              </a:rPr>
              <a:t> </a:t>
            </a:r>
            <a:r>
              <a:rPr lang="en-US" altLang="zh-CN" sz="3200" b="1" i="1" u="sng" dirty="0" err="1">
                <a:solidFill>
                  <a:schemeClr val="accent1"/>
                </a:solidFill>
                <a:latin typeface="Calibri" panose="020F0502020204030204" pitchFamily="34" charset="0"/>
              </a:rPr>
              <a:t>lọc</a:t>
            </a:r>
            <a:r>
              <a:rPr lang="en-US" altLang="zh-CN" sz="3200" b="1" i="1" u="sng" dirty="0">
                <a:solidFill>
                  <a:schemeClr val="accent1"/>
                </a:solidFill>
                <a:latin typeface="Calibri" panose="020F0502020204030204" pitchFamily="34" charset="0"/>
              </a:rPr>
              <a:t> IIR</a:t>
            </a:r>
            <a:endParaRPr lang="zh-CN" altLang="en-US" sz="3200" b="1" i="1" u="sng" dirty="0">
              <a:solidFill>
                <a:schemeClr val="accent1"/>
              </a:solidFill>
              <a:latin typeface="Calibri" panose="020F0502020204030204" pitchFamily="34" charset="0"/>
            </a:endParaRPr>
          </a:p>
        </p:txBody>
      </p:sp>
      <p:sp>
        <p:nvSpPr>
          <p:cNvPr id="8" name="Rectangle 7">
            <a:extLst>
              <a:ext uri="{FF2B5EF4-FFF2-40B4-BE49-F238E27FC236}">
                <a16:creationId xmlns:a16="http://schemas.microsoft.com/office/drawing/2014/main" id="{31901645-7618-4366-8BDD-D52395D6A9A2}"/>
              </a:ext>
            </a:extLst>
          </p:cNvPr>
          <p:cNvSpPr>
            <a:spLocks noChangeArrowheads="1"/>
          </p:cNvSpPr>
          <p:nvPr/>
        </p:nvSpPr>
        <p:spPr bwMode="auto">
          <a:xfrm>
            <a:off x="1153399" y="1975878"/>
            <a:ext cx="4611951" cy="334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Wingdings" panose="05000000000000000000" pitchFamily="2" charset="2"/>
              <a:buChar char="v"/>
            </a:pPr>
            <a:r>
              <a:rPr lang="en-US" sz="2400" b="1" i="1" dirty="0" err="1">
                <a:latin typeface="Times New Roman" panose="02020603050405020304" pitchFamily="18" charset="0"/>
                <a:cs typeface="Times New Roman" panose="02020603050405020304" pitchFamily="18" charset="0"/>
              </a:rPr>
              <a:t>Các</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dạng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thường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sử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trong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thiết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kế</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bộ</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lọc</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tương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tự</a:t>
            </a:r>
            <a:r>
              <a:rPr lang="en-US" sz="2400" b="1" i="1"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Butterworth</a:t>
            </a:r>
          </a:p>
          <a:p>
            <a:pPr marL="342900"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Chebyshev-1</a:t>
            </a:r>
          </a:p>
          <a:p>
            <a:pPr marL="342900"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Chebyshev-2</a:t>
            </a:r>
          </a:p>
          <a:p>
            <a:pPr marL="342900"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Elliptic.</a:t>
            </a:r>
          </a:p>
        </p:txBody>
      </p:sp>
      <p:pic>
        <p:nvPicPr>
          <p:cNvPr id="11" name="Hình ảnh 14">
            <a:extLst>
              <a:ext uri="{FF2B5EF4-FFF2-40B4-BE49-F238E27FC236}">
                <a16:creationId xmlns:a16="http://schemas.microsoft.com/office/drawing/2014/main" id="{3C4B71D7-5F49-4E27-B58C-711E5A61B7C3}"/>
              </a:ext>
            </a:extLst>
          </p:cNvPr>
          <p:cNvPicPr/>
          <p:nvPr/>
        </p:nvPicPr>
        <p:blipFill>
          <a:blip r:embed="rId6"/>
          <a:stretch>
            <a:fillRect/>
          </a:stretch>
        </p:blipFill>
        <p:spPr>
          <a:xfrm>
            <a:off x="5625648" y="1033170"/>
            <a:ext cx="6095999" cy="5084543"/>
          </a:xfrm>
          <a:prstGeom prst="rect">
            <a:avLst/>
          </a:prstGeom>
        </p:spPr>
      </p:pic>
      <p:sp>
        <p:nvSpPr>
          <p:cNvPr id="9" name="Hình chữ nhật 8">
            <a:extLst>
              <a:ext uri="{FF2B5EF4-FFF2-40B4-BE49-F238E27FC236}">
                <a16:creationId xmlns:a16="http://schemas.microsoft.com/office/drawing/2014/main" id="{83C5F8A2-58AE-4701-A577-0D5E752CB009}"/>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12</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文本框 61">
            <a:extLst>
              <a:ext uri="{FF2B5EF4-FFF2-40B4-BE49-F238E27FC236}">
                <a16:creationId xmlns:a16="http://schemas.microsoft.com/office/drawing/2014/main" id="{5798AEC3-F6F4-4A40-AF94-E6FBC3D28092}"/>
              </a:ext>
            </a:extLst>
          </p:cNvPr>
          <p:cNvSpPr txBox="1"/>
          <p:nvPr/>
        </p:nvSpPr>
        <p:spPr>
          <a:xfrm>
            <a:off x="2106575" y="317845"/>
            <a:ext cx="8897565"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BỘ LỌC TÍN HIỆU – BỘ LỌC BUTTERWORTH</a:t>
            </a:r>
            <a:endParaRPr lang="zh-CN" altLang="en-US" sz="3600"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177510868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9863DE2-3458-4645-8437-E9961833DA43}"/>
                  </a:ext>
                </a:extLst>
              </p:cNvPr>
              <p:cNvSpPr>
                <a:spLocks noChangeArrowheads="1"/>
              </p:cNvSpPr>
              <p:nvPr/>
            </p:nvSpPr>
            <p:spPr bwMode="auto">
              <a:xfrm>
                <a:off x="1153399" y="1683758"/>
                <a:ext cx="9850742" cy="28968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en-US" sz="2400" dirty="0">
                    <a:latin typeface="Times New Roman" panose="02020603050405020304" pitchFamily="18" charset="0"/>
                    <a:cs typeface="Times New Roman" panose="02020603050405020304" pitchFamily="18" charset="0"/>
                  </a:rPr>
                  <a:t>Butterworth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IIR,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Butterworth </a:t>
                </a:r>
                <a:r>
                  <a:rPr lang="en-US" sz="2400" dirty="0" err="1">
                    <a:latin typeface="Times New Roman" panose="02020603050405020304" pitchFamily="18" charset="0"/>
                    <a:cs typeface="Times New Roman" panose="02020603050405020304" pitchFamily="18" charset="0"/>
                  </a:rPr>
                  <a:t>bậc</a:t>
                </a:r>
                <a:r>
                  <a:rPr lang="en-US" sz="2400" dirty="0">
                    <a:latin typeface="Times New Roman" panose="02020603050405020304" pitchFamily="18" charset="0"/>
                    <a:cs typeface="Times New Roman" panose="02020603050405020304" pitchFamily="18" charset="0"/>
                  </a:rPr>
                  <a:t> N:</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|H</a:t>
                </a:r>
                <a:r>
                  <a:rPr lang="en-US" sz="3200" baseline="-25000" dirty="0">
                    <a:latin typeface="Times New Roman" panose="02020603050405020304" pitchFamily="18" charset="0"/>
                    <a:cs typeface="Times New Roman" panose="02020603050405020304" pitchFamily="18" charset="0"/>
                  </a:rPr>
                  <a:t>a</a:t>
                </a:r>
                <a:r>
                  <a:rPr lang="en-US" sz="3200" dirty="0">
                    <a:latin typeface="Times New Roman" panose="02020603050405020304" pitchFamily="18" charset="0"/>
                    <a:cs typeface="Times New Roman" panose="02020603050405020304" pitchFamily="18" charset="0"/>
                  </a:rPr>
                  <a:t>(j</a:t>
                </a:r>
                <a14:m>
                  <m:oMath xmlns:m="http://schemas.openxmlformats.org/officeDocument/2006/math">
                    <m:r>
                      <a:rPr lang="en-US" sz="3200" i="1">
                        <a:latin typeface="Cambria Math" panose="02040503050406030204" pitchFamily="18" charset="0"/>
                      </a:rPr>
                      <m:t>𝜔</m:t>
                    </m:r>
                    <m:r>
                      <a:rPr lang="en-US" sz="3200" i="1">
                        <a:latin typeface="Cambria Math" panose="02040503050406030204" pitchFamily="18" charset="0"/>
                      </a:rPr>
                      <m:t>)</m:t>
                    </m:r>
                  </m:oMath>
                </a14:m>
                <a:r>
                  <a:rPr lang="en-US" sz="3200" dirty="0">
                    <a:latin typeface="Times New Roman" panose="02020603050405020304" pitchFamily="18" charset="0"/>
                    <a:cs typeface="Times New Roman" panose="02020603050405020304" pitchFamily="18" charset="0"/>
                  </a:rPr>
                  <a:t>|</a:t>
                </a:r>
                <a:r>
                  <a:rPr lang="en-US" sz="3200" baseline="30000" dirty="0">
                    <a:latin typeface="Times New Roman" panose="02020603050405020304" pitchFamily="18" charset="0"/>
                    <a:cs typeface="Times New Roman" panose="02020603050405020304" pitchFamily="18" charset="0"/>
                  </a:rPr>
                  <a:t>2</a:t>
                </a:r>
                <a:r>
                  <a:rPr lang="en-US" sz="32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 (</m:t>
                            </m:r>
                            <m:f>
                              <m:fPr>
                                <m:ctrlPr>
                                  <a:rPr lang="en-US" sz="3200" i="1">
                                    <a:latin typeface="Cambria Math" panose="02040503050406030204" pitchFamily="18" charset="0"/>
                                  </a:rPr>
                                </m:ctrlPr>
                              </m:fPr>
                              <m:num>
                                <m:r>
                                  <m:rPr>
                                    <m:sty m:val="p"/>
                                  </m:rPr>
                                  <a:rPr lang="en-US" sz="3200">
                                    <a:latin typeface="Cambria Math" panose="02040503050406030204" pitchFamily="18" charset="0"/>
                                  </a:rPr>
                                  <m:t>Ω</m:t>
                                </m:r>
                              </m:num>
                              <m:den>
                                <m:sSub>
                                  <m:sSubPr>
                                    <m:ctrlPr>
                                      <a:rPr lang="en-US" sz="3200" i="1">
                                        <a:latin typeface="Cambria Math" panose="02040503050406030204" pitchFamily="18" charset="0"/>
                                      </a:rPr>
                                    </m:ctrlPr>
                                  </m:sSubPr>
                                  <m:e>
                                    <m:r>
                                      <m:rPr>
                                        <m:sty m:val="p"/>
                                      </m:rPr>
                                      <a:rPr lang="en-US" sz="3200">
                                        <a:latin typeface="Cambria Math" panose="02040503050406030204" pitchFamily="18" charset="0"/>
                                      </a:rPr>
                                      <m:t>Ω</m:t>
                                    </m:r>
                                  </m:e>
                                  <m:sub>
                                    <m:r>
                                      <a:rPr lang="en-US" sz="3200" i="1">
                                        <a:latin typeface="Cambria Math" panose="02040503050406030204" pitchFamily="18" charset="0"/>
                                      </a:rPr>
                                      <m:t>𝑐</m:t>
                                    </m:r>
                                  </m:sub>
                                </m:sSub>
                              </m:den>
                            </m:f>
                            <m:r>
                              <a:rPr lang="en-US" sz="3200" i="1">
                                <a:latin typeface="Cambria Math" panose="02040503050406030204" pitchFamily="18" charset="0"/>
                              </a:rPr>
                              <m:t>)</m:t>
                            </m:r>
                          </m:e>
                          <m:sup>
                            <m:r>
                              <a:rPr lang="en-US" sz="3200" i="1">
                                <a:latin typeface="Cambria Math" panose="02040503050406030204" pitchFamily="18" charset="0"/>
                              </a:rPr>
                              <m:t>2</m:t>
                            </m:r>
                            <m:r>
                              <a:rPr lang="en-US" sz="3200" i="1">
                                <a:latin typeface="Cambria Math" panose="02040503050406030204" pitchFamily="18" charset="0"/>
                              </a:rPr>
                              <m:t>𝑁</m:t>
                            </m:r>
                          </m:sup>
                        </m:sSup>
                      </m:den>
                    </m:f>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Ω</m:t>
                        </m:r>
                      </m:e>
                      <m:sub>
                        <m:r>
                          <a:rPr lang="en-US" sz="2400" i="1">
                            <a:latin typeface="Cambria Math" panose="02040503050406030204" pitchFamily="18" charset="0"/>
                          </a:rPr>
                          <m:t>𝑐</m:t>
                        </m:r>
                      </m:sub>
                    </m:sSub>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cắt</a:t>
                </a:r>
                <a:r>
                  <a:rPr lang="en-US" sz="2400" dirty="0">
                    <a:latin typeface="Times New Roman" panose="02020603050405020304" pitchFamily="18" charset="0"/>
                    <a:cs typeface="Times New Roman" panose="02020603050405020304" pitchFamily="18" charset="0"/>
                  </a:rPr>
                  <a:t>)          </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ja-JP"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D9863DE2-3458-4645-8437-E9961833DA43}"/>
                  </a:ext>
                </a:extLst>
              </p:cNvPr>
              <p:cNvSpPr>
                <a:spLocks noRot="1" noChangeAspect="1" noMove="1" noResize="1" noEditPoints="1" noAdjustHandles="1" noChangeArrowheads="1" noChangeShapeType="1" noTextEdit="1"/>
              </p:cNvSpPr>
              <p:nvPr/>
            </p:nvSpPr>
            <p:spPr bwMode="auto">
              <a:xfrm>
                <a:off x="1153399" y="1683758"/>
                <a:ext cx="9850742" cy="2896819"/>
              </a:xfrm>
              <a:prstGeom prst="rect">
                <a:avLst/>
              </a:prstGeom>
              <a:blipFill>
                <a:blip r:embed="rId4"/>
                <a:stretch>
                  <a:fillRect l="-9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10" name="Object 9">
            <a:extLst>
              <a:ext uri="{FF2B5EF4-FFF2-40B4-BE49-F238E27FC236}">
                <a16:creationId xmlns:a16="http://schemas.microsoft.com/office/drawing/2014/main" id="{87EB5CC5-647C-4BAD-8B09-22EBA4C269ED}"/>
              </a:ext>
            </a:extLst>
          </p:cNvPr>
          <p:cNvGraphicFramePr>
            <a:graphicFrameLocks noChangeAspect="1"/>
          </p:cNvGraphicFramePr>
          <p:nvPr/>
        </p:nvGraphicFramePr>
        <p:xfrm>
          <a:off x="-235974" y="2564745"/>
          <a:ext cx="1619250" cy="45719"/>
        </p:xfrm>
        <a:graphic>
          <a:graphicData uri="http://schemas.openxmlformats.org/presentationml/2006/ole">
            <mc:AlternateContent xmlns:mc="http://schemas.openxmlformats.org/markup-compatibility/2006">
              <mc:Choice xmlns:v="urn:schemas-microsoft-com:vml" Requires="v">
                <p:oleObj spid="_x0000_s6291" r:id="rId5" imgW="1167893" imgH="431613" progId="Equation.DSMT4">
                  <p:embed/>
                </p:oleObj>
              </mc:Choice>
              <mc:Fallback>
                <p:oleObj r:id="rId5" imgW="1167893" imgH="431613" progId="Equation.DSMT4">
                  <p:embed/>
                  <p:pic>
                    <p:nvPicPr>
                      <p:cNvPr id="10" name="Object 9">
                        <a:extLst>
                          <a:ext uri="{FF2B5EF4-FFF2-40B4-BE49-F238E27FC236}">
                            <a16:creationId xmlns:a16="http://schemas.microsoft.com/office/drawing/2014/main" id="{87EB5CC5-647C-4BAD-8B09-22EBA4C26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974" y="2564745"/>
                        <a:ext cx="1619250" cy="45719"/>
                      </a:xfrm>
                      <a:prstGeom prst="rect">
                        <a:avLst/>
                      </a:prstGeom>
                      <a:noFill/>
                    </p:spPr>
                  </p:pic>
                </p:oleObj>
              </mc:Fallback>
            </mc:AlternateContent>
          </a:graphicData>
        </a:graphic>
      </p:graphicFrame>
      <p:sp>
        <p:nvSpPr>
          <p:cNvPr id="12" name="Rectangle 11">
            <a:extLst>
              <a:ext uri="{FF2B5EF4-FFF2-40B4-BE49-F238E27FC236}">
                <a16:creationId xmlns:a16="http://schemas.microsoft.com/office/drawing/2014/main" id="{E50314FA-FCD2-45EE-AF5B-50480C0281B2}"/>
              </a:ext>
            </a:extLst>
          </p:cNvPr>
          <p:cNvSpPr>
            <a:spLocks noChangeArrowheads="1"/>
          </p:cNvSpPr>
          <p:nvPr/>
        </p:nvSpPr>
        <p:spPr bwMode="auto">
          <a:xfrm>
            <a:off x="3111910" y="4090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文本框 61">
            <a:extLst>
              <a:ext uri="{FF2B5EF4-FFF2-40B4-BE49-F238E27FC236}">
                <a16:creationId xmlns:a16="http://schemas.microsoft.com/office/drawing/2014/main" id="{40A3F4E8-BCAD-46FD-9E24-00FE8DC60CAD}"/>
              </a:ext>
            </a:extLst>
          </p:cNvPr>
          <p:cNvSpPr txBox="1"/>
          <p:nvPr/>
        </p:nvSpPr>
        <p:spPr>
          <a:xfrm>
            <a:off x="1153399" y="1000262"/>
            <a:ext cx="3934795" cy="584775"/>
          </a:xfrm>
          <a:prstGeom prst="rect">
            <a:avLst/>
          </a:prstGeom>
          <a:noFill/>
        </p:spPr>
        <p:txBody>
          <a:bodyPr wrap="square" rtlCol="0">
            <a:spAutoFit/>
            <a:scene3d>
              <a:camera prst="orthographicFront"/>
              <a:lightRig rig="threePt" dir="t"/>
            </a:scene3d>
            <a:sp3d contourW="12700"/>
          </a:bodyPr>
          <a:lstStyle/>
          <a:p>
            <a:r>
              <a:rPr lang="en-US" altLang="zh-CN" sz="3200" b="1" i="1" u="sng" dirty="0" err="1">
                <a:solidFill>
                  <a:schemeClr val="accent1"/>
                </a:solidFill>
                <a:latin typeface="Calibri" panose="020F0502020204030204" pitchFamily="34" charset="0"/>
              </a:rPr>
              <a:t>Bộ</a:t>
            </a:r>
            <a:r>
              <a:rPr lang="en-US" altLang="zh-CN" sz="3200" b="1" i="1" u="sng" dirty="0">
                <a:solidFill>
                  <a:schemeClr val="accent1"/>
                </a:solidFill>
                <a:latin typeface="Calibri" panose="020F0502020204030204" pitchFamily="34" charset="0"/>
              </a:rPr>
              <a:t> </a:t>
            </a:r>
            <a:r>
              <a:rPr lang="en-US" altLang="zh-CN" sz="3200" b="1" i="1" u="sng" dirty="0" err="1">
                <a:solidFill>
                  <a:schemeClr val="accent1"/>
                </a:solidFill>
                <a:latin typeface="Calibri" panose="020F0502020204030204" pitchFamily="34" charset="0"/>
              </a:rPr>
              <a:t>lọc</a:t>
            </a:r>
            <a:r>
              <a:rPr lang="en-US" altLang="zh-CN" sz="3200" b="1" i="1" u="sng" dirty="0">
                <a:solidFill>
                  <a:schemeClr val="accent1"/>
                </a:solidFill>
                <a:latin typeface="Calibri" panose="020F0502020204030204" pitchFamily="34" charset="0"/>
              </a:rPr>
              <a:t> Butterworth</a:t>
            </a:r>
            <a:endParaRPr lang="zh-CN" altLang="en-US" sz="3200" b="1" i="1" u="sng" dirty="0">
              <a:solidFill>
                <a:schemeClr val="accent1"/>
              </a:solidFill>
              <a:latin typeface="Calibri" panose="020F0502020204030204" pitchFamily="34" charset="0"/>
            </a:endParaRPr>
          </a:p>
        </p:txBody>
      </p:sp>
      <p:sp>
        <p:nvSpPr>
          <p:cNvPr id="8" name="Rectangle 7">
            <a:extLst>
              <a:ext uri="{FF2B5EF4-FFF2-40B4-BE49-F238E27FC236}">
                <a16:creationId xmlns:a16="http://schemas.microsoft.com/office/drawing/2014/main" id="{1906CC2C-82B5-46BE-BC2C-DF307C0AB975}"/>
              </a:ext>
            </a:extLst>
          </p:cNvPr>
          <p:cNvSpPr>
            <a:spLocks noChangeArrowheads="1"/>
          </p:cNvSpPr>
          <p:nvPr/>
        </p:nvSpPr>
        <p:spPr bwMode="auto">
          <a:xfrm>
            <a:off x="1383276" y="4402299"/>
            <a:ext cx="9620865"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lnSpc>
                <a:spcPct val="150000"/>
              </a:lnSpc>
              <a:buFont typeface="Wingdings" panose="05000000000000000000" pitchFamily="2" charset="2"/>
              <a:buChar char="v"/>
            </a:pPr>
            <a:r>
              <a:rPr lang="en-US" sz="2400" b="1" i="1" dirty="0" err="1">
                <a:latin typeface="Times New Roman" panose="02020603050405020304" pitchFamily="18" charset="0"/>
                <a:cs typeface="Times New Roman" panose="02020603050405020304" pitchFamily="18" charset="0"/>
              </a:rPr>
              <a:t>Các</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hàm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được</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sử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để</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thiết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kế</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bộ</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lọc</a:t>
            </a:r>
            <a:r>
              <a:rPr lang="en-US" sz="2400" b="1" i="1" dirty="0">
                <a:latin typeface="Times New Roman" panose="02020603050405020304" pitchFamily="18" charset="0"/>
                <a:cs typeface="Times New Roman" panose="02020603050405020304" pitchFamily="18" charset="0"/>
              </a:rPr>
              <a:t> Butterworth </a:t>
            </a:r>
            <a:r>
              <a:rPr lang="en-US" sz="2400" b="1" i="1" dirty="0" err="1">
                <a:latin typeface="Times New Roman" panose="02020603050405020304" pitchFamily="18" charset="0"/>
                <a:cs typeface="Times New Roman" panose="02020603050405020304" pitchFamily="18" charset="0"/>
              </a:rPr>
              <a:t>trong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Matlab</a:t>
            </a:r>
            <a:r>
              <a:rPr lang="en-US" sz="2400" dirty="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buttord</a:t>
            </a:r>
            <a:r>
              <a:rPr lang="en-US" sz="2400" i="1" dirty="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butter()</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ja-JP"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Hình chữ nhật 10">
            <a:extLst>
              <a:ext uri="{FF2B5EF4-FFF2-40B4-BE49-F238E27FC236}">
                <a16:creationId xmlns:a16="http://schemas.microsoft.com/office/drawing/2014/main" id="{0E40C01B-9EAE-4736-ABB8-039389A3BD72}"/>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13</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Hình chữ nhật: Góc Tròn 1">
            <a:extLst>
              <a:ext uri="{FF2B5EF4-FFF2-40B4-BE49-F238E27FC236}">
                <a16:creationId xmlns:a16="http://schemas.microsoft.com/office/drawing/2014/main" id="{FA916888-377E-4304-9CF1-2385D7F8703A}"/>
              </a:ext>
            </a:extLst>
          </p:cNvPr>
          <p:cNvSpPr/>
          <p:nvPr/>
        </p:nvSpPr>
        <p:spPr>
          <a:xfrm>
            <a:off x="2687781" y="2904187"/>
            <a:ext cx="4197928" cy="149811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61">
            <a:extLst>
              <a:ext uri="{FF2B5EF4-FFF2-40B4-BE49-F238E27FC236}">
                <a16:creationId xmlns:a16="http://schemas.microsoft.com/office/drawing/2014/main" id="{1D8F97FC-C3C9-47A5-9337-9B22A5609F24}"/>
              </a:ext>
            </a:extLst>
          </p:cNvPr>
          <p:cNvSpPr txBox="1"/>
          <p:nvPr/>
        </p:nvSpPr>
        <p:spPr>
          <a:xfrm>
            <a:off x="2106575" y="317845"/>
            <a:ext cx="8897565"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BỘ LỌC TÍN HIỆU – BỘ LỌC BUTTERWORTH</a:t>
            </a:r>
            <a:endParaRPr lang="zh-CN" altLang="en-US" sz="3600"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158679055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46CAF723-B3C3-425D-87B2-99A087FCFBDC}"/>
              </a:ext>
            </a:extLst>
          </p:cNvPr>
          <p:cNvSpPr/>
          <p:nvPr/>
        </p:nvSpPr>
        <p:spPr>
          <a:xfrm>
            <a:off x="1828800" y="2610464"/>
            <a:ext cx="4572000" cy="63141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63DE2-3458-4645-8437-E9961833DA43}"/>
              </a:ext>
            </a:extLst>
          </p:cNvPr>
          <p:cNvSpPr>
            <a:spLocks noChangeArrowheads="1"/>
          </p:cNvSpPr>
          <p:nvPr/>
        </p:nvSpPr>
        <p:spPr bwMode="auto">
          <a:xfrm>
            <a:off x="1383276" y="1941518"/>
            <a:ext cx="9620865"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2400" b="1" i="1" dirty="0" err="1">
                <a:latin typeface="Times New Roman" panose="02020603050405020304" pitchFamily="18" charset="0"/>
                <a:cs typeface="Times New Roman" panose="02020603050405020304" pitchFamily="18" charset="0"/>
              </a:rPr>
              <a:t>Hàm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buttord</a:t>
            </a:r>
            <a:r>
              <a:rPr lang="en-US" sz="2400" b="1" i="1" dirty="0">
                <a:latin typeface="Times New Roman" panose="02020603050405020304" pitchFamily="18" charset="0"/>
                <a:cs typeface="Times New Roman" panose="02020603050405020304" pitchFamily="18" charset="0"/>
              </a:rPr>
              <a:t>():</a:t>
            </a:r>
          </a:p>
          <a:p>
            <a:pPr lvl="0"/>
            <a:endParaRPr lang="en-US" sz="2400" dirty="0">
              <a:latin typeface="Times New Roman" panose="02020603050405020304" pitchFamily="18" charset="0"/>
              <a:cs typeface="Times New Roman" panose="02020603050405020304" pitchFamily="18" charset="0"/>
            </a:endParaRPr>
          </a:p>
          <a:p>
            <a:r>
              <a:rPr lang="en-US" sz="2400" b="1" i="1">
                <a:solidFill>
                  <a:schemeClr val="bg1"/>
                </a:solidFill>
                <a:latin typeface="Times New Roman" panose="02020603050405020304" pitchFamily="18" charset="0"/>
                <a:cs typeface="Times New Roman" panose="02020603050405020304" pitchFamily="18" charset="0"/>
              </a:rPr>
              <a:t>[</a:t>
            </a:r>
            <a:r>
              <a:rPr lang="en-US" sz="2400" b="1" i="1" dirty="0">
                <a:solidFill>
                  <a:schemeClr val="bg1"/>
                </a:solidFill>
                <a:latin typeface="Times New Roman" panose="02020603050405020304" pitchFamily="18" charset="0"/>
                <a:cs typeface="Times New Roman" panose="02020603050405020304" pitchFamily="18" charset="0"/>
              </a:rPr>
              <a:t>N, </a:t>
            </a:r>
            <a:r>
              <a:rPr lang="en-US" sz="2400" b="1" i="1" dirty="0" err="1">
                <a:solidFill>
                  <a:schemeClr val="bg1"/>
                </a:solidFill>
                <a:latin typeface="Times New Roman" panose="02020603050405020304" pitchFamily="18" charset="0"/>
                <a:cs typeface="Times New Roman" panose="02020603050405020304" pitchFamily="18" charset="0"/>
              </a:rPr>
              <a:t>Wn</a:t>
            </a:r>
            <a:r>
              <a:rPr lang="en-US" sz="2400" b="1" i="1" dirty="0">
                <a:solidFill>
                  <a:schemeClr val="bg1"/>
                </a:solidFill>
                <a:latin typeface="Times New Roman" panose="02020603050405020304" pitchFamily="18" charset="0"/>
                <a:cs typeface="Times New Roman" panose="02020603050405020304" pitchFamily="18" charset="0"/>
              </a:rPr>
              <a:t>] = </a:t>
            </a:r>
            <a:r>
              <a:rPr lang="en-US" sz="2400" b="1" i="1" dirty="0" err="1">
                <a:solidFill>
                  <a:schemeClr val="bg1"/>
                </a:solidFill>
                <a:latin typeface="Times New Roman" panose="02020603050405020304" pitchFamily="18" charset="0"/>
                <a:cs typeface="Times New Roman" panose="02020603050405020304" pitchFamily="18" charset="0"/>
              </a:rPr>
              <a:t>buttord</a:t>
            </a:r>
            <a:r>
              <a:rPr lang="en-US" sz="2400" b="1" i="1" dirty="0">
                <a:solidFill>
                  <a:schemeClr val="bg1"/>
                </a:solidFill>
                <a:latin typeface="Times New Roman" panose="02020603050405020304" pitchFamily="18" charset="0"/>
                <a:cs typeface="Times New Roman" panose="02020603050405020304" pitchFamily="18" charset="0"/>
              </a:rPr>
              <a:t>(Wp, </a:t>
            </a:r>
            <a:r>
              <a:rPr lang="en-US" sz="2400" b="1" i="1" dirty="0" err="1">
                <a:solidFill>
                  <a:schemeClr val="bg1"/>
                </a:solidFill>
                <a:latin typeface="Times New Roman" panose="02020603050405020304" pitchFamily="18" charset="0"/>
                <a:cs typeface="Times New Roman" panose="02020603050405020304" pitchFamily="18" charset="0"/>
              </a:rPr>
              <a:t>Ws</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Rp</a:t>
            </a:r>
            <a:r>
              <a:rPr lang="en-US" sz="2400" b="1" i="1" dirty="0">
                <a:solidFill>
                  <a:schemeClr val="bg1"/>
                </a:solidFill>
                <a:latin typeface="Times New Roman" panose="02020603050405020304" pitchFamily="18" charset="0"/>
                <a:cs typeface="Times New Roman" panose="02020603050405020304" pitchFamily="18" charset="0"/>
              </a:rPr>
              <a:t>, Rs)</a:t>
            </a:r>
          </a:p>
          <a:p>
            <a:endParaRPr lang="en-US" sz="2400" b="1" i="1"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i="1" dirty="0" err="1">
                <a:latin typeface="Times New Roman" panose="02020603050405020304" pitchFamily="18" charset="0"/>
                <a:cs typeface="Times New Roman" panose="02020603050405020304" pitchFamily="18" charset="0"/>
              </a:rPr>
              <a:t>Rp</a:t>
            </a:r>
            <a:r>
              <a:rPr lang="en-US" sz="2400" i="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400" i="1" dirty="0">
                <a:latin typeface="Times New Roman" panose="02020603050405020304" pitchFamily="18" charset="0"/>
                <a:cs typeface="Times New Roman" panose="02020603050405020304" pitchFamily="18" charset="0"/>
              </a:rPr>
              <a:t>Rs: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chặn</a:t>
            </a:r>
            <a:r>
              <a:rPr lang="en-US" sz="2400" dirty="0">
                <a:latin typeface="Times New Roman" panose="02020603050405020304" pitchFamily="18" charset="0"/>
                <a:cs typeface="Times New Roman" panose="02020603050405020304" pitchFamily="18" charset="0"/>
              </a:rPr>
              <a:t>.</a:t>
            </a:r>
            <a:endParaRPr lang="en-US" sz="2400" b="1" i="1"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i="1" dirty="0">
                <a:latin typeface="Times New Roman" panose="02020603050405020304" pitchFamily="18" charset="0"/>
                <a:cs typeface="Times New Roman" panose="02020603050405020304" pitchFamily="18" charset="0"/>
              </a:rPr>
              <a:t>Wp,</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Ws</a:t>
            </a:r>
            <a:r>
              <a:rPr lang="en-US" sz="2400" i="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mép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chặn</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87EB5CC5-647C-4BAD-8B09-22EBA4C269ED}"/>
              </a:ext>
            </a:extLst>
          </p:cNvPr>
          <p:cNvGraphicFramePr>
            <a:graphicFrameLocks noChangeAspect="1"/>
          </p:cNvGraphicFramePr>
          <p:nvPr/>
        </p:nvGraphicFramePr>
        <p:xfrm>
          <a:off x="-235974" y="2564745"/>
          <a:ext cx="1619250" cy="45719"/>
        </p:xfrm>
        <a:graphic>
          <a:graphicData uri="http://schemas.openxmlformats.org/presentationml/2006/ole">
            <mc:AlternateContent xmlns:mc="http://schemas.openxmlformats.org/markup-compatibility/2006">
              <mc:Choice xmlns:v="urn:schemas-microsoft-com:vml" Requires="v">
                <p:oleObj spid="_x0000_s7316" r:id="rId4" imgW="1167893" imgH="431613" progId="Equation.DSMT4">
                  <p:embed/>
                </p:oleObj>
              </mc:Choice>
              <mc:Fallback>
                <p:oleObj r:id="rId4" imgW="1167893" imgH="431613" progId="Equation.DSMT4">
                  <p:embed/>
                  <p:pic>
                    <p:nvPicPr>
                      <p:cNvPr id="10" name="Object 9">
                        <a:extLst>
                          <a:ext uri="{FF2B5EF4-FFF2-40B4-BE49-F238E27FC236}">
                            <a16:creationId xmlns:a16="http://schemas.microsoft.com/office/drawing/2014/main" id="{87EB5CC5-647C-4BAD-8B09-22EBA4C26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74" y="2564745"/>
                        <a:ext cx="1619250" cy="45719"/>
                      </a:xfrm>
                      <a:prstGeom prst="rect">
                        <a:avLst/>
                      </a:prstGeom>
                      <a:noFill/>
                    </p:spPr>
                  </p:pic>
                </p:oleObj>
              </mc:Fallback>
            </mc:AlternateContent>
          </a:graphicData>
        </a:graphic>
      </p:graphicFrame>
      <p:sp>
        <p:nvSpPr>
          <p:cNvPr id="12" name="Rectangle 11">
            <a:extLst>
              <a:ext uri="{FF2B5EF4-FFF2-40B4-BE49-F238E27FC236}">
                <a16:creationId xmlns:a16="http://schemas.microsoft.com/office/drawing/2014/main" id="{E50314FA-FCD2-45EE-AF5B-50480C0281B2}"/>
              </a:ext>
            </a:extLst>
          </p:cNvPr>
          <p:cNvSpPr>
            <a:spLocks noChangeArrowheads="1"/>
          </p:cNvSpPr>
          <p:nvPr/>
        </p:nvSpPr>
        <p:spPr bwMode="auto">
          <a:xfrm>
            <a:off x="3111910" y="4090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文本框 61">
            <a:extLst>
              <a:ext uri="{FF2B5EF4-FFF2-40B4-BE49-F238E27FC236}">
                <a16:creationId xmlns:a16="http://schemas.microsoft.com/office/drawing/2014/main" id="{40A3F4E8-BCAD-46FD-9E24-00FE8DC60CAD}"/>
              </a:ext>
            </a:extLst>
          </p:cNvPr>
          <p:cNvSpPr txBox="1"/>
          <p:nvPr/>
        </p:nvSpPr>
        <p:spPr>
          <a:xfrm>
            <a:off x="1153399" y="1000262"/>
            <a:ext cx="3934795" cy="584775"/>
          </a:xfrm>
          <a:prstGeom prst="rect">
            <a:avLst/>
          </a:prstGeom>
          <a:noFill/>
        </p:spPr>
        <p:txBody>
          <a:bodyPr wrap="square" rtlCol="0">
            <a:spAutoFit/>
            <a:scene3d>
              <a:camera prst="orthographicFront"/>
              <a:lightRig rig="threePt" dir="t"/>
            </a:scene3d>
            <a:sp3d contourW="12700"/>
          </a:bodyPr>
          <a:lstStyle/>
          <a:p>
            <a:r>
              <a:rPr lang="en-US" altLang="zh-CN" sz="3200" b="1" i="1" u="sng" dirty="0" err="1">
                <a:solidFill>
                  <a:schemeClr val="accent1"/>
                </a:solidFill>
                <a:latin typeface="Calibri" panose="020F0502020204030204" pitchFamily="34" charset="0"/>
              </a:rPr>
              <a:t>Bộ</a:t>
            </a:r>
            <a:r>
              <a:rPr lang="en-US" altLang="zh-CN" sz="3200" b="1" i="1" u="sng" dirty="0">
                <a:solidFill>
                  <a:schemeClr val="accent1"/>
                </a:solidFill>
                <a:latin typeface="Calibri" panose="020F0502020204030204" pitchFamily="34" charset="0"/>
              </a:rPr>
              <a:t> </a:t>
            </a:r>
            <a:r>
              <a:rPr lang="en-US" altLang="zh-CN" sz="3200" b="1" i="1" u="sng" dirty="0" err="1">
                <a:solidFill>
                  <a:schemeClr val="accent1"/>
                </a:solidFill>
                <a:latin typeface="Calibri" panose="020F0502020204030204" pitchFamily="34" charset="0"/>
              </a:rPr>
              <a:t>lọc</a:t>
            </a:r>
            <a:r>
              <a:rPr lang="en-US" altLang="zh-CN" sz="3200" b="1" i="1" u="sng" dirty="0">
                <a:solidFill>
                  <a:schemeClr val="accent1"/>
                </a:solidFill>
                <a:latin typeface="Calibri" panose="020F0502020204030204" pitchFamily="34" charset="0"/>
              </a:rPr>
              <a:t> Butterworth</a:t>
            </a:r>
            <a:endParaRPr lang="zh-CN" altLang="en-US" sz="3200" b="1" i="1" u="sng" dirty="0">
              <a:solidFill>
                <a:schemeClr val="accent1"/>
              </a:solidFill>
              <a:latin typeface="Calibri" panose="020F0502020204030204" pitchFamily="34" charset="0"/>
            </a:endParaRPr>
          </a:p>
        </p:txBody>
      </p:sp>
      <p:sp>
        <p:nvSpPr>
          <p:cNvPr id="8" name="Hình chữ nhật 7">
            <a:extLst>
              <a:ext uri="{FF2B5EF4-FFF2-40B4-BE49-F238E27FC236}">
                <a16:creationId xmlns:a16="http://schemas.microsoft.com/office/drawing/2014/main" id="{5762E572-8B5B-4A68-85FA-33BA5DED9D24}"/>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14</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文本框 61">
            <a:extLst>
              <a:ext uri="{FF2B5EF4-FFF2-40B4-BE49-F238E27FC236}">
                <a16:creationId xmlns:a16="http://schemas.microsoft.com/office/drawing/2014/main" id="{9C7A9ADC-440B-40CA-8255-B44EC7E9467E}"/>
              </a:ext>
            </a:extLst>
          </p:cNvPr>
          <p:cNvSpPr txBox="1"/>
          <p:nvPr/>
        </p:nvSpPr>
        <p:spPr>
          <a:xfrm>
            <a:off x="2106575" y="317845"/>
            <a:ext cx="8897565"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BỘ LỌC TÍN HIỆU – BỘ LỌC BUTTERWORTH</a:t>
            </a:r>
            <a:endParaRPr lang="zh-CN" altLang="en-US" sz="3600"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206734933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B5D773C-0A83-49FE-84C5-E3A5539F4339}"/>
              </a:ext>
            </a:extLst>
          </p:cNvPr>
          <p:cNvSpPr/>
          <p:nvPr/>
        </p:nvSpPr>
        <p:spPr>
          <a:xfrm>
            <a:off x="4661325" y="3601617"/>
            <a:ext cx="2939211" cy="1064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63DE2-3458-4645-8437-E9961833DA43}"/>
              </a:ext>
            </a:extLst>
          </p:cNvPr>
          <p:cNvSpPr>
            <a:spLocks noChangeArrowheads="1"/>
          </p:cNvSpPr>
          <p:nvPr/>
        </p:nvSpPr>
        <p:spPr bwMode="auto">
          <a:xfrm>
            <a:off x="4230735" y="3881262"/>
            <a:ext cx="340103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sz="2400" b="1" i="1">
                <a:solidFill>
                  <a:schemeClr val="bg1"/>
                </a:solidFill>
                <a:latin typeface="Times New Roman" panose="02020603050405020304" pitchFamily="18" charset="0"/>
                <a:cs typeface="Times New Roman" panose="02020603050405020304" pitchFamily="18" charset="0"/>
              </a:rPr>
              <a:t>[</a:t>
            </a:r>
            <a:r>
              <a:rPr lang="en-US" sz="2400" b="1" i="1" dirty="0">
                <a:solidFill>
                  <a:schemeClr val="bg1"/>
                </a:solidFill>
                <a:latin typeface="Times New Roman" panose="02020603050405020304" pitchFamily="18" charset="0"/>
                <a:cs typeface="Times New Roman" panose="02020603050405020304" pitchFamily="18" charset="0"/>
              </a:rPr>
              <a:t>B,A] = butter(</a:t>
            </a:r>
            <a:r>
              <a:rPr lang="en-US" sz="2400" b="1" i="1" dirty="0" err="1">
                <a:solidFill>
                  <a:schemeClr val="bg1"/>
                </a:solidFill>
                <a:latin typeface="Times New Roman" panose="02020603050405020304" pitchFamily="18" charset="0"/>
                <a:cs typeface="Times New Roman" panose="02020603050405020304" pitchFamily="18" charset="0"/>
              </a:rPr>
              <a:t>N,Wn</a:t>
            </a:r>
            <a:r>
              <a:rPr lang="en-US" sz="2400" b="1" i="1" dirty="0">
                <a:solidFill>
                  <a:schemeClr val="bg1"/>
                </a:solidFill>
                <a:latin typeface="Times New Roman" panose="02020603050405020304" pitchFamily="18" charset="0"/>
                <a:cs typeface="Times New Roman" panose="02020603050405020304" pitchFamily="18" charset="0"/>
              </a:rPr>
              <a:t>)</a:t>
            </a:r>
          </a:p>
          <a:p>
            <a:pPr lvl="0" indent="0"/>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 </a:t>
            </a:r>
          </a:p>
          <a:p>
            <a:endParaRPr kumimoji="0" lang="en-US" altLang="ja-JP"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87EB5CC5-647C-4BAD-8B09-22EBA4C269ED}"/>
              </a:ext>
            </a:extLst>
          </p:cNvPr>
          <p:cNvGraphicFramePr>
            <a:graphicFrameLocks noChangeAspect="1"/>
          </p:cNvGraphicFramePr>
          <p:nvPr/>
        </p:nvGraphicFramePr>
        <p:xfrm>
          <a:off x="-235974" y="2564745"/>
          <a:ext cx="1619250" cy="45719"/>
        </p:xfrm>
        <a:graphic>
          <a:graphicData uri="http://schemas.openxmlformats.org/presentationml/2006/ole">
            <mc:AlternateContent xmlns:mc="http://schemas.openxmlformats.org/markup-compatibility/2006">
              <mc:Choice xmlns:v="urn:schemas-microsoft-com:vml" Requires="v">
                <p:oleObj spid="_x0000_s8339" r:id="rId4" imgW="1167893" imgH="431613" progId="Equation.DSMT4">
                  <p:embed/>
                </p:oleObj>
              </mc:Choice>
              <mc:Fallback>
                <p:oleObj r:id="rId4" imgW="1167893" imgH="431613" progId="Equation.DSMT4">
                  <p:embed/>
                  <p:pic>
                    <p:nvPicPr>
                      <p:cNvPr id="10" name="Object 9">
                        <a:extLst>
                          <a:ext uri="{FF2B5EF4-FFF2-40B4-BE49-F238E27FC236}">
                            <a16:creationId xmlns:a16="http://schemas.microsoft.com/office/drawing/2014/main" id="{87EB5CC5-647C-4BAD-8B09-22EBA4C26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74" y="2564745"/>
                        <a:ext cx="1619250" cy="45719"/>
                      </a:xfrm>
                      <a:prstGeom prst="rect">
                        <a:avLst/>
                      </a:prstGeom>
                      <a:noFill/>
                    </p:spPr>
                  </p:pic>
                </p:oleObj>
              </mc:Fallback>
            </mc:AlternateContent>
          </a:graphicData>
        </a:graphic>
      </p:graphicFrame>
      <p:sp>
        <p:nvSpPr>
          <p:cNvPr id="12" name="Rectangle 11">
            <a:extLst>
              <a:ext uri="{FF2B5EF4-FFF2-40B4-BE49-F238E27FC236}">
                <a16:creationId xmlns:a16="http://schemas.microsoft.com/office/drawing/2014/main" id="{E50314FA-FCD2-45EE-AF5B-50480C0281B2}"/>
              </a:ext>
            </a:extLst>
          </p:cNvPr>
          <p:cNvSpPr>
            <a:spLocks noChangeArrowheads="1"/>
          </p:cNvSpPr>
          <p:nvPr/>
        </p:nvSpPr>
        <p:spPr bwMode="auto">
          <a:xfrm>
            <a:off x="3111910" y="4090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文本框 61">
            <a:extLst>
              <a:ext uri="{FF2B5EF4-FFF2-40B4-BE49-F238E27FC236}">
                <a16:creationId xmlns:a16="http://schemas.microsoft.com/office/drawing/2014/main" id="{40A3F4E8-BCAD-46FD-9E24-00FE8DC60CAD}"/>
              </a:ext>
            </a:extLst>
          </p:cNvPr>
          <p:cNvSpPr txBox="1"/>
          <p:nvPr/>
        </p:nvSpPr>
        <p:spPr>
          <a:xfrm>
            <a:off x="1153399" y="1000262"/>
            <a:ext cx="3934795" cy="584775"/>
          </a:xfrm>
          <a:prstGeom prst="rect">
            <a:avLst/>
          </a:prstGeom>
          <a:noFill/>
        </p:spPr>
        <p:txBody>
          <a:bodyPr wrap="square" rtlCol="0">
            <a:spAutoFit/>
            <a:scene3d>
              <a:camera prst="orthographicFront"/>
              <a:lightRig rig="threePt" dir="t"/>
            </a:scene3d>
            <a:sp3d contourW="12700"/>
          </a:bodyPr>
          <a:lstStyle/>
          <a:p>
            <a:r>
              <a:rPr lang="en-US" altLang="zh-CN" sz="3200" b="1" i="1" u="sng" dirty="0" err="1">
                <a:solidFill>
                  <a:schemeClr val="accent1"/>
                </a:solidFill>
                <a:latin typeface="Calibri" panose="020F0502020204030204" pitchFamily="34" charset="0"/>
              </a:rPr>
              <a:t>Bộ</a:t>
            </a:r>
            <a:r>
              <a:rPr lang="en-US" altLang="zh-CN" sz="3200" b="1" i="1" u="sng" dirty="0">
                <a:solidFill>
                  <a:schemeClr val="accent1"/>
                </a:solidFill>
                <a:latin typeface="Calibri" panose="020F0502020204030204" pitchFamily="34" charset="0"/>
              </a:rPr>
              <a:t> </a:t>
            </a:r>
            <a:r>
              <a:rPr lang="en-US" altLang="zh-CN" sz="3200" b="1" i="1" u="sng" dirty="0" err="1">
                <a:solidFill>
                  <a:schemeClr val="accent1"/>
                </a:solidFill>
                <a:latin typeface="Calibri" panose="020F0502020204030204" pitchFamily="34" charset="0"/>
              </a:rPr>
              <a:t>lọc</a:t>
            </a:r>
            <a:r>
              <a:rPr lang="en-US" altLang="zh-CN" sz="3200" b="1" i="1" u="sng" dirty="0">
                <a:solidFill>
                  <a:schemeClr val="accent1"/>
                </a:solidFill>
                <a:latin typeface="Calibri" panose="020F0502020204030204" pitchFamily="34" charset="0"/>
              </a:rPr>
              <a:t> Butterworth</a:t>
            </a:r>
            <a:endParaRPr lang="zh-CN" altLang="en-US" sz="3200" b="1" i="1" u="sng" dirty="0">
              <a:solidFill>
                <a:schemeClr val="accent1"/>
              </a:solidFill>
              <a:latin typeface="Calibri" panose="020F0502020204030204" pitchFamily="34" charset="0"/>
            </a:endParaRPr>
          </a:p>
        </p:txBody>
      </p:sp>
      <p:grpSp>
        <p:nvGrpSpPr>
          <p:cNvPr id="3" name="Group 2">
            <a:extLst>
              <a:ext uri="{FF2B5EF4-FFF2-40B4-BE49-F238E27FC236}">
                <a16:creationId xmlns:a16="http://schemas.microsoft.com/office/drawing/2014/main" id="{03BE7C90-6FAA-4C7D-BFDD-2E3F7431CFC6}"/>
              </a:ext>
            </a:extLst>
          </p:cNvPr>
          <p:cNvGrpSpPr/>
          <p:nvPr/>
        </p:nvGrpSpPr>
        <p:grpSpPr>
          <a:xfrm>
            <a:off x="402661" y="2428433"/>
            <a:ext cx="3852191" cy="856106"/>
            <a:chOff x="265779" y="3259394"/>
            <a:chExt cx="4759719" cy="856106"/>
          </a:xfrm>
        </p:grpSpPr>
        <p:sp>
          <p:nvSpPr>
            <p:cNvPr id="31" name="圆角矩形 1">
              <a:extLst>
                <a:ext uri="{FF2B5EF4-FFF2-40B4-BE49-F238E27FC236}">
                  <a16:creationId xmlns:a16="http://schemas.microsoft.com/office/drawing/2014/main" id="{0E26F56B-8CE0-41DA-9828-682494DDCBE2}"/>
                </a:ext>
              </a:extLst>
            </p:cNvPr>
            <p:cNvSpPr/>
            <p:nvPr/>
          </p:nvSpPr>
          <p:spPr>
            <a:xfrm>
              <a:off x="265779" y="3259394"/>
              <a:ext cx="4648200" cy="856106"/>
            </a:xfrm>
            <a:prstGeom prst="roundRect">
              <a:avLst>
                <a:gd name="adj" fmla="val 8114"/>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2" name="TextBox 1">
              <a:extLst>
                <a:ext uri="{FF2B5EF4-FFF2-40B4-BE49-F238E27FC236}">
                  <a16:creationId xmlns:a16="http://schemas.microsoft.com/office/drawing/2014/main" id="{31DA4435-CE7D-4462-B239-2FDC70EB4FEE}"/>
                </a:ext>
              </a:extLst>
            </p:cNvPr>
            <p:cNvSpPr txBox="1"/>
            <p:nvPr/>
          </p:nvSpPr>
          <p:spPr>
            <a:xfrm>
              <a:off x="954943" y="3325205"/>
              <a:ext cx="4070555" cy="707886"/>
            </a:xfrm>
            <a:prstGeom prst="rect">
              <a:avLst/>
            </a:prstGeom>
            <a:noFill/>
          </p:spPr>
          <p:txBody>
            <a:bodyPr wrap="square" rtlCol="0">
              <a:spAutoFit/>
            </a:bodyPr>
            <a:lstStyle/>
            <a:p>
              <a:r>
                <a:rPr lang="en-US" sz="2000" dirty="0" err="1">
                  <a:solidFill>
                    <a:srgbClr val="FF0000"/>
                  </a:solidFill>
                  <a:latin typeface="Times New Roman" panose="02020603050405020304" pitchFamily="18" charset="0"/>
                  <a:cs typeface="Times New Roman" panose="02020603050405020304" pitchFamily="18" charset="0"/>
                </a:rPr>
                <a:t>Bộ</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lọc</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thông</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thấp</a:t>
              </a:r>
              <a:r>
                <a:rPr lang="en-US" sz="2000" dirty="0">
                  <a:solidFill>
                    <a:srgbClr val="FF0000"/>
                  </a:solidFill>
                  <a:latin typeface="Times New Roman" panose="02020603050405020304" pitchFamily="18" charset="0"/>
                  <a:cs typeface="Times New Roman" panose="02020603050405020304" pitchFamily="18" charset="0"/>
                </a:rPr>
                <a:t>:</a:t>
              </a:r>
            </a:p>
            <a:p>
              <a:r>
                <a:rPr lang="en-US" sz="2000" b="1" i="1" dirty="0">
                  <a:latin typeface="Times New Roman" panose="02020603050405020304" pitchFamily="18" charset="0"/>
                  <a:cs typeface="Times New Roman" panose="02020603050405020304" pitchFamily="18" charset="0"/>
                </a:rPr>
                <a:t>[B,A] = butter(N,</a:t>
              </a:r>
              <a:r>
                <a:rPr lang="en-US" sz="2000" b="1" i="1" dirty="0" err="1">
                  <a:latin typeface="Times New Roman" panose="02020603050405020304" pitchFamily="18" charset="0"/>
                  <a:cs typeface="Times New Roman" panose="02020603050405020304" pitchFamily="18" charset="0"/>
                </a:rPr>
                <a:t>Wn</a:t>
              </a:r>
              <a:r>
                <a:rPr lang="en-US" sz="2000" b="1" i="1" dirty="0">
                  <a:latin typeface="Times New Roman" panose="02020603050405020304" pitchFamily="18" charset="0"/>
                  <a:cs typeface="Times New Roman" panose="02020603050405020304" pitchFamily="18" charset="0"/>
                </a:rPr>
                <a:t>,'low')</a:t>
              </a:r>
              <a:endParaRPr lang="en-US" sz="2000"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6D814539-4B0B-429F-9DA3-90BF41B26A20}"/>
              </a:ext>
            </a:extLst>
          </p:cNvPr>
          <p:cNvGrpSpPr/>
          <p:nvPr/>
        </p:nvGrpSpPr>
        <p:grpSpPr>
          <a:xfrm>
            <a:off x="402661" y="4932777"/>
            <a:ext cx="4258664" cy="856106"/>
            <a:chOff x="880780" y="3263974"/>
            <a:chExt cx="5253721" cy="856106"/>
          </a:xfrm>
        </p:grpSpPr>
        <p:sp>
          <p:nvSpPr>
            <p:cNvPr id="33" name="圆角矩形 1">
              <a:extLst>
                <a:ext uri="{FF2B5EF4-FFF2-40B4-BE49-F238E27FC236}">
                  <a16:creationId xmlns:a16="http://schemas.microsoft.com/office/drawing/2014/main" id="{121CC58A-159E-4A1D-AADC-71A39780239B}"/>
                </a:ext>
              </a:extLst>
            </p:cNvPr>
            <p:cNvSpPr/>
            <p:nvPr/>
          </p:nvSpPr>
          <p:spPr>
            <a:xfrm>
              <a:off x="880780" y="3263974"/>
              <a:ext cx="4648200" cy="856106"/>
            </a:xfrm>
            <a:prstGeom prst="roundRect">
              <a:avLst>
                <a:gd name="adj" fmla="val 8114"/>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4" name="TextBox 33">
              <a:extLst>
                <a:ext uri="{FF2B5EF4-FFF2-40B4-BE49-F238E27FC236}">
                  <a16:creationId xmlns:a16="http://schemas.microsoft.com/office/drawing/2014/main" id="{3D69C46B-D7AF-4511-A7E4-5AF248A454EA}"/>
                </a:ext>
              </a:extLst>
            </p:cNvPr>
            <p:cNvSpPr txBox="1"/>
            <p:nvPr/>
          </p:nvSpPr>
          <p:spPr>
            <a:xfrm>
              <a:off x="1491855" y="3314367"/>
              <a:ext cx="4642646" cy="707886"/>
            </a:xfrm>
            <a:prstGeom prst="rect">
              <a:avLst/>
            </a:prstGeom>
            <a:noFill/>
          </p:spPr>
          <p:txBody>
            <a:bodyPr wrap="square" rtlCol="0">
              <a:spAutoFit/>
            </a:bodyPr>
            <a:lstStyle/>
            <a:p>
              <a:pPr lvl="0"/>
              <a:r>
                <a:rPr lang="en-US" sz="2000" dirty="0" err="1">
                  <a:solidFill>
                    <a:srgbClr val="FF0000"/>
                  </a:solidFill>
                  <a:latin typeface="Times New Roman" panose="02020603050405020304" pitchFamily="18" charset="0"/>
                  <a:cs typeface="Times New Roman" panose="02020603050405020304" pitchFamily="18" charset="0"/>
                </a:rPr>
                <a:t>Bộ</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lọc</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thông</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cao</a:t>
              </a:r>
              <a:r>
                <a:rPr lang="en-US" sz="2000" dirty="0">
                  <a:solidFill>
                    <a:srgbClr val="FF0000"/>
                  </a:solidFill>
                  <a:latin typeface="Times New Roman" panose="02020603050405020304" pitchFamily="18" charset="0"/>
                  <a:cs typeface="Times New Roman" panose="02020603050405020304" pitchFamily="18" charset="0"/>
                </a:rPr>
                <a:t>:</a:t>
              </a:r>
            </a:p>
            <a:p>
              <a:pPr lvl="0"/>
              <a:r>
                <a:rPr lang="en-US" sz="2000" b="1" i="1" dirty="0">
                  <a:latin typeface="Times New Roman" panose="02020603050405020304" pitchFamily="18" charset="0"/>
                  <a:cs typeface="Times New Roman" panose="02020603050405020304" pitchFamily="18" charset="0"/>
                </a:rPr>
                <a:t>[B,A] = butter(N,</a:t>
              </a:r>
              <a:r>
                <a:rPr lang="en-US" sz="2000" b="1" i="1" dirty="0" err="1">
                  <a:latin typeface="Times New Roman" panose="02020603050405020304" pitchFamily="18" charset="0"/>
                  <a:cs typeface="Times New Roman" panose="02020603050405020304" pitchFamily="18" charset="0"/>
                </a:rPr>
                <a:t>Wn</a:t>
              </a:r>
              <a:r>
                <a:rPr lang="en-US" sz="2000" b="1" i="1" dirty="0">
                  <a:latin typeface="Times New Roman" panose="02020603050405020304" pitchFamily="18" charset="0"/>
                  <a:cs typeface="Times New Roman" panose="02020603050405020304" pitchFamily="18" charset="0"/>
                </a:rPr>
                <a:t>,'high’)</a:t>
              </a:r>
            </a:p>
          </p:txBody>
        </p:sp>
      </p:grpSp>
      <p:grpSp>
        <p:nvGrpSpPr>
          <p:cNvPr id="35" name="Group 34">
            <a:extLst>
              <a:ext uri="{FF2B5EF4-FFF2-40B4-BE49-F238E27FC236}">
                <a16:creationId xmlns:a16="http://schemas.microsoft.com/office/drawing/2014/main" id="{C5F79E10-914F-43DB-98C8-1C555D962BB9}"/>
              </a:ext>
            </a:extLst>
          </p:cNvPr>
          <p:cNvGrpSpPr/>
          <p:nvPr/>
        </p:nvGrpSpPr>
        <p:grpSpPr>
          <a:xfrm>
            <a:off x="7885988" y="4939115"/>
            <a:ext cx="3761934" cy="856106"/>
            <a:chOff x="265779" y="3259394"/>
            <a:chExt cx="4648200" cy="856106"/>
          </a:xfrm>
        </p:grpSpPr>
        <p:sp>
          <p:nvSpPr>
            <p:cNvPr id="36" name="圆角矩形 1">
              <a:extLst>
                <a:ext uri="{FF2B5EF4-FFF2-40B4-BE49-F238E27FC236}">
                  <a16:creationId xmlns:a16="http://schemas.microsoft.com/office/drawing/2014/main" id="{8F9120E6-C02D-4F97-99A7-1AC1B767CE52}"/>
                </a:ext>
              </a:extLst>
            </p:cNvPr>
            <p:cNvSpPr/>
            <p:nvPr/>
          </p:nvSpPr>
          <p:spPr>
            <a:xfrm>
              <a:off x="265779" y="3259394"/>
              <a:ext cx="4648200" cy="856106"/>
            </a:xfrm>
            <a:prstGeom prst="roundRect">
              <a:avLst>
                <a:gd name="adj" fmla="val 8114"/>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7" name="TextBox 36">
              <a:extLst>
                <a:ext uri="{FF2B5EF4-FFF2-40B4-BE49-F238E27FC236}">
                  <a16:creationId xmlns:a16="http://schemas.microsoft.com/office/drawing/2014/main" id="{F61479DC-AD0A-4C41-98CA-3364590629C0}"/>
                </a:ext>
              </a:extLst>
            </p:cNvPr>
            <p:cNvSpPr txBox="1"/>
            <p:nvPr/>
          </p:nvSpPr>
          <p:spPr>
            <a:xfrm>
              <a:off x="718981" y="3352932"/>
              <a:ext cx="4070555" cy="707886"/>
            </a:xfrm>
            <a:prstGeom prst="rect">
              <a:avLst/>
            </a:prstGeom>
            <a:noFill/>
          </p:spPr>
          <p:txBody>
            <a:bodyPr wrap="square" rtlCol="0">
              <a:spAutoFit/>
            </a:bodyPr>
            <a:lstStyle/>
            <a:p>
              <a:pPr lvl="0"/>
              <a:r>
                <a:rPr lang="en-US" sz="2000" dirty="0" err="1">
                  <a:solidFill>
                    <a:srgbClr val="FF0000"/>
                  </a:solidFill>
                  <a:latin typeface="Times New Roman" panose="02020603050405020304" pitchFamily="18" charset="0"/>
                  <a:cs typeface="Times New Roman" panose="02020603050405020304" pitchFamily="18" charset="0"/>
                </a:rPr>
                <a:t>Bộ</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lọc</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chắn</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dải</a:t>
              </a:r>
              <a:r>
                <a:rPr lang="en-US" sz="2000" dirty="0">
                  <a:solidFill>
                    <a:srgbClr val="FF0000"/>
                  </a:solidFill>
                  <a:latin typeface="Times New Roman" panose="02020603050405020304" pitchFamily="18" charset="0"/>
                  <a:cs typeface="Times New Roman" panose="02020603050405020304" pitchFamily="18" charset="0"/>
                </a:rPr>
                <a:t>:</a:t>
              </a:r>
            </a:p>
            <a:p>
              <a:pPr lvl="0"/>
              <a:r>
                <a:rPr lang="en-US" sz="2000" b="1" dirty="0">
                  <a:latin typeface="Times New Roman" panose="02020603050405020304" pitchFamily="18" charset="0"/>
                  <a:cs typeface="Times New Roman" panose="02020603050405020304" pitchFamily="18" charset="0"/>
                </a:rPr>
                <a:t>[B,A] = </a:t>
              </a:r>
              <a:r>
                <a:rPr lang="en-US" sz="2000" b="1" i="1" dirty="0">
                  <a:latin typeface="Times New Roman" panose="02020603050405020304" pitchFamily="18" charset="0"/>
                  <a:cs typeface="Times New Roman" panose="02020603050405020304" pitchFamily="18" charset="0"/>
                </a:rPr>
                <a:t>butter</a:t>
              </a:r>
              <a:r>
                <a:rPr lang="en-US" sz="2000" b="1" dirty="0">
                  <a:latin typeface="Times New Roman" panose="02020603050405020304" pitchFamily="18" charset="0"/>
                  <a:cs typeface="Times New Roman" panose="02020603050405020304" pitchFamily="18" charset="0"/>
                </a:rPr>
                <a:t>(N,</a:t>
              </a:r>
              <a:r>
                <a:rPr lang="en-US" sz="2000" b="1" dirty="0" err="1">
                  <a:latin typeface="Times New Roman" panose="02020603050405020304" pitchFamily="18" charset="0"/>
                  <a:cs typeface="Times New Roman" panose="02020603050405020304" pitchFamily="18" charset="0"/>
                </a:rPr>
                <a:t>Wn</a:t>
              </a:r>
              <a:r>
                <a:rPr lang="en-US" sz="2000" b="1" dirty="0">
                  <a:latin typeface="Times New Roman" panose="02020603050405020304" pitchFamily="18" charset="0"/>
                  <a:cs typeface="Times New Roman" panose="02020603050405020304" pitchFamily="18" charset="0"/>
                </a:rPr>
                <a:t>,'stop’)</a:t>
              </a:r>
            </a:p>
          </p:txBody>
        </p:sp>
      </p:grpSp>
      <p:grpSp>
        <p:nvGrpSpPr>
          <p:cNvPr id="38" name="Group 37">
            <a:extLst>
              <a:ext uri="{FF2B5EF4-FFF2-40B4-BE49-F238E27FC236}">
                <a16:creationId xmlns:a16="http://schemas.microsoft.com/office/drawing/2014/main" id="{961CC9F1-B12A-40FD-A64D-D664318ED56D}"/>
              </a:ext>
            </a:extLst>
          </p:cNvPr>
          <p:cNvGrpSpPr/>
          <p:nvPr/>
        </p:nvGrpSpPr>
        <p:grpSpPr>
          <a:xfrm>
            <a:off x="7885988" y="2428433"/>
            <a:ext cx="3903351" cy="1056627"/>
            <a:chOff x="-4915077" y="1897529"/>
            <a:chExt cx="4822933" cy="1056627"/>
          </a:xfrm>
        </p:grpSpPr>
        <p:sp>
          <p:nvSpPr>
            <p:cNvPr id="39" name="圆角矩形 1">
              <a:extLst>
                <a:ext uri="{FF2B5EF4-FFF2-40B4-BE49-F238E27FC236}">
                  <a16:creationId xmlns:a16="http://schemas.microsoft.com/office/drawing/2014/main" id="{CF918E95-A227-4C7C-894B-BA875633DC49}"/>
                </a:ext>
              </a:extLst>
            </p:cNvPr>
            <p:cNvSpPr/>
            <p:nvPr/>
          </p:nvSpPr>
          <p:spPr>
            <a:xfrm>
              <a:off x="-4915077" y="1897529"/>
              <a:ext cx="4648200" cy="856106"/>
            </a:xfrm>
            <a:prstGeom prst="roundRect">
              <a:avLst>
                <a:gd name="adj" fmla="val 8114"/>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40" name="TextBox 39">
              <a:extLst>
                <a:ext uri="{FF2B5EF4-FFF2-40B4-BE49-F238E27FC236}">
                  <a16:creationId xmlns:a16="http://schemas.microsoft.com/office/drawing/2014/main" id="{E8D8898C-0C8C-4F8E-AFBB-B871755F3715}"/>
                </a:ext>
              </a:extLst>
            </p:cNvPr>
            <p:cNvSpPr txBox="1"/>
            <p:nvPr/>
          </p:nvSpPr>
          <p:spPr>
            <a:xfrm>
              <a:off x="-4740344" y="1969271"/>
              <a:ext cx="4648200" cy="984885"/>
            </a:xfrm>
            <a:prstGeom prst="rect">
              <a:avLst/>
            </a:prstGeom>
            <a:noFill/>
          </p:spPr>
          <p:txBody>
            <a:bodyPr wrap="square" rtlCol="0">
              <a:spAutoFit/>
            </a:bodyPr>
            <a:lstStyle/>
            <a:p>
              <a:pPr lvl="0"/>
              <a:r>
                <a:rPr lang="en-US" sz="2000" i="1" dirty="0" err="1">
                  <a:solidFill>
                    <a:srgbClr val="FF0000"/>
                  </a:solidFill>
                  <a:latin typeface="Times New Roman" panose="02020603050405020304" pitchFamily="18" charset="0"/>
                  <a:cs typeface="Times New Roman" panose="02020603050405020304" pitchFamily="18" charset="0"/>
                </a:rPr>
                <a:t>Bộ</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lọc</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thông</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dải</a:t>
              </a:r>
              <a:r>
                <a:rPr lang="en-US" sz="2000" i="1" dirty="0">
                  <a:solidFill>
                    <a:srgbClr val="FF0000"/>
                  </a:solidFill>
                  <a:latin typeface="Times New Roman" panose="02020603050405020304" pitchFamily="18" charset="0"/>
                  <a:cs typeface="Times New Roman" panose="02020603050405020304" pitchFamily="18" charset="0"/>
                </a:rPr>
                <a:t>:</a:t>
              </a:r>
            </a:p>
            <a:p>
              <a:pPr lvl="0"/>
              <a:r>
                <a:rPr lang="en-US" sz="2000" b="1" i="1" dirty="0">
                  <a:latin typeface="Times New Roman" panose="02020603050405020304" pitchFamily="18" charset="0"/>
                  <a:cs typeface="Times New Roman" panose="02020603050405020304" pitchFamily="18" charset="0"/>
                </a:rPr>
                <a:t>[B,A] = butter(N,</a:t>
              </a:r>
              <a:r>
                <a:rPr lang="en-US" sz="2000" b="1" i="1" dirty="0" err="1">
                  <a:latin typeface="Times New Roman" panose="02020603050405020304" pitchFamily="18" charset="0"/>
                  <a:cs typeface="Times New Roman" panose="02020603050405020304" pitchFamily="18" charset="0"/>
                </a:rPr>
                <a:t>Wn</a:t>
              </a:r>
              <a:r>
                <a:rPr lang="en-US" sz="2000" b="1" i="1" dirty="0">
                  <a:latin typeface="Times New Roman" panose="02020603050405020304" pitchFamily="18" charset="0"/>
                  <a:cs typeface="Times New Roman" panose="02020603050405020304" pitchFamily="18" charset="0"/>
                </a:rPr>
                <a:t>,'bandpass’)</a:t>
              </a:r>
            </a:p>
            <a:p>
              <a:endParaRPr lang="en-US" dirty="0"/>
            </a:p>
          </p:txBody>
        </p:sp>
      </p:grpSp>
      <p:sp>
        <p:nvSpPr>
          <p:cNvPr id="41" name="Rectangle 40">
            <a:extLst>
              <a:ext uri="{FF2B5EF4-FFF2-40B4-BE49-F238E27FC236}">
                <a16:creationId xmlns:a16="http://schemas.microsoft.com/office/drawing/2014/main" id="{44264535-911B-4CB2-8F99-1E9CF2B4CFE3}"/>
              </a:ext>
            </a:extLst>
          </p:cNvPr>
          <p:cNvSpPr>
            <a:spLocks noChangeArrowheads="1"/>
          </p:cNvSpPr>
          <p:nvPr/>
        </p:nvSpPr>
        <p:spPr bwMode="auto">
          <a:xfrm>
            <a:off x="616280" y="1703380"/>
            <a:ext cx="249563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2400" b="1" i="1" dirty="0" err="1">
                <a:latin typeface="Times New Roman" panose="02020603050405020304" pitchFamily="18" charset="0"/>
                <a:cs typeface="Times New Roman" panose="02020603050405020304" pitchFamily="18" charset="0"/>
              </a:rPr>
              <a:t>Hàm</a:t>
            </a:r>
            <a:r>
              <a:rPr lang="en-US" sz="2400" b="1" i="1" dirty="0">
                <a:latin typeface="Times New Roman" panose="02020603050405020304" pitchFamily="18" charset="0"/>
                <a:cs typeface="Times New Roman" panose="02020603050405020304" pitchFamily="18" charset="0"/>
              </a:rPr>
              <a:t> butter():</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p>
          <a:p>
            <a:endParaRPr kumimoji="0" lang="en-US" altLang="ja-JP"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Arrow: Bent 5">
            <a:extLst>
              <a:ext uri="{FF2B5EF4-FFF2-40B4-BE49-F238E27FC236}">
                <a16:creationId xmlns:a16="http://schemas.microsoft.com/office/drawing/2014/main" id="{E7C0A7B5-9FF9-44D4-927C-DDF1C2953F92}"/>
              </a:ext>
            </a:extLst>
          </p:cNvPr>
          <p:cNvSpPr/>
          <p:nvPr/>
        </p:nvSpPr>
        <p:spPr>
          <a:xfrm>
            <a:off x="6772758" y="2778099"/>
            <a:ext cx="1113229" cy="823518"/>
          </a:xfrm>
          <a:prstGeom prst="bentArrow">
            <a:avLst/>
          </a:prstGeom>
          <a:solidFill>
            <a:srgbClr val="8800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ADE9D141-F32E-4F0E-8D61-9142D026AFF9}"/>
              </a:ext>
            </a:extLst>
          </p:cNvPr>
          <p:cNvSpPr/>
          <p:nvPr/>
        </p:nvSpPr>
        <p:spPr>
          <a:xfrm rot="10800000">
            <a:off x="4180093" y="4666092"/>
            <a:ext cx="1206207" cy="955374"/>
          </a:xfrm>
          <a:prstGeom prst="bentArrow">
            <a:avLst>
              <a:gd name="adj1" fmla="val 25000"/>
              <a:gd name="adj2" fmla="val 20295"/>
              <a:gd name="adj3" fmla="val 25000"/>
              <a:gd name="adj4" fmla="val 43750"/>
            </a:avLst>
          </a:prstGeom>
          <a:solidFill>
            <a:srgbClr val="8800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Arrow: Bent 43">
            <a:extLst>
              <a:ext uri="{FF2B5EF4-FFF2-40B4-BE49-F238E27FC236}">
                <a16:creationId xmlns:a16="http://schemas.microsoft.com/office/drawing/2014/main" id="{95A148DD-AE54-4E82-882A-774E1CF4DDEA}"/>
              </a:ext>
            </a:extLst>
          </p:cNvPr>
          <p:cNvSpPr/>
          <p:nvPr/>
        </p:nvSpPr>
        <p:spPr>
          <a:xfrm rot="10800000" flipH="1">
            <a:off x="6772758" y="4677591"/>
            <a:ext cx="1103628" cy="955374"/>
          </a:xfrm>
          <a:prstGeom prst="bentArrow">
            <a:avLst>
              <a:gd name="adj1" fmla="val 25000"/>
              <a:gd name="adj2" fmla="val 20295"/>
              <a:gd name="adj3" fmla="val 25000"/>
              <a:gd name="adj4" fmla="val 43750"/>
            </a:avLst>
          </a:prstGeom>
          <a:solidFill>
            <a:srgbClr val="8800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3557EC2D-E21D-4E54-BA64-72A7CA61AD56}"/>
              </a:ext>
            </a:extLst>
          </p:cNvPr>
          <p:cNvSpPr/>
          <p:nvPr/>
        </p:nvSpPr>
        <p:spPr>
          <a:xfrm flipH="1">
            <a:off x="4200340" y="2730800"/>
            <a:ext cx="1185960" cy="852096"/>
          </a:xfrm>
          <a:prstGeom prst="bentArrow">
            <a:avLst>
              <a:gd name="adj1" fmla="val 25000"/>
              <a:gd name="adj2" fmla="val 27823"/>
              <a:gd name="adj3" fmla="val 25000"/>
              <a:gd name="adj4" fmla="val 43750"/>
            </a:avLst>
          </a:prstGeom>
          <a:solidFill>
            <a:srgbClr val="8800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ình chữ nhật 24">
            <a:extLst>
              <a:ext uri="{FF2B5EF4-FFF2-40B4-BE49-F238E27FC236}">
                <a16:creationId xmlns:a16="http://schemas.microsoft.com/office/drawing/2014/main" id="{EF1F811A-AC11-4B3A-9283-7159BA9ECD25}"/>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15</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6" name="文本框 61">
            <a:extLst>
              <a:ext uri="{FF2B5EF4-FFF2-40B4-BE49-F238E27FC236}">
                <a16:creationId xmlns:a16="http://schemas.microsoft.com/office/drawing/2014/main" id="{E4B47097-8D48-42B0-B2A6-3FB4ACC84A28}"/>
              </a:ext>
            </a:extLst>
          </p:cNvPr>
          <p:cNvSpPr txBox="1"/>
          <p:nvPr/>
        </p:nvSpPr>
        <p:spPr>
          <a:xfrm>
            <a:off x="2106575" y="317845"/>
            <a:ext cx="8897565"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BỘ LỌC TÍN HIỆU – BỘ LỌC BUTTERWORTH</a:t>
            </a:r>
            <a:endParaRPr lang="zh-CN" altLang="en-US" sz="3600"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241172400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06576" y="317845"/>
            <a:ext cx="6330842"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L</a:t>
            </a:r>
            <a:r>
              <a:rPr lang="vi-VN"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Ư</a:t>
            </a:r>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ỢNG TỬ HÓA TÍN HIỆU</a:t>
            </a:r>
            <a:endParaRPr lang="zh-CN" altLang="en-US" sz="3600" b="1" dirty="0">
              <a:solidFill>
                <a:schemeClr val="accent1"/>
              </a:solidFill>
              <a:latin typeface="Calibri" panose="020F0502020204030204" pitchFamily="34" charset="0"/>
              <a:cs typeface="Calibri" panose="020F0502020204030204" pitchFamily="34" charset="0"/>
            </a:endParaRPr>
          </a:p>
        </p:txBody>
      </p:sp>
      <p:sp>
        <p:nvSpPr>
          <p:cNvPr id="3" name="Hình chữ nhật 2">
            <a:extLst>
              <a:ext uri="{FF2B5EF4-FFF2-40B4-BE49-F238E27FC236}">
                <a16:creationId xmlns:a16="http://schemas.microsoft.com/office/drawing/2014/main" id="{E6D08F45-BB16-45CC-A8C7-1E975D2DA68C}"/>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16</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7" name="Picture 4" descr="Image result for machine learning icon png">
            <a:extLst>
              <a:ext uri="{FF2B5EF4-FFF2-40B4-BE49-F238E27FC236}">
                <a16:creationId xmlns:a16="http://schemas.microsoft.com/office/drawing/2014/main" id="{B4CCDBF6-6BF4-45F1-8CB5-DC03A14BCCCA}"/>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7350" t="35771" r="72728" b="34650"/>
          <a:stretch/>
        </p:blipFill>
        <p:spPr bwMode="auto">
          <a:xfrm>
            <a:off x="7309881" y="2028655"/>
            <a:ext cx="822003" cy="114726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lated image">
            <a:extLst>
              <a:ext uri="{FF2B5EF4-FFF2-40B4-BE49-F238E27FC236}">
                <a16:creationId xmlns:a16="http://schemas.microsoft.com/office/drawing/2014/main" id="{9E137D14-7689-4B6F-9380-BC20A34C1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64" y="1731374"/>
            <a:ext cx="7149402" cy="4504124"/>
          </a:xfrm>
          <a:prstGeom prst="rect">
            <a:avLst/>
          </a:prstGeom>
          <a:noFill/>
          <a:extLst>
            <a:ext uri="{909E8E84-426E-40DD-AFC4-6F175D3DCCD1}">
              <a14:hiddenFill xmlns:a14="http://schemas.microsoft.com/office/drawing/2010/main">
                <a:solidFill>
                  <a:srgbClr val="FFFFFF"/>
                </a:solidFill>
              </a14:hiddenFill>
            </a:ext>
          </a:extLst>
        </p:spPr>
      </p:pic>
      <p:sp>
        <p:nvSpPr>
          <p:cNvPr id="8" name="Hình chữ nhật 7">
            <a:extLst>
              <a:ext uri="{FF2B5EF4-FFF2-40B4-BE49-F238E27FC236}">
                <a16:creationId xmlns:a16="http://schemas.microsoft.com/office/drawing/2014/main" id="{93658C5A-C675-412A-AB7F-9F1C766D4230}"/>
              </a:ext>
            </a:extLst>
          </p:cNvPr>
          <p:cNvSpPr/>
          <p:nvPr/>
        </p:nvSpPr>
        <p:spPr>
          <a:xfrm>
            <a:off x="1232444" y="1218762"/>
            <a:ext cx="5182829" cy="707886"/>
          </a:xfrm>
          <a:prstGeom prst="rect">
            <a:avLst/>
          </a:prstGeom>
          <a:noFill/>
        </p:spPr>
        <p:txBody>
          <a:bodyPr wrap="none" lIns="91440" tIns="45720" rIns="91440" bIns="45720">
            <a:spAutoFit/>
          </a:bodyPr>
          <a:lstStyle/>
          <a:p>
            <a:pPr algn="ctr"/>
            <a:r>
              <a:rPr 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L</a:t>
            </a:r>
            <a:r>
              <a:rPr lang="vi-VN"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ư</a:t>
            </a:r>
            <a:r>
              <a:rPr 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ợng t</a:t>
            </a:r>
            <a:r>
              <a:rPr lang="en-US" sz="40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ử hóa là gì?</a:t>
            </a:r>
            <a:endParaRPr lang="vi-VN"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9" name="Hình chữ nhật 8">
            <a:extLst>
              <a:ext uri="{FF2B5EF4-FFF2-40B4-BE49-F238E27FC236}">
                <a16:creationId xmlns:a16="http://schemas.microsoft.com/office/drawing/2014/main" id="{20349D87-6632-4870-ABBD-2E5F756CEAF9}"/>
              </a:ext>
            </a:extLst>
          </p:cNvPr>
          <p:cNvSpPr/>
          <p:nvPr/>
        </p:nvSpPr>
        <p:spPr>
          <a:xfrm>
            <a:off x="8131884" y="2234185"/>
            <a:ext cx="3809051" cy="83099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just"/>
            <a:r>
              <a:rPr lang="en-US" sz="2400" b="1" cap="none" spc="0">
                <a:ln/>
                <a:effectLst/>
                <a:latin typeface="Tahoma" panose="020B0604030504040204" pitchFamily="34" charset="0"/>
                <a:ea typeface="Tahoma" panose="020B0604030504040204" pitchFamily="34" charset="0"/>
                <a:cs typeface="Tahoma" panose="020B0604030504040204" pitchFamily="34" charset="0"/>
              </a:rPr>
              <a:t>Quá trình r</a:t>
            </a:r>
            <a:r>
              <a:rPr lang="en-US" sz="2400" b="1">
                <a:ln/>
                <a:latin typeface="Tahoma" panose="020B0604030504040204" pitchFamily="34" charset="0"/>
                <a:ea typeface="Tahoma" panose="020B0604030504040204" pitchFamily="34" charset="0"/>
                <a:cs typeface="Tahoma" panose="020B0604030504040204" pitchFamily="34" charset="0"/>
              </a:rPr>
              <a:t>ời rạc hóa tín hiệu về mặt biên độ.</a:t>
            </a:r>
            <a:endParaRPr lang="vi-VN" sz="2400" b="1" cap="none" spc="0">
              <a:ln/>
              <a:effectLst/>
              <a:latin typeface="Tahoma" panose="020B0604030504040204" pitchFamily="34" charset="0"/>
              <a:ea typeface="Tahoma" panose="020B0604030504040204" pitchFamily="34" charset="0"/>
              <a:cs typeface="Tahoma" panose="020B0604030504040204" pitchFamily="34" charset="0"/>
            </a:endParaRPr>
          </a:p>
        </p:txBody>
      </p:sp>
      <p:sp>
        <p:nvSpPr>
          <p:cNvPr id="13" name="Hình chữ nhật 12">
            <a:extLst>
              <a:ext uri="{FF2B5EF4-FFF2-40B4-BE49-F238E27FC236}">
                <a16:creationId xmlns:a16="http://schemas.microsoft.com/office/drawing/2014/main" id="{D32EB2A7-DAE2-4258-91B8-21DDC2820D1B}"/>
              </a:ext>
            </a:extLst>
          </p:cNvPr>
          <p:cNvSpPr/>
          <p:nvPr/>
        </p:nvSpPr>
        <p:spPr>
          <a:xfrm>
            <a:off x="8131884" y="3735026"/>
            <a:ext cx="3809051"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just"/>
            <a:r>
              <a:rPr lang="en-US" sz="2400" b="1" cap="none" spc="0">
                <a:ln/>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L</a:t>
            </a:r>
            <a:r>
              <a:rPr lang="vi-VN" sz="2400" b="1" cap="none" spc="0">
                <a:ln/>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ư</a:t>
            </a:r>
            <a:r>
              <a:rPr lang="en-US" sz="2400" b="1" cap="none" spc="0">
                <a:ln/>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ợng t</a:t>
            </a:r>
            <a:r>
              <a:rPr lang="en-US" sz="2400" b="1">
                <a:ln/>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ử hóa giọng nói có giống l</a:t>
            </a:r>
            <a:r>
              <a:rPr lang="vi-VN" sz="2400" b="1">
                <a:ln/>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ư</a:t>
            </a:r>
            <a:r>
              <a:rPr lang="en-US" sz="2400" b="1">
                <a:ln/>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ợng tử hóa một tín hiệu đ</a:t>
            </a:r>
            <a:r>
              <a:rPr lang="vi-VN" sz="2400" b="1">
                <a:ln/>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ơ</a:t>
            </a:r>
            <a:r>
              <a:rPr lang="en-US" sz="2400" b="1">
                <a:ln/>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n giản?</a:t>
            </a:r>
            <a:endParaRPr lang="vi-VN" sz="2400" b="1" cap="none" spc="0">
              <a:ln/>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4" name="Picture 4" descr="Image result for machine learning icon png">
            <a:extLst>
              <a:ext uri="{FF2B5EF4-FFF2-40B4-BE49-F238E27FC236}">
                <a16:creationId xmlns:a16="http://schemas.microsoft.com/office/drawing/2014/main" id="{73A3802E-83DE-455F-8637-67055132ECB1}"/>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70866" t="38219" r="4347" b="36372"/>
          <a:stretch/>
        </p:blipFill>
        <p:spPr bwMode="auto">
          <a:xfrm>
            <a:off x="7309880" y="3782733"/>
            <a:ext cx="822003" cy="79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012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266"/>
                                        </p:tgtEl>
                                        <p:attrNameLst>
                                          <p:attrName>style.visibility</p:attrName>
                                        </p:attrNameLst>
                                      </p:cBhvr>
                                      <p:to>
                                        <p:strVal val="visible"/>
                                      </p:to>
                                    </p:set>
                                    <p:animEffect transition="in" filter="fade">
                                      <p:cBhvr>
                                        <p:cTn id="14" dur="500"/>
                                        <p:tgtEl>
                                          <p:spTgt spid="1126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2">
            <a:extLst>
              <a:ext uri="{FF2B5EF4-FFF2-40B4-BE49-F238E27FC236}">
                <a16:creationId xmlns:a16="http://schemas.microsoft.com/office/drawing/2014/main" id="{46424F67-A704-4359-91BA-0A864854C433}"/>
              </a:ext>
            </a:extLst>
          </p:cNvPr>
          <p:cNvCxnSpPr/>
          <p:nvPr/>
        </p:nvCxnSpPr>
        <p:spPr>
          <a:xfrm>
            <a:off x="-365819" y="3465001"/>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任意多边形 19">
            <a:extLst>
              <a:ext uri="{FF2B5EF4-FFF2-40B4-BE49-F238E27FC236}">
                <a16:creationId xmlns:a16="http://schemas.microsoft.com/office/drawing/2014/main" id="{D4211087-BACD-4C9B-A9E7-62350DF926FE}"/>
              </a:ext>
            </a:extLst>
          </p:cNvPr>
          <p:cNvSpPr/>
          <p:nvPr/>
        </p:nvSpPr>
        <p:spPr>
          <a:xfrm>
            <a:off x="714775" y="3307687"/>
            <a:ext cx="2175308" cy="1087655"/>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20">
            <a:extLst>
              <a:ext uri="{FF2B5EF4-FFF2-40B4-BE49-F238E27FC236}">
                <a16:creationId xmlns:a16="http://schemas.microsoft.com/office/drawing/2014/main" id="{C9D5C56E-3152-4287-9FD5-B0ABB11E0A20}"/>
              </a:ext>
            </a:extLst>
          </p:cNvPr>
          <p:cNvSpPr/>
          <p:nvPr/>
        </p:nvSpPr>
        <p:spPr>
          <a:xfrm flipH="1" flipV="1">
            <a:off x="4731256" y="2220034"/>
            <a:ext cx="2175308" cy="1087655"/>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任意多边形 21">
            <a:extLst>
              <a:ext uri="{FF2B5EF4-FFF2-40B4-BE49-F238E27FC236}">
                <a16:creationId xmlns:a16="http://schemas.microsoft.com/office/drawing/2014/main" id="{BB9C6A67-EF94-4239-9B0F-D51E14254D08}"/>
              </a:ext>
            </a:extLst>
          </p:cNvPr>
          <p:cNvSpPr/>
          <p:nvPr/>
        </p:nvSpPr>
        <p:spPr>
          <a:xfrm>
            <a:off x="8747738" y="3266122"/>
            <a:ext cx="2175308" cy="1087655"/>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1BF5D04B-64E8-4AAC-BF1D-5A70DF8C4A4F}"/>
              </a:ext>
            </a:extLst>
          </p:cNvPr>
          <p:cNvSpPr/>
          <p:nvPr/>
        </p:nvSpPr>
        <p:spPr>
          <a:xfrm>
            <a:off x="4803446" y="2292222"/>
            <a:ext cx="2030928" cy="20309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a:extLst>
              <a:ext uri="{FF2B5EF4-FFF2-40B4-BE49-F238E27FC236}">
                <a16:creationId xmlns:a16="http://schemas.microsoft.com/office/drawing/2014/main" id="{EBC324C0-B669-4961-AD10-B352A3187732}"/>
              </a:ext>
            </a:extLst>
          </p:cNvPr>
          <p:cNvSpPr/>
          <p:nvPr/>
        </p:nvSpPr>
        <p:spPr>
          <a:xfrm>
            <a:off x="8840604" y="2250657"/>
            <a:ext cx="2030928" cy="20309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Freeform 17">
            <a:extLst>
              <a:ext uri="{FF2B5EF4-FFF2-40B4-BE49-F238E27FC236}">
                <a16:creationId xmlns:a16="http://schemas.microsoft.com/office/drawing/2014/main" id="{FFF20970-EFBE-4C63-B93E-E4D34A0A743A}"/>
              </a:ext>
            </a:extLst>
          </p:cNvPr>
          <p:cNvSpPr>
            <a:spLocks noEditPoints="1"/>
          </p:cNvSpPr>
          <p:nvPr/>
        </p:nvSpPr>
        <p:spPr bwMode="auto">
          <a:xfrm>
            <a:off x="1490857" y="2854034"/>
            <a:ext cx="682251" cy="932236"/>
          </a:xfrm>
          <a:custGeom>
            <a:avLst/>
            <a:gdLst>
              <a:gd name="T0" fmla="*/ 150 w 163"/>
              <a:gd name="T1" fmla="*/ 19 h 224"/>
              <a:gd name="T2" fmla="*/ 157 w 163"/>
              <a:gd name="T3" fmla="*/ 19 h 224"/>
              <a:gd name="T4" fmla="*/ 163 w 163"/>
              <a:gd name="T5" fmla="*/ 13 h 224"/>
              <a:gd name="T6" fmla="*/ 163 w 163"/>
              <a:gd name="T7" fmla="*/ 6 h 224"/>
              <a:gd name="T8" fmla="*/ 157 w 163"/>
              <a:gd name="T9" fmla="*/ 0 h 224"/>
              <a:gd name="T10" fmla="*/ 6 w 163"/>
              <a:gd name="T11" fmla="*/ 0 h 224"/>
              <a:gd name="T12" fmla="*/ 0 w 163"/>
              <a:gd name="T13" fmla="*/ 6 h 224"/>
              <a:gd name="T14" fmla="*/ 0 w 163"/>
              <a:gd name="T15" fmla="*/ 13 h 224"/>
              <a:gd name="T16" fmla="*/ 6 w 163"/>
              <a:gd name="T17" fmla="*/ 19 h 224"/>
              <a:gd name="T18" fmla="*/ 13 w 163"/>
              <a:gd name="T19" fmla="*/ 19 h 224"/>
              <a:gd name="T20" fmla="*/ 61 w 163"/>
              <a:gd name="T21" fmla="*/ 112 h 224"/>
              <a:gd name="T22" fmla="*/ 13 w 163"/>
              <a:gd name="T23" fmla="*/ 205 h 224"/>
              <a:gd name="T24" fmla="*/ 6 w 163"/>
              <a:gd name="T25" fmla="*/ 205 h 224"/>
              <a:gd name="T26" fmla="*/ 0 w 163"/>
              <a:gd name="T27" fmla="*/ 211 h 224"/>
              <a:gd name="T28" fmla="*/ 0 w 163"/>
              <a:gd name="T29" fmla="*/ 218 h 224"/>
              <a:gd name="T30" fmla="*/ 6 w 163"/>
              <a:gd name="T31" fmla="*/ 224 h 224"/>
              <a:gd name="T32" fmla="*/ 157 w 163"/>
              <a:gd name="T33" fmla="*/ 224 h 224"/>
              <a:gd name="T34" fmla="*/ 163 w 163"/>
              <a:gd name="T35" fmla="*/ 218 h 224"/>
              <a:gd name="T36" fmla="*/ 163 w 163"/>
              <a:gd name="T37" fmla="*/ 211 h 224"/>
              <a:gd name="T38" fmla="*/ 157 w 163"/>
              <a:gd name="T39" fmla="*/ 205 h 224"/>
              <a:gd name="T40" fmla="*/ 150 w 163"/>
              <a:gd name="T41" fmla="*/ 205 h 224"/>
              <a:gd name="T42" fmla="*/ 102 w 163"/>
              <a:gd name="T43" fmla="*/ 112 h 224"/>
              <a:gd name="T44" fmla="*/ 150 w 163"/>
              <a:gd name="T45" fmla="*/ 19 h 224"/>
              <a:gd name="T46" fmla="*/ 131 w 163"/>
              <a:gd name="T47" fmla="*/ 199 h 224"/>
              <a:gd name="T48" fmla="*/ 128 w 163"/>
              <a:gd name="T49" fmla="*/ 204 h 224"/>
              <a:gd name="T50" fmla="*/ 34 w 163"/>
              <a:gd name="T51" fmla="*/ 204 h 224"/>
              <a:gd name="T52" fmla="*/ 32 w 163"/>
              <a:gd name="T53" fmla="*/ 200 h 224"/>
              <a:gd name="T54" fmla="*/ 79 w 163"/>
              <a:gd name="T55" fmla="*/ 148 h 224"/>
              <a:gd name="T56" fmla="*/ 84 w 163"/>
              <a:gd name="T57" fmla="*/ 148 h 224"/>
              <a:gd name="T58" fmla="*/ 131 w 163"/>
              <a:gd name="T59" fmla="*/ 199 h 224"/>
              <a:gd name="T60" fmla="*/ 81 w 163"/>
              <a:gd name="T61" fmla="*/ 96 h 224"/>
              <a:gd name="T62" fmla="*/ 47 w 163"/>
              <a:gd name="T63" fmla="*/ 62 h 224"/>
              <a:gd name="T64" fmla="*/ 78 w 163"/>
              <a:gd name="T65" fmla="*/ 69 h 224"/>
              <a:gd name="T66" fmla="*/ 115 w 163"/>
              <a:gd name="T67" fmla="*/ 59 h 224"/>
              <a:gd name="T68" fmla="*/ 81 w 163"/>
              <a:gd name="T69" fmla="*/ 9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224">
                <a:moveTo>
                  <a:pt x="150" y="19"/>
                </a:moveTo>
                <a:cubicBezTo>
                  <a:pt x="157" y="19"/>
                  <a:pt x="157" y="19"/>
                  <a:pt x="157" y="19"/>
                </a:cubicBezTo>
                <a:cubicBezTo>
                  <a:pt x="160" y="19"/>
                  <a:pt x="163" y="16"/>
                  <a:pt x="163" y="13"/>
                </a:cubicBezTo>
                <a:cubicBezTo>
                  <a:pt x="163" y="6"/>
                  <a:pt x="163" y="6"/>
                  <a:pt x="163" y="6"/>
                </a:cubicBezTo>
                <a:cubicBezTo>
                  <a:pt x="163" y="3"/>
                  <a:pt x="160" y="0"/>
                  <a:pt x="157" y="0"/>
                </a:cubicBezTo>
                <a:cubicBezTo>
                  <a:pt x="6" y="0"/>
                  <a:pt x="6" y="0"/>
                  <a:pt x="6" y="0"/>
                </a:cubicBezTo>
                <a:cubicBezTo>
                  <a:pt x="3" y="0"/>
                  <a:pt x="0" y="3"/>
                  <a:pt x="0" y="6"/>
                </a:cubicBezTo>
                <a:cubicBezTo>
                  <a:pt x="0" y="13"/>
                  <a:pt x="0" y="13"/>
                  <a:pt x="0" y="13"/>
                </a:cubicBezTo>
                <a:cubicBezTo>
                  <a:pt x="0" y="16"/>
                  <a:pt x="3" y="19"/>
                  <a:pt x="6" y="19"/>
                </a:cubicBezTo>
                <a:cubicBezTo>
                  <a:pt x="13" y="19"/>
                  <a:pt x="13" y="19"/>
                  <a:pt x="13" y="19"/>
                </a:cubicBezTo>
                <a:cubicBezTo>
                  <a:pt x="13" y="76"/>
                  <a:pt x="58" y="78"/>
                  <a:pt x="61" y="112"/>
                </a:cubicBezTo>
                <a:cubicBezTo>
                  <a:pt x="58" y="146"/>
                  <a:pt x="13" y="148"/>
                  <a:pt x="13" y="205"/>
                </a:cubicBezTo>
                <a:cubicBezTo>
                  <a:pt x="6" y="205"/>
                  <a:pt x="6" y="205"/>
                  <a:pt x="6" y="205"/>
                </a:cubicBezTo>
                <a:cubicBezTo>
                  <a:pt x="3" y="205"/>
                  <a:pt x="0" y="208"/>
                  <a:pt x="0" y="211"/>
                </a:cubicBezTo>
                <a:cubicBezTo>
                  <a:pt x="0" y="218"/>
                  <a:pt x="0" y="218"/>
                  <a:pt x="0" y="218"/>
                </a:cubicBezTo>
                <a:cubicBezTo>
                  <a:pt x="0" y="221"/>
                  <a:pt x="3" y="224"/>
                  <a:pt x="6" y="224"/>
                </a:cubicBezTo>
                <a:cubicBezTo>
                  <a:pt x="157" y="224"/>
                  <a:pt x="157" y="224"/>
                  <a:pt x="157" y="224"/>
                </a:cubicBezTo>
                <a:cubicBezTo>
                  <a:pt x="160" y="224"/>
                  <a:pt x="163" y="221"/>
                  <a:pt x="163" y="218"/>
                </a:cubicBezTo>
                <a:cubicBezTo>
                  <a:pt x="163" y="211"/>
                  <a:pt x="163" y="211"/>
                  <a:pt x="163" y="211"/>
                </a:cubicBezTo>
                <a:cubicBezTo>
                  <a:pt x="163" y="208"/>
                  <a:pt x="160" y="205"/>
                  <a:pt x="157" y="205"/>
                </a:cubicBezTo>
                <a:cubicBezTo>
                  <a:pt x="150" y="205"/>
                  <a:pt x="150" y="205"/>
                  <a:pt x="150" y="205"/>
                </a:cubicBezTo>
                <a:cubicBezTo>
                  <a:pt x="150" y="148"/>
                  <a:pt x="105" y="146"/>
                  <a:pt x="102" y="112"/>
                </a:cubicBezTo>
                <a:cubicBezTo>
                  <a:pt x="105" y="78"/>
                  <a:pt x="150" y="76"/>
                  <a:pt x="150" y="19"/>
                </a:cubicBezTo>
                <a:close/>
                <a:moveTo>
                  <a:pt x="131" y="199"/>
                </a:moveTo>
                <a:cubicBezTo>
                  <a:pt x="132" y="202"/>
                  <a:pt x="131" y="204"/>
                  <a:pt x="128" y="204"/>
                </a:cubicBezTo>
                <a:cubicBezTo>
                  <a:pt x="34" y="204"/>
                  <a:pt x="34" y="204"/>
                  <a:pt x="34" y="204"/>
                </a:cubicBezTo>
                <a:cubicBezTo>
                  <a:pt x="32" y="204"/>
                  <a:pt x="30" y="202"/>
                  <a:pt x="32" y="200"/>
                </a:cubicBezTo>
                <a:cubicBezTo>
                  <a:pt x="44" y="179"/>
                  <a:pt x="59" y="163"/>
                  <a:pt x="79" y="148"/>
                </a:cubicBezTo>
                <a:cubicBezTo>
                  <a:pt x="81" y="147"/>
                  <a:pt x="82" y="147"/>
                  <a:pt x="84" y="148"/>
                </a:cubicBezTo>
                <a:cubicBezTo>
                  <a:pt x="104" y="167"/>
                  <a:pt x="119" y="182"/>
                  <a:pt x="131" y="199"/>
                </a:cubicBezTo>
                <a:close/>
                <a:moveTo>
                  <a:pt x="81" y="96"/>
                </a:moveTo>
                <a:cubicBezTo>
                  <a:pt x="47" y="62"/>
                  <a:pt x="47" y="62"/>
                  <a:pt x="47" y="62"/>
                </a:cubicBezTo>
                <a:cubicBezTo>
                  <a:pt x="47" y="62"/>
                  <a:pt x="64" y="69"/>
                  <a:pt x="78" y="69"/>
                </a:cubicBezTo>
                <a:cubicBezTo>
                  <a:pt x="92" y="69"/>
                  <a:pt x="104" y="59"/>
                  <a:pt x="115" y="59"/>
                </a:cubicBezTo>
                <a:cubicBezTo>
                  <a:pt x="125" y="59"/>
                  <a:pt x="81" y="96"/>
                  <a:pt x="81" y="96"/>
                </a:cubicBezTo>
                <a:close/>
              </a:path>
            </a:pathLst>
          </a:custGeom>
          <a:noFill/>
          <a:ln>
            <a:solidFill>
              <a:schemeClr val="bg1"/>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ea"/>
              <a:sym typeface="黑体" panose="02010609060101010101" pitchFamily="49" charset="-122"/>
            </a:endParaRPr>
          </a:p>
        </p:txBody>
      </p:sp>
      <p:sp>
        <p:nvSpPr>
          <p:cNvPr id="12" name="椭圆 11">
            <a:extLst>
              <a:ext uri="{FF2B5EF4-FFF2-40B4-BE49-F238E27FC236}">
                <a16:creationId xmlns:a16="http://schemas.microsoft.com/office/drawing/2014/main" id="{B94A8373-D4D5-4B86-9BDF-2849BA5E19B4}"/>
              </a:ext>
            </a:extLst>
          </p:cNvPr>
          <p:cNvSpPr/>
          <p:nvPr/>
        </p:nvSpPr>
        <p:spPr>
          <a:xfrm>
            <a:off x="809480" y="2292222"/>
            <a:ext cx="2030928" cy="20309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Hình chữ nhật 32">
            <a:extLst>
              <a:ext uri="{FF2B5EF4-FFF2-40B4-BE49-F238E27FC236}">
                <a16:creationId xmlns:a16="http://schemas.microsoft.com/office/drawing/2014/main" id="{F1310B74-EBE7-42A7-9738-1A87B856423A}"/>
              </a:ext>
            </a:extLst>
          </p:cNvPr>
          <p:cNvSpPr/>
          <p:nvPr/>
        </p:nvSpPr>
        <p:spPr>
          <a:xfrm>
            <a:off x="1181108" y="1158994"/>
            <a:ext cx="9262472" cy="646331"/>
          </a:xfrm>
          <a:prstGeom prst="rect">
            <a:avLst/>
          </a:prstGeom>
          <a:noFill/>
        </p:spPr>
        <p:txBody>
          <a:bodyPr wrap="none" lIns="91440" tIns="45720" rIns="91440" bIns="45720">
            <a:spAutoFit/>
          </a:bodyPr>
          <a:lstStyle/>
          <a:p>
            <a:pPr algn="ctr"/>
            <a:r>
              <a:rPr lang="en-US" sz="3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Quá trình l</a:t>
            </a:r>
            <a:r>
              <a:rPr lang="vi-VN" sz="3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ư</a:t>
            </a:r>
            <a:r>
              <a:rPr lang="en-US" sz="3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ợng t</a:t>
            </a:r>
            <a:r>
              <a:rPr 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ử hóa một tín hiệu thoại</a:t>
            </a:r>
            <a:endParaRPr lang="vi-VN" sz="3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7" name="文本框 61">
            <a:extLst>
              <a:ext uri="{FF2B5EF4-FFF2-40B4-BE49-F238E27FC236}">
                <a16:creationId xmlns:a16="http://schemas.microsoft.com/office/drawing/2014/main" id="{572ED756-A439-4CF8-8B08-D4E36AC88765}"/>
              </a:ext>
            </a:extLst>
          </p:cNvPr>
          <p:cNvSpPr txBox="1"/>
          <p:nvPr/>
        </p:nvSpPr>
        <p:spPr>
          <a:xfrm>
            <a:off x="2106576" y="317845"/>
            <a:ext cx="6330842"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L</a:t>
            </a:r>
            <a:r>
              <a:rPr lang="vi-VN"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Ư</a:t>
            </a:r>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ỢNG TỬ HÓA TÍN HIỆU</a:t>
            </a:r>
            <a:endParaRPr lang="zh-CN" altLang="en-US" sz="3600" b="1" dirty="0">
              <a:solidFill>
                <a:schemeClr val="accent1"/>
              </a:solidFill>
              <a:latin typeface="Calibri" panose="020F0502020204030204" pitchFamily="34" charset="0"/>
              <a:cs typeface="Calibri" panose="020F0502020204030204" pitchFamily="34" charset="0"/>
            </a:endParaRPr>
          </a:p>
        </p:txBody>
      </p:sp>
      <p:pic>
        <p:nvPicPr>
          <p:cNvPr id="38" name="Picture 4" descr="Image result for machine learning icon png">
            <a:extLst>
              <a:ext uri="{FF2B5EF4-FFF2-40B4-BE49-F238E27FC236}">
                <a16:creationId xmlns:a16="http://schemas.microsoft.com/office/drawing/2014/main" id="{89085258-6CBE-4E90-A11B-46B1C063D347}"/>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70866" t="38219" r="4347" b="36372"/>
          <a:stretch/>
        </p:blipFill>
        <p:spPr bwMode="auto">
          <a:xfrm>
            <a:off x="4922938" y="2448866"/>
            <a:ext cx="1808449" cy="174257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machine learning icon png">
            <a:extLst>
              <a:ext uri="{FF2B5EF4-FFF2-40B4-BE49-F238E27FC236}">
                <a16:creationId xmlns:a16="http://schemas.microsoft.com/office/drawing/2014/main" id="{16FDA493-7A12-4C34-A8C4-66629BA34769}"/>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70854" t="5224" r="4360" b="71775"/>
          <a:stretch/>
        </p:blipFill>
        <p:spPr bwMode="auto">
          <a:xfrm>
            <a:off x="9045648" y="2646697"/>
            <a:ext cx="1567800" cy="1367534"/>
          </a:xfrm>
          <a:prstGeom prst="rect">
            <a:avLst/>
          </a:prstGeom>
          <a:noFill/>
          <a:extLst>
            <a:ext uri="{909E8E84-426E-40DD-AFC4-6F175D3DCCD1}">
              <a14:hiddenFill xmlns:a14="http://schemas.microsoft.com/office/drawing/2010/main">
                <a:solidFill>
                  <a:srgbClr val="FFFFFF"/>
                </a:solidFill>
              </a14:hiddenFill>
            </a:ext>
          </a:extLst>
        </p:spPr>
      </p:pic>
      <p:pic>
        <p:nvPicPr>
          <p:cNvPr id="40" name="Hình ảnh 39" descr="Ảnh có chứa ký hiệu&#10;&#10;Mô tả được tạo tự động">
            <a:extLst>
              <a:ext uri="{FF2B5EF4-FFF2-40B4-BE49-F238E27FC236}">
                <a16:creationId xmlns:a16="http://schemas.microsoft.com/office/drawing/2014/main" id="{B8B305C4-B0EF-431C-874E-A70EC04FF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8" y="2702117"/>
            <a:ext cx="1268348" cy="1268348"/>
          </a:xfrm>
          <a:prstGeom prst="rect">
            <a:avLst/>
          </a:prstGeom>
        </p:spPr>
      </p:pic>
      <p:sp>
        <p:nvSpPr>
          <p:cNvPr id="41" name="Mũi tên: Phải 40">
            <a:extLst>
              <a:ext uri="{FF2B5EF4-FFF2-40B4-BE49-F238E27FC236}">
                <a16:creationId xmlns:a16="http://schemas.microsoft.com/office/drawing/2014/main" id="{2C0DB1A7-E715-4861-8E05-D94221F89F1B}"/>
              </a:ext>
            </a:extLst>
          </p:cNvPr>
          <p:cNvSpPr/>
          <p:nvPr/>
        </p:nvSpPr>
        <p:spPr>
          <a:xfrm>
            <a:off x="3231125" y="3119538"/>
            <a:ext cx="1228192" cy="376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i tên: Phải 41">
            <a:extLst>
              <a:ext uri="{FF2B5EF4-FFF2-40B4-BE49-F238E27FC236}">
                <a16:creationId xmlns:a16="http://schemas.microsoft.com/office/drawing/2014/main" id="{63CD61D9-E489-4416-B8D1-8D956951FA63}"/>
              </a:ext>
            </a:extLst>
          </p:cNvPr>
          <p:cNvSpPr/>
          <p:nvPr/>
        </p:nvSpPr>
        <p:spPr>
          <a:xfrm>
            <a:off x="7213055" y="3119538"/>
            <a:ext cx="1228192" cy="376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nh chữ nhật 42">
            <a:extLst>
              <a:ext uri="{FF2B5EF4-FFF2-40B4-BE49-F238E27FC236}">
                <a16:creationId xmlns:a16="http://schemas.microsoft.com/office/drawing/2014/main" id="{0E33433D-6342-4402-A1A2-28CDF9D43A0C}"/>
              </a:ext>
            </a:extLst>
          </p:cNvPr>
          <p:cNvSpPr/>
          <p:nvPr/>
        </p:nvSpPr>
        <p:spPr>
          <a:xfrm>
            <a:off x="433313" y="4848995"/>
            <a:ext cx="2820003" cy="584775"/>
          </a:xfrm>
          <a:prstGeom prst="rect">
            <a:avLst/>
          </a:prstGeom>
          <a:noFill/>
        </p:spPr>
        <p:txBody>
          <a:bodyPr wrap="none" lIns="91440" tIns="45720" rIns="91440" bIns="45720">
            <a:spAutoFit/>
          </a:bodyPr>
          <a:lstStyle/>
          <a:p>
            <a:pPr algn="ctr"/>
            <a:r>
              <a:rPr lang="en-US" sz="3200">
                <a:ln w="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NÉN TÍN HIỆU</a:t>
            </a:r>
            <a:endParaRPr lang="vi-VN" sz="3200" cap="none" spc="0">
              <a:ln w="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4" name="Hình chữ nhật 43">
            <a:extLst>
              <a:ext uri="{FF2B5EF4-FFF2-40B4-BE49-F238E27FC236}">
                <a16:creationId xmlns:a16="http://schemas.microsoft.com/office/drawing/2014/main" id="{E6DA2DBD-6131-41A0-BB7D-8F30243FC9BB}"/>
              </a:ext>
            </a:extLst>
          </p:cNvPr>
          <p:cNvSpPr/>
          <p:nvPr/>
        </p:nvSpPr>
        <p:spPr>
          <a:xfrm>
            <a:off x="4284816" y="4830014"/>
            <a:ext cx="3145412" cy="584775"/>
          </a:xfrm>
          <a:prstGeom prst="rect">
            <a:avLst/>
          </a:prstGeom>
          <a:noFill/>
        </p:spPr>
        <p:txBody>
          <a:bodyPr wrap="none" lIns="91440" tIns="45720" rIns="91440" bIns="45720">
            <a:spAutoFit/>
          </a:bodyPr>
          <a:lstStyle/>
          <a:p>
            <a:pPr algn="ctr"/>
            <a:r>
              <a:rPr lang="en-US" sz="3200">
                <a:ln w="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a:t>
            </a:r>
            <a:r>
              <a:rPr lang="vi-VN" sz="3200">
                <a:ln w="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Ư</a:t>
            </a:r>
            <a:r>
              <a:rPr lang="en-US" sz="3200">
                <a:ln w="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ỢNG TỬ HÓA</a:t>
            </a:r>
            <a:endParaRPr lang="vi-VN" sz="3200" cap="none" spc="0">
              <a:ln w="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5" name="Hình chữ nhật 44">
            <a:extLst>
              <a:ext uri="{FF2B5EF4-FFF2-40B4-BE49-F238E27FC236}">
                <a16:creationId xmlns:a16="http://schemas.microsoft.com/office/drawing/2014/main" id="{176D1D60-0483-4D30-935E-3DA3F0FBF9AB}"/>
              </a:ext>
            </a:extLst>
          </p:cNvPr>
          <p:cNvSpPr/>
          <p:nvPr/>
        </p:nvSpPr>
        <p:spPr>
          <a:xfrm>
            <a:off x="8082306" y="4796925"/>
            <a:ext cx="3676006" cy="584775"/>
          </a:xfrm>
          <a:prstGeom prst="rect">
            <a:avLst/>
          </a:prstGeom>
          <a:noFill/>
        </p:spPr>
        <p:txBody>
          <a:bodyPr wrap="none" lIns="91440" tIns="45720" rIns="91440" bIns="45720">
            <a:spAutoFit/>
          </a:bodyPr>
          <a:lstStyle/>
          <a:p>
            <a:pPr algn="ctr"/>
            <a:r>
              <a:rPr lang="en-US" sz="3200">
                <a:ln w="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MÃ HÓA NHỊ PHÂN</a:t>
            </a:r>
            <a:endParaRPr lang="vi-VN" sz="3200" cap="none" spc="0">
              <a:ln w="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6" name="Hình chữ nhật 45">
            <a:extLst>
              <a:ext uri="{FF2B5EF4-FFF2-40B4-BE49-F238E27FC236}">
                <a16:creationId xmlns:a16="http://schemas.microsoft.com/office/drawing/2014/main" id="{9441378D-2B0B-4EEE-90A3-B3A35B427C98}"/>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17</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85648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ppt_x"/>
                                          </p:val>
                                        </p:tav>
                                        <p:tav tm="100000">
                                          <p:val>
                                            <p:strVal val="#ppt_x"/>
                                          </p:val>
                                        </p:tav>
                                      </p:tavLst>
                                    </p:anim>
                                    <p:anim calcmode="lin" valueType="num">
                                      <p:cBhvr additive="base">
                                        <p:cTn id="56" dur="500" fill="hold"/>
                                        <p:tgtEl>
                                          <p:spTgt spid="3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1000"/>
                                        <p:tgtEl>
                                          <p:spTgt spid="44"/>
                                        </p:tgtEl>
                                      </p:cBhvr>
                                    </p:animEffect>
                                    <p:anim calcmode="lin" valueType="num">
                                      <p:cBhvr>
                                        <p:cTn id="66" dur="1000" fill="hold"/>
                                        <p:tgtEl>
                                          <p:spTgt spid="44"/>
                                        </p:tgtEl>
                                        <p:attrNameLst>
                                          <p:attrName>ppt_x</p:attrName>
                                        </p:attrNameLst>
                                      </p:cBhvr>
                                      <p:tavLst>
                                        <p:tav tm="0">
                                          <p:val>
                                            <p:strVal val="#ppt_x"/>
                                          </p:val>
                                        </p:tav>
                                        <p:tav tm="100000">
                                          <p:val>
                                            <p:strVal val="#ppt_x"/>
                                          </p:val>
                                        </p:tav>
                                      </p:tavLst>
                                    </p:anim>
                                    <p:anim calcmode="lin" valueType="num">
                                      <p:cBhvr>
                                        <p:cTn id="67" dur="1000" fill="hold"/>
                                        <p:tgtEl>
                                          <p:spTgt spid="44"/>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1000"/>
                                        <p:tgtEl>
                                          <p:spTgt spid="45"/>
                                        </p:tgtEl>
                                      </p:cBhvr>
                                    </p:animEffect>
                                    <p:anim calcmode="lin" valueType="num">
                                      <p:cBhvr>
                                        <p:cTn id="71" dur="1000" fill="hold"/>
                                        <p:tgtEl>
                                          <p:spTgt spid="45"/>
                                        </p:tgtEl>
                                        <p:attrNameLst>
                                          <p:attrName>ppt_x</p:attrName>
                                        </p:attrNameLst>
                                      </p:cBhvr>
                                      <p:tavLst>
                                        <p:tav tm="0">
                                          <p:val>
                                            <p:strVal val="#ppt_x"/>
                                          </p:val>
                                        </p:tav>
                                        <p:tav tm="100000">
                                          <p:val>
                                            <p:strVal val="#ppt_x"/>
                                          </p:val>
                                        </p:tav>
                                      </p:tavLst>
                                    </p:anim>
                                    <p:anim calcmode="lin" valueType="num">
                                      <p:cBhvr>
                                        <p:cTn id="72" dur="1000" fill="hold"/>
                                        <p:tgtEl>
                                          <p:spTgt spid="4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1000"/>
                                        <p:tgtEl>
                                          <p:spTgt spid="43"/>
                                        </p:tgtEl>
                                      </p:cBhvr>
                                    </p:animEffect>
                                    <p:anim calcmode="lin" valueType="num">
                                      <p:cBhvr>
                                        <p:cTn id="76" dur="1000" fill="hold"/>
                                        <p:tgtEl>
                                          <p:spTgt spid="43"/>
                                        </p:tgtEl>
                                        <p:attrNameLst>
                                          <p:attrName>ppt_x</p:attrName>
                                        </p:attrNameLst>
                                      </p:cBhvr>
                                      <p:tavLst>
                                        <p:tav tm="0">
                                          <p:val>
                                            <p:strVal val="#ppt_x"/>
                                          </p:val>
                                        </p:tav>
                                        <p:tav tm="100000">
                                          <p:val>
                                            <p:strVal val="#ppt_x"/>
                                          </p:val>
                                        </p:tav>
                                      </p:tavLst>
                                    </p:anim>
                                    <p:anim calcmode="lin" valueType="num">
                                      <p:cBhvr>
                                        <p:cTn id="7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24" grpId="0" animBg="1"/>
      <p:bldP spid="12" grpId="0" animBg="1"/>
      <p:bldP spid="33" grpId="0"/>
      <p:bldP spid="41" grpId="0" animBg="1"/>
      <p:bldP spid="42" grpId="0" animBg="1"/>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ình Bầu dục 20">
            <a:extLst>
              <a:ext uri="{FF2B5EF4-FFF2-40B4-BE49-F238E27FC236}">
                <a16:creationId xmlns:a16="http://schemas.microsoft.com/office/drawing/2014/main" id="{FB34AA4B-AC92-4D82-9DEB-2187FE6C189F}"/>
              </a:ext>
            </a:extLst>
          </p:cNvPr>
          <p:cNvSpPr/>
          <p:nvPr/>
        </p:nvSpPr>
        <p:spPr>
          <a:xfrm>
            <a:off x="1159338" y="5488782"/>
            <a:ext cx="1694483"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ình Bầu dục 25">
            <a:extLst>
              <a:ext uri="{FF2B5EF4-FFF2-40B4-BE49-F238E27FC236}">
                <a16:creationId xmlns:a16="http://schemas.microsoft.com/office/drawing/2014/main" id="{A364A5E9-CF88-4BF0-AF2A-655C2341C6E6}"/>
              </a:ext>
            </a:extLst>
          </p:cNvPr>
          <p:cNvSpPr/>
          <p:nvPr/>
        </p:nvSpPr>
        <p:spPr>
          <a:xfrm>
            <a:off x="3971918" y="5499210"/>
            <a:ext cx="1694483" cy="914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文本框 61"/>
          <p:cNvSpPr txBox="1"/>
          <p:nvPr/>
        </p:nvSpPr>
        <p:spPr>
          <a:xfrm>
            <a:off x="2106576" y="317845"/>
            <a:ext cx="6330842"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L</a:t>
            </a:r>
            <a:r>
              <a:rPr lang="vi-VN"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Ư</a:t>
            </a:r>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ỢNG TỬ HÓA TÍN HIỆU</a:t>
            </a:r>
            <a:endParaRPr lang="zh-CN" altLang="en-US" sz="3600" b="1" dirty="0">
              <a:solidFill>
                <a:schemeClr val="accent1"/>
              </a:solidFill>
              <a:latin typeface="Calibri" panose="020F0502020204030204" pitchFamily="34" charset="0"/>
              <a:cs typeface="Calibri" panose="020F0502020204030204" pitchFamily="34" charset="0"/>
            </a:endParaRPr>
          </a:p>
        </p:txBody>
      </p:sp>
      <p:sp>
        <p:nvSpPr>
          <p:cNvPr id="3" name="Hình chữ nhật 2">
            <a:extLst>
              <a:ext uri="{FF2B5EF4-FFF2-40B4-BE49-F238E27FC236}">
                <a16:creationId xmlns:a16="http://schemas.microsoft.com/office/drawing/2014/main" id="{E6D08F45-BB16-45CC-A8C7-1E975D2DA68C}"/>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18</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Hình chữ nhật 7">
            <a:extLst>
              <a:ext uri="{FF2B5EF4-FFF2-40B4-BE49-F238E27FC236}">
                <a16:creationId xmlns:a16="http://schemas.microsoft.com/office/drawing/2014/main" id="{93658C5A-C675-412A-AB7F-9F1C766D4230}"/>
              </a:ext>
            </a:extLst>
          </p:cNvPr>
          <p:cNvSpPr/>
          <p:nvPr/>
        </p:nvSpPr>
        <p:spPr>
          <a:xfrm>
            <a:off x="374861" y="964176"/>
            <a:ext cx="9009198" cy="646331"/>
          </a:xfrm>
          <a:prstGeom prst="rect">
            <a:avLst/>
          </a:prstGeom>
          <a:noFill/>
        </p:spPr>
        <p:txBody>
          <a:bodyPr wrap="none" lIns="91440" tIns="45720" rIns="91440" bIns="45720">
            <a:spAutoFit/>
          </a:bodyPr>
          <a:lstStyle/>
          <a:p>
            <a:pPr algn="ctr"/>
            <a:r>
              <a:rPr 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Nén tín hiệu – Xây dựng bộ Compressor</a:t>
            </a:r>
            <a:endParaRPr lang="vi-VN" sz="3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pSp>
        <p:nvGrpSpPr>
          <p:cNvPr id="9" name="Nhóm 8">
            <a:extLst>
              <a:ext uri="{FF2B5EF4-FFF2-40B4-BE49-F238E27FC236}">
                <a16:creationId xmlns:a16="http://schemas.microsoft.com/office/drawing/2014/main" id="{12625510-A55C-424F-8CC8-9033882F4065}"/>
              </a:ext>
            </a:extLst>
          </p:cNvPr>
          <p:cNvGrpSpPr/>
          <p:nvPr/>
        </p:nvGrpSpPr>
        <p:grpSpPr>
          <a:xfrm>
            <a:off x="9853806" y="641010"/>
            <a:ext cx="999279" cy="966117"/>
            <a:chOff x="714775" y="2292222"/>
            <a:chExt cx="2175308" cy="2103120"/>
          </a:xfrm>
        </p:grpSpPr>
        <p:sp>
          <p:nvSpPr>
            <p:cNvPr id="13" name="任意多边形 19">
              <a:extLst>
                <a:ext uri="{FF2B5EF4-FFF2-40B4-BE49-F238E27FC236}">
                  <a16:creationId xmlns:a16="http://schemas.microsoft.com/office/drawing/2014/main" id="{E6DFB867-D7CF-48C6-9912-90D4C992C2A7}"/>
                </a:ext>
              </a:extLst>
            </p:cNvPr>
            <p:cNvSpPr/>
            <p:nvPr/>
          </p:nvSpPr>
          <p:spPr>
            <a:xfrm>
              <a:off x="714775" y="3307687"/>
              <a:ext cx="2175308" cy="1087655"/>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7">
              <a:extLst>
                <a:ext uri="{FF2B5EF4-FFF2-40B4-BE49-F238E27FC236}">
                  <a16:creationId xmlns:a16="http://schemas.microsoft.com/office/drawing/2014/main" id="{44B46143-AAFE-40B1-8F1F-F5DFCE5A4D2F}"/>
                </a:ext>
              </a:extLst>
            </p:cNvPr>
            <p:cNvSpPr>
              <a:spLocks noEditPoints="1"/>
            </p:cNvSpPr>
            <p:nvPr/>
          </p:nvSpPr>
          <p:spPr bwMode="auto">
            <a:xfrm>
              <a:off x="1490857" y="2854034"/>
              <a:ext cx="682251" cy="932236"/>
            </a:xfrm>
            <a:custGeom>
              <a:avLst/>
              <a:gdLst>
                <a:gd name="T0" fmla="*/ 150 w 163"/>
                <a:gd name="T1" fmla="*/ 19 h 224"/>
                <a:gd name="T2" fmla="*/ 157 w 163"/>
                <a:gd name="T3" fmla="*/ 19 h 224"/>
                <a:gd name="T4" fmla="*/ 163 w 163"/>
                <a:gd name="T5" fmla="*/ 13 h 224"/>
                <a:gd name="T6" fmla="*/ 163 w 163"/>
                <a:gd name="T7" fmla="*/ 6 h 224"/>
                <a:gd name="T8" fmla="*/ 157 w 163"/>
                <a:gd name="T9" fmla="*/ 0 h 224"/>
                <a:gd name="T10" fmla="*/ 6 w 163"/>
                <a:gd name="T11" fmla="*/ 0 h 224"/>
                <a:gd name="T12" fmla="*/ 0 w 163"/>
                <a:gd name="T13" fmla="*/ 6 h 224"/>
                <a:gd name="T14" fmla="*/ 0 w 163"/>
                <a:gd name="T15" fmla="*/ 13 h 224"/>
                <a:gd name="T16" fmla="*/ 6 w 163"/>
                <a:gd name="T17" fmla="*/ 19 h 224"/>
                <a:gd name="T18" fmla="*/ 13 w 163"/>
                <a:gd name="T19" fmla="*/ 19 h 224"/>
                <a:gd name="T20" fmla="*/ 61 w 163"/>
                <a:gd name="T21" fmla="*/ 112 h 224"/>
                <a:gd name="T22" fmla="*/ 13 w 163"/>
                <a:gd name="T23" fmla="*/ 205 h 224"/>
                <a:gd name="T24" fmla="*/ 6 w 163"/>
                <a:gd name="T25" fmla="*/ 205 h 224"/>
                <a:gd name="T26" fmla="*/ 0 w 163"/>
                <a:gd name="T27" fmla="*/ 211 h 224"/>
                <a:gd name="T28" fmla="*/ 0 w 163"/>
                <a:gd name="T29" fmla="*/ 218 h 224"/>
                <a:gd name="T30" fmla="*/ 6 w 163"/>
                <a:gd name="T31" fmla="*/ 224 h 224"/>
                <a:gd name="T32" fmla="*/ 157 w 163"/>
                <a:gd name="T33" fmla="*/ 224 h 224"/>
                <a:gd name="T34" fmla="*/ 163 w 163"/>
                <a:gd name="T35" fmla="*/ 218 h 224"/>
                <a:gd name="T36" fmla="*/ 163 w 163"/>
                <a:gd name="T37" fmla="*/ 211 h 224"/>
                <a:gd name="T38" fmla="*/ 157 w 163"/>
                <a:gd name="T39" fmla="*/ 205 h 224"/>
                <a:gd name="T40" fmla="*/ 150 w 163"/>
                <a:gd name="T41" fmla="*/ 205 h 224"/>
                <a:gd name="T42" fmla="*/ 102 w 163"/>
                <a:gd name="T43" fmla="*/ 112 h 224"/>
                <a:gd name="T44" fmla="*/ 150 w 163"/>
                <a:gd name="T45" fmla="*/ 19 h 224"/>
                <a:gd name="T46" fmla="*/ 131 w 163"/>
                <a:gd name="T47" fmla="*/ 199 h 224"/>
                <a:gd name="T48" fmla="*/ 128 w 163"/>
                <a:gd name="T49" fmla="*/ 204 h 224"/>
                <a:gd name="T50" fmla="*/ 34 w 163"/>
                <a:gd name="T51" fmla="*/ 204 h 224"/>
                <a:gd name="T52" fmla="*/ 32 w 163"/>
                <a:gd name="T53" fmla="*/ 200 h 224"/>
                <a:gd name="T54" fmla="*/ 79 w 163"/>
                <a:gd name="T55" fmla="*/ 148 h 224"/>
                <a:gd name="T56" fmla="*/ 84 w 163"/>
                <a:gd name="T57" fmla="*/ 148 h 224"/>
                <a:gd name="T58" fmla="*/ 131 w 163"/>
                <a:gd name="T59" fmla="*/ 199 h 224"/>
                <a:gd name="T60" fmla="*/ 81 w 163"/>
                <a:gd name="T61" fmla="*/ 96 h 224"/>
                <a:gd name="T62" fmla="*/ 47 w 163"/>
                <a:gd name="T63" fmla="*/ 62 h 224"/>
                <a:gd name="T64" fmla="*/ 78 w 163"/>
                <a:gd name="T65" fmla="*/ 69 h 224"/>
                <a:gd name="T66" fmla="*/ 115 w 163"/>
                <a:gd name="T67" fmla="*/ 59 h 224"/>
                <a:gd name="T68" fmla="*/ 81 w 163"/>
                <a:gd name="T69" fmla="*/ 9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224">
                  <a:moveTo>
                    <a:pt x="150" y="19"/>
                  </a:moveTo>
                  <a:cubicBezTo>
                    <a:pt x="157" y="19"/>
                    <a:pt x="157" y="19"/>
                    <a:pt x="157" y="19"/>
                  </a:cubicBezTo>
                  <a:cubicBezTo>
                    <a:pt x="160" y="19"/>
                    <a:pt x="163" y="16"/>
                    <a:pt x="163" y="13"/>
                  </a:cubicBezTo>
                  <a:cubicBezTo>
                    <a:pt x="163" y="6"/>
                    <a:pt x="163" y="6"/>
                    <a:pt x="163" y="6"/>
                  </a:cubicBezTo>
                  <a:cubicBezTo>
                    <a:pt x="163" y="3"/>
                    <a:pt x="160" y="0"/>
                    <a:pt x="157" y="0"/>
                  </a:cubicBezTo>
                  <a:cubicBezTo>
                    <a:pt x="6" y="0"/>
                    <a:pt x="6" y="0"/>
                    <a:pt x="6" y="0"/>
                  </a:cubicBezTo>
                  <a:cubicBezTo>
                    <a:pt x="3" y="0"/>
                    <a:pt x="0" y="3"/>
                    <a:pt x="0" y="6"/>
                  </a:cubicBezTo>
                  <a:cubicBezTo>
                    <a:pt x="0" y="13"/>
                    <a:pt x="0" y="13"/>
                    <a:pt x="0" y="13"/>
                  </a:cubicBezTo>
                  <a:cubicBezTo>
                    <a:pt x="0" y="16"/>
                    <a:pt x="3" y="19"/>
                    <a:pt x="6" y="19"/>
                  </a:cubicBezTo>
                  <a:cubicBezTo>
                    <a:pt x="13" y="19"/>
                    <a:pt x="13" y="19"/>
                    <a:pt x="13" y="19"/>
                  </a:cubicBezTo>
                  <a:cubicBezTo>
                    <a:pt x="13" y="76"/>
                    <a:pt x="58" y="78"/>
                    <a:pt x="61" y="112"/>
                  </a:cubicBezTo>
                  <a:cubicBezTo>
                    <a:pt x="58" y="146"/>
                    <a:pt x="13" y="148"/>
                    <a:pt x="13" y="205"/>
                  </a:cubicBezTo>
                  <a:cubicBezTo>
                    <a:pt x="6" y="205"/>
                    <a:pt x="6" y="205"/>
                    <a:pt x="6" y="205"/>
                  </a:cubicBezTo>
                  <a:cubicBezTo>
                    <a:pt x="3" y="205"/>
                    <a:pt x="0" y="208"/>
                    <a:pt x="0" y="211"/>
                  </a:cubicBezTo>
                  <a:cubicBezTo>
                    <a:pt x="0" y="218"/>
                    <a:pt x="0" y="218"/>
                    <a:pt x="0" y="218"/>
                  </a:cubicBezTo>
                  <a:cubicBezTo>
                    <a:pt x="0" y="221"/>
                    <a:pt x="3" y="224"/>
                    <a:pt x="6" y="224"/>
                  </a:cubicBezTo>
                  <a:cubicBezTo>
                    <a:pt x="157" y="224"/>
                    <a:pt x="157" y="224"/>
                    <a:pt x="157" y="224"/>
                  </a:cubicBezTo>
                  <a:cubicBezTo>
                    <a:pt x="160" y="224"/>
                    <a:pt x="163" y="221"/>
                    <a:pt x="163" y="218"/>
                  </a:cubicBezTo>
                  <a:cubicBezTo>
                    <a:pt x="163" y="211"/>
                    <a:pt x="163" y="211"/>
                    <a:pt x="163" y="211"/>
                  </a:cubicBezTo>
                  <a:cubicBezTo>
                    <a:pt x="163" y="208"/>
                    <a:pt x="160" y="205"/>
                    <a:pt x="157" y="205"/>
                  </a:cubicBezTo>
                  <a:cubicBezTo>
                    <a:pt x="150" y="205"/>
                    <a:pt x="150" y="205"/>
                    <a:pt x="150" y="205"/>
                  </a:cubicBezTo>
                  <a:cubicBezTo>
                    <a:pt x="150" y="148"/>
                    <a:pt x="105" y="146"/>
                    <a:pt x="102" y="112"/>
                  </a:cubicBezTo>
                  <a:cubicBezTo>
                    <a:pt x="105" y="78"/>
                    <a:pt x="150" y="76"/>
                    <a:pt x="150" y="19"/>
                  </a:cubicBezTo>
                  <a:close/>
                  <a:moveTo>
                    <a:pt x="131" y="199"/>
                  </a:moveTo>
                  <a:cubicBezTo>
                    <a:pt x="132" y="202"/>
                    <a:pt x="131" y="204"/>
                    <a:pt x="128" y="204"/>
                  </a:cubicBezTo>
                  <a:cubicBezTo>
                    <a:pt x="34" y="204"/>
                    <a:pt x="34" y="204"/>
                    <a:pt x="34" y="204"/>
                  </a:cubicBezTo>
                  <a:cubicBezTo>
                    <a:pt x="32" y="204"/>
                    <a:pt x="30" y="202"/>
                    <a:pt x="32" y="200"/>
                  </a:cubicBezTo>
                  <a:cubicBezTo>
                    <a:pt x="44" y="179"/>
                    <a:pt x="59" y="163"/>
                    <a:pt x="79" y="148"/>
                  </a:cubicBezTo>
                  <a:cubicBezTo>
                    <a:pt x="81" y="147"/>
                    <a:pt x="82" y="147"/>
                    <a:pt x="84" y="148"/>
                  </a:cubicBezTo>
                  <a:cubicBezTo>
                    <a:pt x="104" y="167"/>
                    <a:pt x="119" y="182"/>
                    <a:pt x="131" y="199"/>
                  </a:cubicBezTo>
                  <a:close/>
                  <a:moveTo>
                    <a:pt x="81" y="96"/>
                  </a:moveTo>
                  <a:cubicBezTo>
                    <a:pt x="47" y="62"/>
                    <a:pt x="47" y="62"/>
                    <a:pt x="47" y="62"/>
                  </a:cubicBezTo>
                  <a:cubicBezTo>
                    <a:pt x="47" y="62"/>
                    <a:pt x="64" y="69"/>
                    <a:pt x="78" y="69"/>
                  </a:cubicBezTo>
                  <a:cubicBezTo>
                    <a:pt x="92" y="69"/>
                    <a:pt x="104" y="59"/>
                    <a:pt x="115" y="59"/>
                  </a:cubicBezTo>
                  <a:cubicBezTo>
                    <a:pt x="125" y="59"/>
                    <a:pt x="81" y="96"/>
                    <a:pt x="81" y="96"/>
                  </a:cubicBezTo>
                  <a:close/>
                </a:path>
              </a:pathLst>
            </a:custGeom>
            <a:noFill/>
            <a:ln>
              <a:solidFill>
                <a:schemeClr val="bg1"/>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ea"/>
                <a:sym typeface="黑体" panose="02010609060101010101" pitchFamily="49" charset="-122"/>
              </a:endParaRPr>
            </a:p>
          </p:txBody>
        </p:sp>
        <p:sp>
          <p:nvSpPr>
            <p:cNvPr id="15" name="椭圆 11">
              <a:extLst>
                <a:ext uri="{FF2B5EF4-FFF2-40B4-BE49-F238E27FC236}">
                  <a16:creationId xmlns:a16="http://schemas.microsoft.com/office/drawing/2014/main" id="{787BFA2C-B2BE-4519-BDFA-10CA8344326A}"/>
                </a:ext>
              </a:extLst>
            </p:cNvPr>
            <p:cNvSpPr/>
            <p:nvPr/>
          </p:nvSpPr>
          <p:spPr>
            <a:xfrm>
              <a:off x="809480" y="2292222"/>
              <a:ext cx="2030928" cy="20309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Hình ảnh 15" descr="Ảnh có chứa ký hiệu&#10;&#10;Mô tả được tạo tự động">
              <a:extLst>
                <a:ext uri="{FF2B5EF4-FFF2-40B4-BE49-F238E27FC236}">
                  <a16:creationId xmlns:a16="http://schemas.microsoft.com/office/drawing/2014/main" id="{DE76577A-59C0-4B1D-9AB7-8F9C90543D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108" y="2702117"/>
              <a:ext cx="1268348" cy="1268348"/>
            </a:xfrm>
            <a:prstGeom prst="rect">
              <a:avLst/>
            </a:prstGeom>
          </p:spPr>
        </p:pic>
      </p:grpSp>
      <p:pic>
        <p:nvPicPr>
          <p:cNvPr id="10" name="Hình ảnh 9">
            <a:extLst>
              <a:ext uri="{FF2B5EF4-FFF2-40B4-BE49-F238E27FC236}">
                <a16:creationId xmlns:a16="http://schemas.microsoft.com/office/drawing/2014/main" id="{3FC7EFE3-A01F-43AF-AEFD-237242C19C26}"/>
              </a:ext>
            </a:extLst>
          </p:cNvPr>
          <p:cNvPicPr>
            <a:picLocks noChangeAspect="1"/>
          </p:cNvPicPr>
          <p:nvPr/>
        </p:nvPicPr>
        <p:blipFill>
          <a:blip r:embed="rId4"/>
          <a:stretch>
            <a:fillRect/>
          </a:stretch>
        </p:blipFill>
        <p:spPr>
          <a:xfrm>
            <a:off x="672650" y="2130347"/>
            <a:ext cx="7845586" cy="2041196"/>
          </a:xfrm>
          <a:prstGeom prst="rect">
            <a:avLst/>
          </a:prstGeom>
        </p:spPr>
      </p:pic>
      <p:sp>
        <p:nvSpPr>
          <p:cNvPr id="17" name="Hình chữ nhật 16">
            <a:extLst>
              <a:ext uri="{FF2B5EF4-FFF2-40B4-BE49-F238E27FC236}">
                <a16:creationId xmlns:a16="http://schemas.microsoft.com/office/drawing/2014/main" id="{E8026390-28A5-4851-AF5C-BA65FAA24E07}"/>
              </a:ext>
            </a:extLst>
          </p:cNvPr>
          <p:cNvSpPr/>
          <p:nvPr/>
        </p:nvSpPr>
        <p:spPr>
          <a:xfrm>
            <a:off x="672650" y="1607127"/>
            <a:ext cx="4806124"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Hàm ch</a:t>
            </a:r>
            <a:r>
              <a:rPr lang="en-US" sz="280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ức năng nén tín hiệu:</a:t>
            </a:r>
            <a:endParaRPr lang="vi-VN" sz="2800" b="0"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8" name="Hình chữ nhật 17">
            <a:extLst>
              <a:ext uri="{FF2B5EF4-FFF2-40B4-BE49-F238E27FC236}">
                <a16:creationId xmlns:a16="http://schemas.microsoft.com/office/drawing/2014/main" id="{1EC73D4A-7949-41B2-BB32-D2EF2ABC1044}"/>
              </a:ext>
            </a:extLst>
          </p:cNvPr>
          <p:cNvSpPr/>
          <p:nvPr/>
        </p:nvSpPr>
        <p:spPr>
          <a:xfrm>
            <a:off x="672650" y="4285143"/>
            <a:ext cx="5344733" cy="523220"/>
          </a:xfrm>
          <a:prstGeom prst="rect">
            <a:avLst/>
          </a:prstGeom>
          <a:noFill/>
        </p:spPr>
        <p:txBody>
          <a:bodyPr wrap="none" lIns="91440" tIns="45720" rIns="91440" bIns="45720">
            <a:spAutoFit/>
          </a:bodyPr>
          <a:lstStyle/>
          <a:p>
            <a:pPr algn="ctr"/>
            <a:r>
              <a:rPr lang="en-US" sz="28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&gt;&gt; compand(in, </a:t>
            </a:r>
            <a:r>
              <a:rPr lang="en-US" sz="2800" b="1" i="1" cap="none" spc="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param</a:t>
            </a:r>
            <a:r>
              <a:rPr lang="en-US" sz="28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 </a:t>
            </a:r>
            <a:r>
              <a:rPr lang="en-US" sz="2800" b="1" i="1" cap="none" spc="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method</a:t>
            </a:r>
            <a:r>
              <a:rPr lang="en-US" sz="28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vi-VN" sz="28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0" name="Hình ảnh 19">
            <a:extLst>
              <a:ext uri="{FF2B5EF4-FFF2-40B4-BE49-F238E27FC236}">
                <a16:creationId xmlns:a16="http://schemas.microsoft.com/office/drawing/2014/main" id="{926EBC7C-C718-40DB-9B58-FCF84347D6FA}"/>
              </a:ext>
            </a:extLst>
          </p:cNvPr>
          <p:cNvPicPr>
            <a:picLocks noChangeAspect="1"/>
          </p:cNvPicPr>
          <p:nvPr/>
        </p:nvPicPr>
        <p:blipFill>
          <a:blip r:embed="rId5"/>
          <a:stretch>
            <a:fillRect/>
          </a:stretch>
        </p:blipFill>
        <p:spPr>
          <a:xfrm>
            <a:off x="6604384" y="4285143"/>
            <a:ext cx="4401101" cy="2120799"/>
          </a:xfrm>
          <a:prstGeom prst="rect">
            <a:avLst/>
          </a:prstGeom>
        </p:spPr>
      </p:pic>
      <p:sp>
        <p:nvSpPr>
          <p:cNvPr id="23" name="Hình chữ nhật 22">
            <a:extLst>
              <a:ext uri="{FF2B5EF4-FFF2-40B4-BE49-F238E27FC236}">
                <a16:creationId xmlns:a16="http://schemas.microsoft.com/office/drawing/2014/main" id="{33068754-B6E2-4B90-B6B4-F4D2CDC4A487}"/>
              </a:ext>
            </a:extLst>
          </p:cNvPr>
          <p:cNvSpPr/>
          <p:nvPr/>
        </p:nvSpPr>
        <p:spPr>
          <a:xfrm>
            <a:off x="1421002" y="5725578"/>
            <a:ext cx="1257155"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just"/>
            <a:r>
              <a:rPr lang="en-US" sz="2400" b="1" cap="none" spc="0">
                <a:ln/>
                <a:solidFill>
                  <a:schemeClr val="bg1"/>
                </a:solidFill>
                <a:effectLst/>
                <a:latin typeface="Tahoma" panose="020B0604030504040204" pitchFamily="34" charset="0"/>
                <a:ea typeface="Tahoma" panose="020B0604030504040204" pitchFamily="34" charset="0"/>
                <a:cs typeface="Tahoma" panose="020B0604030504040204" pitchFamily="34" charset="0"/>
              </a:rPr>
              <a:t>Luật A</a:t>
            </a:r>
            <a:endParaRPr lang="vi-VN" sz="2400" b="1" cap="none" spc="0">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Hình chữ nhật 23">
                <a:extLst>
                  <a:ext uri="{FF2B5EF4-FFF2-40B4-BE49-F238E27FC236}">
                    <a16:creationId xmlns:a16="http://schemas.microsoft.com/office/drawing/2014/main" id="{D0509E57-0147-4878-8083-222E5CDCDDA6}"/>
                  </a:ext>
                </a:extLst>
              </p:cNvPr>
              <p:cNvSpPr/>
              <p:nvPr/>
            </p:nvSpPr>
            <p:spPr>
              <a:xfrm>
                <a:off x="4249329" y="5602468"/>
                <a:ext cx="1257155"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just"/>
                <a:r>
                  <a:rPr lang="en-US" sz="2400" b="1" cap="none" spc="0">
                    <a:ln>
                      <a:solidFill>
                        <a:schemeClr val="bg1"/>
                      </a:solidFill>
                    </a:ln>
                    <a:solidFill>
                      <a:schemeClr val="bg1"/>
                    </a:solidFill>
                    <a:effectLst/>
                    <a:latin typeface="Tahoma" panose="020B0604030504040204" pitchFamily="34" charset="0"/>
                    <a:ea typeface="Tahoma" panose="020B0604030504040204" pitchFamily="34" charset="0"/>
                    <a:cs typeface="Tahoma" panose="020B0604030504040204" pitchFamily="34" charset="0"/>
                  </a:rPr>
                  <a:t>Luật </a:t>
                </a:r>
                <a14:m>
                  <m:oMath xmlns:m="http://schemas.openxmlformats.org/officeDocument/2006/math">
                    <m:r>
                      <a:rPr lang="en-US" sz="3200" b="1" i="1" cap="none" spc="0" smtClean="0">
                        <a:ln>
                          <a:solidFill>
                            <a:schemeClr val="bg1"/>
                          </a:solidFill>
                        </a:ln>
                        <a:solidFill>
                          <a:schemeClr val="bg1"/>
                        </a:solidFill>
                        <a:effectLst/>
                        <a:latin typeface="Cambria Math" panose="02040503050406030204" pitchFamily="18" charset="0"/>
                        <a:ea typeface="Cambria Math" panose="02040503050406030204" pitchFamily="18" charset="0"/>
                        <a:cs typeface="Tahoma" panose="020B0604030504040204" pitchFamily="34" charset="0"/>
                      </a:rPr>
                      <m:t>𝝁</m:t>
                    </m:r>
                  </m:oMath>
                </a14:m>
                <a:endParaRPr lang="vi-VN" sz="2400" b="1" cap="none" spc="0">
                  <a:ln>
                    <a:solidFill>
                      <a:schemeClr val="bg1"/>
                    </a:solid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4" name="Hình chữ nhật 23">
                <a:extLst>
                  <a:ext uri="{FF2B5EF4-FFF2-40B4-BE49-F238E27FC236}">
                    <a16:creationId xmlns:a16="http://schemas.microsoft.com/office/drawing/2014/main" id="{D0509E57-0147-4878-8083-222E5CDCDDA6}"/>
                  </a:ext>
                </a:extLst>
              </p:cNvPr>
              <p:cNvSpPr>
                <a:spLocks noRot="1" noChangeAspect="1" noMove="1" noResize="1" noEditPoints="1" noAdjustHandles="1" noChangeArrowheads="1" noChangeShapeType="1" noTextEdit="1"/>
              </p:cNvSpPr>
              <p:nvPr/>
            </p:nvSpPr>
            <p:spPr>
              <a:xfrm>
                <a:off x="4249329" y="5602468"/>
                <a:ext cx="1257155" cy="584775"/>
              </a:xfrm>
              <a:prstGeom prst="rect">
                <a:avLst/>
              </a:prstGeom>
              <a:blipFill>
                <a:blip r:embed="rId6"/>
                <a:stretch>
                  <a:fillRect/>
                </a:stretch>
              </a:blipFill>
            </p:spPr>
            <p:txBody>
              <a:bodyPr/>
              <a:lstStyle/>
              <a:p>
                <a:r>
                  <a:rPr lang="en-US">
                    <a:noFill/>
                  </a:rPr>
                  <a:t> </a:t>
                </a:r>
              </a:p>
            </p:txBody>
          </p:sp>
        </mc:Fallback>
      </mc:AlternateContent>
      <p:cxnSp>
        <p:nvCxnSpPr>
          <p:cNvPr id="25" name="Đường kết nối Mũi tên Thẳng 24">
            <a:extLst>
              <a:ext uri="{FF2B5EF4-FFF2-40B4-BE49-F238E27FC236}">
                <a16:creationId xmlns:a16="http://schemas.microsoft.com/office/drawing/2014/main" id="{79EE5C29-C3D9-42EF-9916-25A5A88D49F8}"/>
              </a:ext>
            </a:extLst>
          </p:cNvPr>
          <p:cNvCxnSpPr>
            <a:cxnSpLocks/>
            <a:endCxn id="21" idx="7"/>
          </p:cNvCxnSpPr>
          <p:nvPr/>
        </p:nvCxnSpPr>
        <p:spPr>
          <a:xfrm flipH="1">
            <a:off x="2605670" y="4808363"/>
            <a:ext cx="1024222" cy="8143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Đường kết nối Mũi tên Thẳng 30">
            <a:extLst>
              <a:ext uri="{FF2B5EF4-FFF2-40B4-BE49-F238E27FC236}">
                <a16:creationId xmlns:a16="http://schemas.microsoft.com/office/drawing/2014/main" id="{5DB41D02-0423-4BB0-A6E3-E0D24EBAFFD6}"/>
              </a:ext>
            </a:extLst>
          </p:cNvPr>
          <p:cNvCxnSpPr>
            <a:cxnSpLocks/>
            <a:endCxn id="26" idx="0"/>
          </p:cNvCxnSpPr>
          <p:nvPr/>
        </p:nvCxnSpPr>
        <p:spPr>
          <a:xfrm>
            <a:off x="3629892" y="4803149"/>
            <a:ext cx="1189268" cy="696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Đám mây 33">
            <a:extLst>
              <a:ext uri="{FF2B5EF4-FFF2-40B4-BE49-F238E27FC236}">
                <a16:creationId xmlns:a16="http://schemas.microsoft.com/office/drawing/2014/main" id="{50288F52-7065-4FA5-A5D9-CD28C423DC72}"/>
              </a:ext>
            </a:extLst>
          </p:cNvPr>
          <p:cNvSpPr/>
          <p:nvPr/>
        </p:nvSpPr>
        <p:spPr>
          <a:xfrm>
            <a:off x="649831" y="1247221"/>
            <a:ext cx="4730370" cy="2641528"/>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Đám mây 36">
            <a:extLst>
              <a:ext uri="{FF2B5EF4-FFF2-40B4-BE49-F238E27FC236}">
                <a16:creationId xmlns:a16="http://schemas.microsoft.com/office/drawing/2014/main" id="{0F8285D4-3A8A-40D5-8B6A-406F5B87EA9D}"/>
              </a:ext>
            </a:extLst>
          </p:cNvPr>
          <p:cNvSpPr/>
          <p:nvPr/>
        </p:nvSpPr>
        <p:spPr>
          <a:xfrm>
            <a:off x="6212525" y="2161622"/>
            <a:ext cx="5023511" cy="2120799"/>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Hình ảnh 34">
            <a:extLst>
              <a:ext uri="{FF2B5EF4-FFF2-40B4-BE49-F238E27FC236}">
                <a16:creationId xmlns:a16="http://schemas.microsoft.com/office/drawing/2014/main" id="{537C0010-B3A3-44E0-8710-518F28E74D58}"/>
              </a:ext>
            </a:extLst>
          </p:cNvPr>
          <p:cNvPicPr>
            <a:picLocks noChangeAspect="1"/>
          </p:cNvPicPr>
          <p:nvPr/>
        </p:nvPicPr>
        <p:blipFill rotWithShape="1">
          <a:blip r:embed="rId7"/>
          <a:srcRect t="19075" r="56480" b="20235"/>
          <a:stretch/>
        </p:blipFill>
        <p:spPr>
          <a:xfrm>
            <a:off x="1290619" y="1570203"/>
            <a:ext cx="3486634" cy="1523440"/>
          </a:xfrm>
          <a:prstGeom prst="roundRect">
            <a:avLst/>
          </a:prstGeom>
        </p:spPr>
      </p:pic>
      <p:pic>
        <p:nvPicPr>
          <p:cNvPr id="36" name="Hình ảnh 35">
            <a:extLst>
              <a:ext uri="{FF2B5EF4-FFF2-40B4-BE49-F238E27FC236}">
                <a16:creationId xmlns:a16="http://schemas.microsoft.com/office/drawing/2014/main" id="{C2B15DAB-0B91-4C42-8CFC-B70018B39EED}"/>
              </a:ext>
            </a:extLst>
          </p:cNvPr>
          <p:cNvPicPr>
            <a:picLocks noChangeAspect="1"/>
          </p:cNvPicPr>
          <p:nvPr/>
        </p:nvPicPr>
        <p:blipFill rotWithShape="1">
          <a:blip r:embed="rId8"/>
          <a:srcRect l="5443" t="16676" r="4246" b="14208"/>
          <a:stretch/>
        </p:blipFill>
        <p:spPr>
          <a:xfrm>
            <a:off x="6928239" y="2606383"/>
            <a:ext cx="3988035" cy="962628"/>
          </a:xfrm>
          <a:prstGeom prst="rect">
            <a:avLst/>
          </a:prstGeom>
        </p:spPr>
      </p:pic>
      <p:cxnSp>
        <p:nvCxnSpPr>
          <p:cNvPr id="40" name="Đường kết nối Mũi tên Thẳng 39">
            <a:extLst>
              <a:ext uri="{FF2B5EF4-FFF2-40B4-BE49-F238E27FC236}">
                <a16:creationId xmlns:a16="http://schemas.microsoft.com/office/drawing/2014/main" id="{830F868A-0771-49EA-8229-BABF8876FCAC}"/>
              </a:ext>
            </a:extLst>
          </p:cNvPr>
          <p:cNvCxnSpPr>
            <a:cxnSpLocks/>
            <a:stCxn id="21" idx="0"/>
            <a:endCxn id="34" idx="1"/>
          </p:cNvCxnSpPr>
          <p:nvPr/>
        </p:nvCxnSpPr>
        <p:spPr>
          <a:xfrm flipV="1">
            <a:off x="2006580" y="3885936"/>
            <a:ext cx="1008436" cy="16028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Đường kết nối Mũi tên Thẳng 42">
            <a:extLst>
              <a:ext uri="{FF2B5EF4-FFF2-40B4-BE49-F238E27FC236}">
                <a16:creationId xmlns:a16="http://schemas.microsoft.com/office/drawing/2014/main" id="{F03ED36A-DE81-46FF-B6A8-8050231CF9BF}"/>
              </a:ext>
            </a:extLst>
          </p:cNvPr>
          <p:cNvCxnSpPr>
            <a:cxnSpLocks/>
            <a:stCxn id="26" idx="7"/>
            <a:endCxn id="37" idx="2"/>
          </p:cNvCxnSpPr>
          <p:nvPr/>
        </p:nvCxnSpPr>
        <p:spPr>
          <a:xfrm flipV="1">
            <a:off x="5418250" y="3222022"/>
            <a:ext cx="809857" cy="24110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Hình chữ nhật 45">
            <a:extLst>
              <a:ext uri="{FF2B5EF4-FFF2-40B4-BE49-F238E27FC236}">
                <a16:creationId xmlns:a16="http://schemas.microsoft.com/office/drawing/2014/main" id="{C549F9D6-9DA3-4A33-A312-F5D6F9F05701}"/>
              </a:ext>
            </a:extLst>
          </p:cNvPr>
          <p:cNvSpPr/>
          <p:nvPr/>
        </p:nvSpPr>
        <p:spPr>
          <a:xfrm>
            <a:off x="2124866" y="3133023"/>
            <a:ext cx="1321836" cy="461665"/>
          </a:xfrm>
          <a:prstGeom prst="rect">
            <a:avLst/>
          </a:prstGeom>
          <a:noFill/>
        </p:spPr>
        <p:txBody>
          <a:bodyPr wrap="none" lIns="91440" tIns="45720" rIns="91440" bIns="45720">
            <a:spAutoFit/>
          </a:bodyPr>
          <a:lstStyle/>
          <a:p>
            <a:pPr algn="ctr"/>
            <a:r>
              <a:rPr lang="en-US" sz="2400" b="0" cap="none" spc="0">
                <a:ln w="0"/>
                <a:solidFill>
                  <a:schemeClr val="tx1"/>
                </a:solidFill>
                <a:effectLst>
                  <a:outerShdw blurRad="38100" dist="19050" dir="2700000" algn="tl" rotWithShape="0">
                    <a:schemeClr val="dk1">
                      <a:alpha val="40000"/>
                    </a:schemeClr>
                  </a:outerShdw>
                </a:effectLst>
              </a:rPr>
              <a:t>A = 87,6</a:t>
            </a:r>
            <a:endParaRPr lang="vi-VN" sz="2400" b="0" cap="none" spc="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49" name="Hình chữ nhật 48">
                <a:extLst>
                  <a:ext uri="{FF2B5EF4-FFF2-40B4-BE49-F238E27FC236}">
                    <a16:creationId xmlns:a16="http://schemas.microsoft.com/office/drawing/2014/main" id="{F400F7CB-70C4-44B3-9612-3B11946D5395}"/>
                  </a:ext>
                </a:extLst>
              </p:cNvPr>
              <p:cNvSpPr/>
              <p:nvPr/>
            </p:nvSpPr>
            <p:spPr>
              <a:xfrm>
                <a:off x="7863318" y="3584244"/>
                <a:ext cx="1244250" cy="461665"/>
              </a:xfrm>
              <a:prstGeom prst="rect">
                <a:avLst/>
              </a:prstGeom>
              <a:noFill/>
            </p:spPr>
            <p:txBody>
              <a:bodyPr wrap="none" lIns="91440" tIns="45720" rIns="91440" bIns="45720">
                <a:spAutoFit/>
              </a:bodyPr>
              <a:lstStyle/>
              <a:p>
                <a:pPr algn="ctr"/>
                <a14:m>
                  <m:oMath xmlns:m="http://schemas.openxmlformats.org/officeDocument/2006/math">
                    <m:r>
                      <a:rPr lang="en-US" sz="2400" b="1" i="1" smtClean="0">
                        <a:ln>
                          <a:solidFill>
                            <a:schemeClr val="bg1"/>
                          </a:solidFill>
                        </a:ln>
                        <a:solidFill>
                          <a:schemeClr val="tx1"/>
                        </a:solidFill>
                        <a:latin typeface="Cambria Math" panose="02040503050406030204" pitchFamily="18" charset="0"/>
                        <a:ea typeface="Cambria Math" panose="02040503050406030204" pitchFamily="18" charset="0"/>
                        <a:cs typeface="Tahoma" panose="020B0604030504040204" pitchFamily="34" charset="0"/>
                      </a:rPr>
                      <m:t>𝝁</m:t>
                    </m:r>
                  </m:oMath>
                </a14:m>
                <a:r>
                  <a:rPr lang="en-US" sz="2400" b="0" cap="none" spc="0">
                    <a:ln w="0"/>
                    <a:solidFill>
                      <a:schemeClr val="tx1"/>
                    </a:solidFill>
                    <a:effectLst>
                      <a:outerShdw blurRad="38100" dist="19050" dir="2700000" algn="tl" rotWithShape="0">
                        <a:schemeClr val="dk1">
                          <a:alpha val="40000"/>
                        </a:schemeClr>
                      </a:outerShdw>
                    </a:effectLst>
                  </a:rPr>
                  <a:t> = 255</a:t>
                </a:r>
                <a:endParaRPr lang="vi-VN" sz="2400" b="0" cap="none" spc="0">
                  <a:ln w="0"/>
                  <a:solidFill>
                    <a:schemeClr val="tx1"/>
                  </a:solidFill>
                  <a:effectLst>
                    <a:outerShdw blurRad="38100" dist="19050" dir="2700000" algn="tl" rotWithShape="0">
                      <a:schemeClr val="dk1">
                        <a:alpha val="40000"/>
                      </a:schemeClr>
                    </a:outerShdw>
                  </a:effectLst>
                </a:endParaRPr>
              </a:p>
            </p:txBody>
          </p:sp>
        </mc:Choice>
        <mc:Fallback xmlns="">
          <p:sp>
            <p:nvSpPr>
              <p:cNvPr id="49" name="Hình chữ nhật 48">
                <a:extLst>
                  <a:ext uri="{FF2B5EF4-FFF2-40B4-BE49-F238E27FC236}">
                    <a16:creationId xmlns:a16="http://schemas.microsoft.com/office/drawing/2014/main" id="{F400F7CB-70C4-44B3-9612-3B11946D5395}"/>
                  </a:ext>
                </a:extLst>
              </p:cNvPr>
              <p:cNvSpPr>
                <a:spLocks noRot="1" noChangeAspect="1" noMove="1" noResize="1" noEditPoints="1" noAdjustHandles="1" noChangeArrowheads="1" noChangeShapeType="1" noTextEdit="1"/>
              </p:cNvSpPr>
              <p:nvPr/>
            </p:nvSpPr>
            <p:spPr>
              <a:xfrm>
                <a:off x="7863318" y="3584244"/>
                <a:ext cx="1244250" cy="461665"/>
              </a:xfrm>
              <a:prstGeom prst="rect">
                <a:avLst/>
              </a:prstGeom>
              <a:blipFill>
                <a:blip r:embed="rId9"/>
                <a:stretch>
                  <a:fillRect t="-11842" r="-9314" b="-35526"/>
                </a:stretch>
              </a:blipFill>
            </p:spPr>
            <p:txBody>
              <a:bodyPr/>
              <a:lstStyle/>
              <a:p>
                <a:r>
                  <a:rPr lang="en-US">
                    <a:noFill/>
                  </a:rPr>
                  <a:t> </a:t>
                </a:r>
              </a:p>
            </p:txBody>
          </p:sp>
        </mc:Fallback>
      </mc:AlternateContent>
    </p:spTree>
    <p:extLst>
      <p:ext uri="{BB962C8B-B14F-4D97-AF65-F5344CB8AC3E}">
        <p14:creationId xmlns:p14="http://schemas.microsoft.com/office/powerpoint/2010/main" val="5303944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arn(inVertical)">
                                      <p:cBhvr>
                                        <p:cTn id="29" dur="500"/>
                                        <p:tgtEl>
                                          <p:spTgt spid="18"/>
                                        </p:tgtEl>
                                      </p:cBhvr>
                                    </p:animEffect>
                                  </p:childTnLst>
                                </p:cTn>
                              </p:par>
                              <p:par>
                                <p:cTn id="30" presetID="16" presetClass="entr" presetSubtype="21"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par>
                                <p:cTn id="38" presetID="22" presetClass="entr" presetSubtype="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up)">
                                      <p:cBhvr>
                                        <p:cTn id="40" dur="500"/>
                                        <p:tgtEl>
                                          <p:spTgt spid="31"/>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up)">
                                      <p:cBhvr>
                                        <p:cTn id="43" dur="500"/>
                                        <p:tgtEl>
                                          <p:spTgt spid="21"/>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xit" presetSubtype="32" fill="hold" grpId="1" nodeType="clickEffect">
                                  <p:stCondLst>
                                    <p:cond delay="0"/>
                                  </p:stCondLst>
                                  <p:childTnLst>
                                    <p:anim calcmode="lin" valueType="num">
                                      <p:cBhvr>
                                        <p:cTn id="50" dur="500"/>
                                        <p:tgtEl>
                                          <p:spTgt spid="17"/>
                                        </p:tgtEl>
                                        <p:attrNameLst>
                                          <p:attrName>ppt_w</p:attrName>
                                        </p:attrNameLst>
                                      </p:cBhvr>
                                      <p:tavLst>
                                        <p:tav tm="0">
                                          <p:val>
                                            <p:strVal val="ppt_w"/>
                                          </p:val>
                                        </p:tav>
                                        <p:tav tm="100000">
                                          <p:val>
                                            <p:fltVal val="0"/>
                                          </p:val>
                                        </p:tav>
                                      </p:tavLst>
                                    </p:anim>
                                    <p:anim calcmode="lin" valueType="num">
                                      <p:cBhvr>
                                        <p:cTn id="51" dur="500"/>
                                        <p:tgtEl>
                                          <p:spTgt spid="17"/>
                                        </p:tgtEl>
                                        <p:attrNameLst>
                                          <p:attrName>ppt_h</p:attrName>
                                        </p:attrNameLst>
                                      </p:cBhvr>
                                      <p:tavLst>
                                        <p:tav tm="0">
                                          <p:val>
                                            <p:strVal val="ppt_h"/>
                                          </p:val>
                                        </p:tav>
                                        <p:tav tm="100000">
                                          <p:val>
                                            <p:fltVal val="0"/>
                                          </p:val>
                                        </p:tav>
                                      </p:tavLst>
                                    </p:anim>
                                    <p:animEffect transition="out" filter="fade">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par>
                                <p:cTn id="54" presetID="53" presetClass="exit" presetSubtype="32" fill="hold" nodeType="withEffect">
                                  <p:stCondLst>
                                    <p:cond delay="0"/>
                                  </p:stCondLst>
                                  <p:childTnLst>
                                    <p:anim calcmode="lin" valueType="num">
                                      <p:cBhvr>
                                        <p:cTn id="55" dur="500"/>
                                        <p:tgtEl>
                                          <p:spTgt spid="10"/>
                                        </p:tgtEl>
                                        <p:attrNameLst>
                                          <p:attrName>ppt_w</p:attrName>
                                        </p:attrNameLst>
                                      </p:cBhvr>
                                      <p:tavLst>
                                        <p:tav tm="0">
                                          <p:val>
                                            <p:strVal val="ppt_w"/>
                                          </p:val>
                                        </p:tav>
                                        <p:tav tm="100000">
                                          <p:val>
                                            <p:fltVal val="0"/>
                                          </p:val>
                                        </p:tav>
                                      </p:tavLst>
                                    </p:anim>
                                    <p:anim calcmode="lin" valueType="num">
                                      <p:cBhvr>
                                        <p:cTn id="56" dur="500"/>
                                        <p:tgtEl>
                                          <p:spTgt spid="10"/>
                                        </p:tgtEl>
                                        <p:attrNameLst>
                                          <p:attrName>ppt_h</p:attrName>
                                        </p:attrNameLst>
                                      </p:cBhvr>
                                      <p:tavLst>
                                        <p:tav tm="0">
                                          <p:val>
                                            <p:strVal val="ppt_h"/>
                                          </p:val>
                                        </p:tav>
                                        <p:tav tm="100000">
                                          <p:val>
                                            <p:fltVal val="0"/>
                                          </p:val>
                                        </p:tav>
                                      </p:tavLst>
                                    </p:anim>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par>
                                <p:cTn id="59" presetID="53" presetClass="exit" presetSubtype="32" fill="hold" grpId="1" nodeType="withEffect">
                                  <p:stCondLst>
                                    <p:cond delay="0"/>
                                  </p:stCondLst>
                                  <p:childTnLst>
                                    <p:anim calcmode="lin" valueType="num">
                                      <p:cBhvr>
                                        <p:cTn id="60" dur="500"/>
                                        <p:tgtEl>
                                          <p:spTgt spid="18"/>
                                        </p:tgtEl>
                                        <p:attrNameLst>
                                          <p:attrName>ppt_w</p:attrName>
                                        </p:attrNameLst>
                                      </p:cBhvr>
                                      <p:tavLst>
                                        <p:tav tm="0">
                                          <p:val>
                                            <p:strVal val="ppt_w"/>
                                          </p:val>
                                        </p:tav>
                                        <p:tav tm="100000">
                                          <p:val>
                                            <p:fltVal val="0"/>
                                          </p:val>
                                        </p:tav>
                                      </p:tavLst>
                                    </p:anim>
                                    <p:anim calcmode="lin" valueType="num">
                                      <p:cBhvr>
                                        <p:cTn id="61" dur="500"/>
                                        <p:tgtEl>
                                          <p:spTgt spid="18"/>
                                        </p:tgtEl>
                                        <p:attrNameLst>
                                          <p:attrName>ppt_h</p:attrName>
                                        </p:attrNameLst>
                                      </p:cBhvr>
                                      <p:tavLst>
                                        <p:tav tm="0">
                                          <p:val>
                                            <p:strVal val="ppt_h"/>
                                          </p:val>
                                        </p:tav>
                                        <p:tav tm="100000">
                                          <p:val>
                                            <p:fltVal val="0"/>
                                          </p:val>
                                        </p:tav>
                                      </p:tavLst>
                                    </p:anim>
                                    <p:animEffect transition="out" filter="fade">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53" presetClass="exit" presetSubtype="32" fill="hold" nodeType="withEffect">
                                  <p:stCondLst>
                                    <p:cond delay="0"/>
                                  </p:stCondLst>
                                  <p:childTnLst>
                                    <p:anim calcmode="lin" valueType="num">
                                      <p:cBhvr>
                                        <p:cTn id="65" dur="500"/>
                                        <p:tgtEl>
                                          <p:spTgt spid="20"/>
                                        </p:tgtEl>
                                        <p:attrNameLst>
                                          <p:attrName>ppt_w</p:attrName>
                                        </p:attrNameLst>
                                      </p:cBhvr>
                                      <p:tavLst>
                                        <p:tav tm="0">
                                          <p:val>
                                            <p:strVal val="ppt_w"/>
                                          </p:val>
                                        </p:tav>
                                        <p:tav tm="100000">
                                          <p:val>
                                            <p:fltVal val="0"/>
                                          </p:val>
                                        </p:tav>
                                      </p:tavLst>
                                    </p:anim>
                                    <p:anim calcmode="lin" valueType="num">
                                      <p:cBhvr>
                                        <p:cTn id="66" dur="500"/>
                                        <p:tgtEl>
                                          <p:spTgt spid="20"/>
                                        </p:tgtEl>
                                        <p:attrNameLst>
                                          <p:attrName>ppt_h</p:attrName>
                                        </p:attrNameLst>
                                      </p:cBhvr>
                                      <p:tavLst>
                                        <p:tav tm="0">
                                          <p:val>
                                            <p:strVal val="ppt_h"/>
                                          </p:val>
                                        </p:tav>
                                        <p:tav tm="100000">
                                          <p:val>
                                            <p:fltVal val="0"/>
                                          </p:val>
                                        </p:tav>
                                      </p:tavLst>
                                    </p:anim>
                                    <p:animEffect transition="out" filter="fade">
                                      <p:cBhvr>
                                        <p:cTn id="67" dur="500"/>
                                        <p:tgtEl>
                                          <p:spTgt spid="20"/>
                                        </p:tgtEl>
                                      </p:cBhvr>
                                    </p:animEffect>
                                    <p:set>
                                      <p:cBhvr>
                                        <p:cTn id="68" dur="1" fill="hold">
                                          <p:stCondLst>
                                            <p:cond delay="499"/>
                                          </p:stCondLst>
                                        </p:cTn>
                                        <p:tgtEl>
                                          <p:spTgt spid="20"/>
                                        </p:tgtEl>
                                        <p:attrNameLst>
                                          <p:attrName>style.visibility</p:attrName>
                                        </p:attrNameLst>
                                      </p:cBhvr>
                                      <p:to>
                                        <p:strVal val="hidden"/>
                                      </p:to>
                                    </p:set>
                                  </p:childTnLst>
                                </p:cTn>
                              </p:par>
                              <p:par>
                                <p:cTn id="69" presetID="22" presetClass="entr" presetSubtype="4"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down)">
                                      <p:cBhvr>
                                        <p:cTn id="71" dur="500"/>
                                        <p:tgtEl>
                                          <p:spTgt spid="40"/>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down)">
                                      <p:cBhvr>
                                        <p:cTn id="74" dur="500"/>
                                        <p:tgtEl>
                                          <p:spTgt spid="34"/>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down)">
                                      <p:cBhvr>
                                        <p:cTn id="80" dur="500"/>
                                        <p:tgtEl>
                                          <p:spTgt spid="37"/>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wipe(down)">
                                      <p:cBhvr>
                                        <p:cTn id="83" dur="500"/>
                                        <p:tgtEl>
                                          <p:spTgt spid="49"/>
                                        </p:tgtEl>
                                      </p:cBhvr>
                                    </p:animEffect>
                                  </p:childTnLst>
                                </p:cTn>
                              </p:par>
                              <p:par>
                                <p:cTn id="84" presetID="22" presetClass="entr" presetSubtype="4" fill="hold"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par>
                                <p:cTn id="87" presetID="22" presetClass="entr" presetSubtype="4"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down)">
                                      <p:cBhvr>
                                        <p:cTn id="89" dur="500"/>
                                        <p:tgtEl>
                                          <p:spTgt spid="35"/>
                                        </p:tgtEl>
                                      </p:cBhvr>
                                    </p:animEffect>
                                  </p:childTnLst>
                                </p:cTn>
                              </p:par>
                              <p:par>
                                <p:cTn id="90" presetID="22" presetClass="entr" presetSubtype="4"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down)">
                                      <p:cBhvr>
                                        <p:cTn id="92" dur="500"/>
                                        <p:tgtEl>
                                          <p:spTgt spid="36"/>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wipe(down)">
                                      <p:cBhvr>
                                        <p:cTn id="95" dur="500"/>
                                        <p:tgtEl>
                                          <p:spTgt spid="2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wipe(down)">
                                      <p:cBhvr>
                                        <p:cTn id="98" dur="500"/>
                                        <p:tgtEl>
                                          <p:spTgt spid="24"/>
                                        </p:tgtEl>
                                      </p:cBhvr>
                                    </p:animEffect>
                                  </p:childTnLst>
                                </p:cTn>
                              </p:par>
                              <p:par>
                                <p:cTn id="99" presetID="53" presetClass="exit" presetSubtype="32" fill="hold" grpId="1" nodeType="withEffect">
                                  <p:stCondLst>
                                    <p:cond delay="0"/>
                                  </p:stCondLst>
                                  <p:childTnLst>
                                    <p:anim calcmode="lin" valueType="num">
                                      <p:cBhvr>
                                        <p:cTn id="100" dur="500"/>
                                        <p:tgtEl>
                                          <p:spTgt spid="8"/>
                                        </p:tgtEl>
                                        <p:attrNameLst>
                                          <p:attrName>ppt_w</p:attrName>
                                        </p:attrNameLst>
                                      </p:cBhvr>
                                      <p:tavLst>
                                        <p:tav tm="0">
                                          <p:val>
                                            <p:strVal val="ppt_w"/>
                                          </p:val>
                                        </p:tav>
                                        <p:tav tm="100000">
                                          <p:val>
                                            <p:fltVal val="0"/>
                                          </p:val>
                                        </p:tav>
                                      </p:tavLst>
                                    </p:anim>
                                    <p:anim calcmode="lin" valueType="num">
                                      <p:cBhvr>
                                        <p:cTn id="101" dur="500"/>
                                        <p:tgtEl>
                                          <p:spTgt spid="8"/>
                                        </p:tgtEl>
                                        <p:attrNameLst>
                                          <p:attrName>ppt_h</p:attrName>
                                        </p:attrNameLst>
                                      </p:cBhvr>
                                      <p:tavLst>
                                        <p:tav tm="0">
                                          <p:val>
                                            <p:strVal val="ppt_h"/>
                                          </p:val>
                                        </p:tav>
                                        <p:tav tm="100000">
                                          <p:val>
                                            <p:fltVal val="0"/>
                                          </p:val>
                                        </p:tav>
                                      </p:tavLst>
                                    </p:anim>
                                    <p:animEffect transition="out" filter="fade">
                                      <p:cBhvr>
                                        <p:cTn id="102" dur="500"/>
                                        <p:tgtEl>
                                          <p:spTgt spid="8"/>
                                        </p:tgtEl>
                                      </p:cBhvr>
                                    </p:animEffect>
                                    <p:set>
                                      <p:cBhvr>
                                        <p:cTn id="103" dur="1" fill="hold">
                                          <p:stCondLst>
                                            <p:cond delay="499"/>
                                          </p:stCondLst>
                                        </p:cTn>
                                        <p:tgtEl>
                                          <p:spTgt spid="8"/>
                                        </p:tgtEl>
                                        <p:attrNameLst>
                                          <p:attrName>style.visibility</p:attrName>
                                        </p:attrNameLst>
                                      </p:cBhvr>
                                      <p:to>
                                        <p:strVal val="hidden"/>
                                      </p:to>
                                    </p:set>
                                  </p:childTnLst>
                                </p:cTn>
                              </p:par>
                              <p:par>
                                <p:cTn id="104" presetID="53" presetClass="exit" presetSubtype="32" fill="hold" nodeType="withEffect">
                                  <p:stCondLst>
                                    <p:cond delay="0"/>
                                  </p:stCondLst>
                                  <p:childTnLst>
                                    <p:anim calcmode="lin" valueType="num">
                                      <p:cBhvr>
                                        <p:cTn id="105" dur="500"/>
                                        <p:tgtEl>
                                          <p:spTgt spid="9"/>
                                        </p:tgtEl>
                                        <p:attrNameLst>
                                          <p:attrName>ppt_w</p:attrName>
                                        </p:attrNameLst>
                                      </p:cBhvr>
                                      <p:tavLst>
                                        <p:tav tm="0">
                                          <p:val>
                                            <p:strVal val="ppt_w"/>
                                          </p:val>
                                        </p:tav>
                                        <p:tav tm="100000">
                                          <p:val>
                                            <p:fltVal val="0"/>
                                          </p:val>
                                        </p:tav>
                                      </p:tavLst>
                                    </p:anim>
                                    <p:anim calcmode="lin" valueType="num">
                                      <p:cBhvr>
                                        <p:cTn id="106" dur="500"/>
                                        <p:tgtEl>
                                          <p:spTgt spid="9"/>
                                        </p:tgtEl>
                                        <p:attrNameLst>
                                          <p:attrName>ppt_h</p:attrName>
                                        </p:attrNameLst>
                                      </p:cBhvr>
                                      <p:tavLst>
                                        <p:tav tm="0">
                                          <p:val>
                                            <p:strVal val="ppt_h"/>
                                          </p:val>
                                        </p:tav>
                                        <p:tav tm="100000">
                                          <p:val>
                                            <p:fltVal val="0"/>
                                          </p:val>
                                        </p:tav>
                                      </p:tavLst>
                                    </p:anim>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8" grpId="0"/>
      <p:bldP spid="8" grpId="1"/>
      <p:bldP spid="17" grpId="0"/>
      <p:bldP spid="17" grpId="1"/>
      <p:bldP spid="18" grpId="0"/>
      <p:bldP spid="18" grpId="1"/>
      <p:bldP spid="23" grpId="0"/>
      <p:bldP spid="24" grpId="0"/>
      <p:bldP spid="34" grpId="0" animBg="1"/>
      <p:bldP spid="37" grpId="0" animBg="1"/>
      <p:bldP spid="46"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06576" y="317845"/>
            <a:ext cx="6330842"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L</a:t>
            </a:r>
            <a:r>
              <a:rPr lang="vi-VN"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Ư</a:t>
            </a:r>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ỢNG TỬ HÓA TÍN HIỆU</a:t>
            </a:r>
            <a:endParaRPr lang="zh-CN" altLang="en-US" sz="3600" b="1" dirty="0">
              <a:solidFill>
                <a:schemeClr val="accent1"/>
              </a:solidFill>
              <a:latin typeface="Calibri" panose="020F0502020204030204" pitchFamily="34" charset="0"/>
              <a:cs typeface="Calibri" panose="020F0502020204030204" pitchFamily="34" charset="0"/>
            </a:endParaRPr>
          </a:p>
        </p:txBody>
      </p:sp>
      <p:sp>
        <p:nvSpPr>
          <p:cNvPr id="3" name="Hình chữ nhật 2">
            <a:extLst>
              <a:ext uri="{FF2B5EF4-FFF2-40B4-BE49-F238E27FC236}">
                <a16:creationId xmlns:a16="http://schemas.microsoft.com/office/drawing/2014/main" id="{E6D08F45-BB16-45CC-A8C7-1E975D2DA68C}"/>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19</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Hình chữ nhật 7">
            <a:extLst>
              <a:ext uri="{FF2B5EF4-FFF2-40B4-BE49-F238E27FC236}">
                <a16:creationId xmlns:a16="http://schemas.microsoft.com/office/drawing/2014/main" id="{93658C5A-C675-412A-AB7F-9F1C766D4230}"/>
              </a:ext>
            </a:extLst>
          </p:cNvPr>
          <p:cNvSpPr/>
          <p:nvPr/>
        </p:nvSpPr>
        <p:spPr>
          <a:xfrm>
            <a:off x="487398" y="909167"/>
            <a:ext cx="6902852" cy="646331"/>
          </a:xfrm>
          <a:prstGeom prst="rect">
            <a:avLst/>
          </a:prstGeom>
          <a:noFill/>
        </p:spPr>
        <p:txBody>
          <a:bodyPr wrap="none" lIns="91440" tIns="45720" rIns="91440" bIns="45720">
            <a:spAutoFit/>
          </a:bodyPr>
          <a:lstStyle/>
          <a:p>
            <a:pPr algn="ctr"/>
            <a:r>
              <a:rPr 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r>
              <a:rPr lang="vi-VN" sz="36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ư</a:t>
            </a:r>
            <a:r>
              <a:rPr 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ợng tử hóa tín hiệu sau nén</a:t>
            </a:r>
            <a:endParaRPr lang="vi-VN" sz="3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 name="Hình chữ nhật 16">
            <a:extLst>
              <a:ext uri="{FF2B5EF4-FFF2-40B4-BE49-F238E27FC236}">
                <a16:creationId xmlns:a16="http://schemas.microsoft.com/office/drawing/2014/main" id="{E8026390-28A5-4851-AF5C-BA65FAA24E07}"/>
              </a:ext>
            </a:extLst>
          </p:cNvPr>
          <p:cNvSpPr/>
          <p:nvPr/>
        </p:nvSpPr>
        <p:spPr>
          <a:xfrm>
            <a:off x="536401" y="1607127"/>
            <a:ext cx="5078634"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Hàm ch</a:t>
            </a:r>
            <a:r>
              <a:rPr lang="en-US" sz="280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ức năng l</a:t>
            </a:r>
            <a:r>
              <a:rPr lang="vi-VN" sz="280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ư</a:t>
            </a:r>
            <a:r>
              <a:rPr lang="en-US" sz="280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ợng tử hóa:</a:t>
            </a:r>
            <a:endParaRPr lang="vi-VN" sz="2800" b="0"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grpSp>
        <p:nvGrpSpPr>
          <p:cNvPr id="32" name="Nhóm 31">
            <a:extLst>
              <a:ext uri="{FF2B5EF4-FFF2-40B4-BE49-F238E27FC236}">
                <a16:creationId xmlns:a16="http://schemas.microsoft.com/office/drawing/2014/main" id="{1FDA8D64-1D82-4A2B-92A8-63B95211C341}"/>
              </a:ext>
            </a:extLst>
          </p:cNvPr>
          <p:cNvGrpSpPr/>
          <p:nvPr/>
        </p:nvGrpSpPr>
        <p:grpSpPr>
          <a:xfrm>
            <a:off x="9855574" y="641010"/>
            <a:ext cx="964979" cy="932954"/>
            <a:chOff x="4731256" y="2220034"/>
            <a:chExt cx="2175308" cy="2103116"/>
          </a:xfrm>
        </p:grpSpPr>
        <p:sp>
          <p:nvSpPr>
            <p:cNvPr id="33" name="任意多边形 20">
              <a:extLst>
                <a:ext uri="{FF2B5EF4-FFF2-40B4-BE49-F238E27FC236}">
                  <a16:creationId xmlns:a16="http://schemas.microsoft.com/office/drawing/2014/main" id="{0F403F67-3CAA-413F-A9D8-B24DE4DDC46E}"/>
                </a:ext>
              </a:extLst>
            </p:cNvPr>
            <p:cNvSpPr/>
            <p:nvPr/>
          </p:nvSpPr>
          <p:spPr>
            <a:xfrm flipH="1" flipV="1">
              <a:off x="4731256" y="2220034"/>
              <a:ext cx="2175308" cy="1087655"/>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12">
              <a:extLst>
                <a:ext uri="{FF2B5EF4-FFF2-40B4-BE49-F238E27FC236}">
                  <a16:creationId xmlns:a16="http://schemas.microsoft.com/office/drawing/2014/main" id="{8A5AD44E-4A4B-4517-ACA7-45CA830DE73F}"/>
                </a:ext>
              </a:extLst>
            </p:cNvPr>
            <p:cNvSpPr/>
            <p:nvPr/>
          </p:nvSpPr>
          <p:spPr>
            <a:xfrm>
              <a:off x="4803446" y="2292222"/>
              <a:ext cx="2030928" cy="20309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9" name="Picture 4" descr="Image result for machine learning icon png">
              <a:extLst>
                <a:ext uri="{FF2B5EF4-FFF2-40B4-BE49-F238E27FC236}">
                  <a16:creationId xmlns:a16="http://schemas.microsoft.com/office/drawing/2014/main" id="{7C6A0EFF-361C-47E6-954F-7B5F69EB363D}"/>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70866" t="38219" r="4347" b="36372"/>
            <a:stretch/>
          </p:blipFill>
          <p:spPr bwMode="auto">
            <a:xfrm>
              <a:off x="4922938" y="2448866"/>
              <a:ext cx="1808449" cy="174257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Hình ảnh 3">
            <a:extLst>
              <a:ext uri="{FF2B5EF4-FFF2-40B4-BE49-F238E27FC236}">
                <a16:creationId xmlns:a16="http://schemas.microsoft.com/office/drawing/2014/main" id="{A9D32821-CA3F-4431-8EB7-44402ABC15D4}"/>
              </a:ext>
            </a:extLst>
          </p:cNvPr>
          <p:cNvPicPr>
            <a:picLocks noChangeAspect="1"/>
          </p:cNvPicPr>
          <p:nvPr/>
        </p:nvPicPr>
        <p:blipFill>
          <a:blip r:embed="rId4"/>
          <a:stretch>
            <a:fillRect/>
          </a:stretch>
        </p:blipFill>
        <p:spPr>
          <a:xfrm>
            <a:off x="494396" y="2224878"/>
            <a:ext cx="10836406" cy="2047124"/>
          </a:xfrm>
          <a:prstGeom prst="rect">
            <a:avLst/>
          </a:prstGeom>
        </p:spPr>
      </p:pic>
      <p:sp>
        <p:nvSpPr>
          <p:cNvPr id="41" name="Hình chữ nhật 40">
            <a:extLst>
              <a:ext uri="{FF2B5EF4-FFF2-40B4-BE49-F238E27FC236}">
                <a16:creationId xmlns:a16="http://schemas.microsoft.com/office/drawing/2014/main" id="{FA62F67C-DD2D-4E73-8712-E80BD5064032}"/>
              </a:ext>
            </a:extLst>
          </p:cNvPr>
          <p:cNvSpPr/>
          <p:nvPr/>
        </p:nvSpPr>
        <p:spPr>
          <a:xfrm>
            <a:off x="394100" y="4324289"/>
            <a:ext cx="11036997" cy="830997"/>
          </a:xfrm>
          <a:prstGeom prst="rect">
            <a:avLst/>
          </a:prstGeom>
          <a:noFill/>
        </p:spPr>
        <p:txBody>
          <a:bodyPr wrap="none" lIns="91440" tIns="45720" rIns="91440" bIns="45720">
            <a:spAutoFit/>
          </a:bodyPr>
          <a:lstStyle/>
          <a:p>
            <a:pPr algn="ctr"/>
            <a:r>
              <a:rPr lang="en-US" sz="24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&gt;&gt; predictor = [0, p(1), p(2), p(3), … , p(m – 1), p(m)] 		: </a:t>
            </a:r>
            <a:r>
              <a:rPr lang="en-US" sz="2400">
                <a:ln w="0"/>
                <a:latin typeface="Tahoma" panose="020B0604030504040204" pitchFamily="34" charset="0"/>
                <a:ea typeface="Tahoma" panose="020B0604030504040204" pitchFamily="34" charset="0"/>
                <a:cs typeface="Tahoma" panose="020B0604030504040204" pitchFamily="34" charset="0"/>
              </a:rPr>
              <a:t>hàm dự đoán tuyến tính</a:t>
            </a:r>
            <a:endParaRPr lang="vi-VN" sz="2400">
              <a:ln w="0"/>
              <a:latin typeface="Tahoma" panose="020B0604030504040204" pitchFamily="34" charset="0"/>
              <a:ea typeface="Tahoma" panose="020B0604030504040204" pitchFamily="34" charset="0"/>
              <a:cs typeface="Tahoma" panose="020B0604030504040204" pitchFamily="34" charset="0"/>
            </a:endParaRPr>
          </a:p>
          <a:p>
            <a:pPr algn="ctr"/>
            <a:endParaRPr lang="vi-VN" sz="24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7" name="Hình chữ nhật 46">
            <a:extLst>
              <a:ext uri="{FF2B5EF4-FFF2-40B4-BE49-F238E27FC236}">
                <a16:creationId xmlns:a16="http://schemas.microsoft.com/office/drawing/2014/main" id="{26A1D066-FF42-4AD8-94FD-92EE143F9DE3}"/>
              </a:ext>
            </a:extLst>
          </p:cNvPr>
          <p:cNvSpPr/>
          <p:nvPr/>
        </p:nvSpPr>
        <p:spPr>
          <a:xfrm>
            <a:off x="293805" y="5016661"/>
            <a:ext cx="2246196" cy="1200329"/>
          </a:xfrm>
          <a:prstGeom prst="rect">
            <a:avLst/>
          </a:prstGeom>
          <a:noFill/>
        </p:spPr>
        <p:txBody>
          <a:bodyPr wrap="square" lIns="91440" tIns="45720" rIns="91440" bIns="45720">
            <a:spAutoFit/>
          </a:bodyPr>
          <a:lstStyle/>
          <a:p>
            <a:pPr algn="ctr"/>
            <a:r>
              <a:rPr lang="en-US" sz="24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&gt;&gt; codebook 				</a:t>
            </a:r>
            <a:endParaRPr lang="vi-VN" sz="24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8" name="Hình chữ nhật 47">
            <a:extLst>
              <a:ext uri="{FF2B5EF4-FFF2-40B4-BE49-F238E27FC236}">
                <a16:creationId xmlns:a16="http://schemas.microsoft.com/office/drawing/2014/main" id="{223167A0-F911-4CF8-A020-B11C4D41ECCF}"/>
              </a:ext>
            </a:extLst>
          </p:cNvPr>
          <p:cNvSpPr/>
          <p:nvPr/>
        </p:nvSpPr>
        <p:spPr>
          <a:xfrm>
            <a:off x="192205" y="5716993"/>
            <a:ext cx="2449395" cy="1569660"/>
          </a:xfrm>
          <a:prstGeom prst="rect">
            <a:avLst/>
          </a:prstGeom>
          <a:noFill/>
        </p:spPr>
        <p:txBody>
          <a:bodyPr wrap="square" lIns="91440" tIns="45720" rIns="91440" bIns="45720">
            <a:spAutoFit/>
          </a:bodyPr>
          <a:lstStyle/>
          <a:p>
            <a:pPr algn="ctr"/>
            <a:r>
              <a:rPr lang="en-US" sz="24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&gt;&gt; partition 				</a:t>
            </a:r>
            <a:endParaRPr lang="vi-VN" sz="2400">
              <a:ln w="0"/>
              <a:latin typeface="Tahoma" panose="020B0604030504040204" pitchFamily="34" charset="0"/>
              <a:ea typeface="Tahoma" panose="020B0604030504040204" pitchFamily="34" charset="0"/>
              <a:cs typeface="Tahoma" panose="020B0604030504040204" pitchFamily="34" charset="0"/>
            </a:endParaRPr>
          </a:p>
          <a:p>
            <a:pPr algn="ctr"/>
            <a:endParaRPr lang="vi-VN" sz="24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Hình chữ nhật 6">
            <a:extLst>
              <a:ext uri="{FF2B5EF4-FFF2-40B4-BE49-F238E27FC236}">
                <a16:creationId xmlns:a16="http://schemas.microsoft.com/office/drawing/2014/main" id="{26B66704-0E86-40A0-A1C5-95385E532D1F}"/>
              </a:ext>
            </a:extLst>
          </p:cNvPr>
          <p:cNvSpPr/>
          <p:nvPr/>
        </p:nvSpPr>
        <p:spPr>
          <a:xfrm>
            <a:off x="2340173" y="5052231"/>
            <a:ext cx="7600431" cy="430887"/>
          </a:xfrm>
          <a:prstGeom prst="rect">
            <a:avLst/>
          </a:prstGeom>
        </p:spPr>
        <p:txBody>
          <a:bodyPr wrap="square">
            <a:spAutoFit/>
          </a:bodyPr>
          <a:lstStyle/>
          <a:p>
            <a:pPr algn="ctr"/>
            <a:r>
              <a:rPr lang="en-US" sz="22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00">
                <a:ln w="0"/>
                <a:latin typeface="Tahoma" panose="020B0604030504040204" pitchFamily="34" charset="0"/>
                <a:ea typeface="Tahoma" panose="020B0604030504040204" pitchFamily="34" charset="0"/>
                <a:cs typeface="Tahoma" panose="020B0604030504040204" pitchFamily="34" charset="0"/>
              </a:rPr>
              <a:t>số đại diện của mỗi khoảng khi phân hoạch đoạn tín hiệu</a:t>
            </a:r>
            <a:endParaRPr lang="vi-VN" sz="2200">
              <a:ln w="0"/>
              <a:latin typeface="Tahoma" panose="020B0604030504040204" pitchFamily="34" charset="0"/>
              <a:ea typeface="Tahoma" panose="020B0604030504040204" pitchFamily="34" charset="0"/>
              <a:cs typeface="Tahoma" panose="020B0604030504040204" pitchFamily="34" charset="0"/>
            </a:endParaRPr>
          </a:p>
        </p:txBody>
      </p:sp>
      <p:sp>
        <p:nvSpPr>
          <p:cNvPr id="11" name="Hình chữ nhật 10">
            <a:extLst>
              <a:ext uri="{FF2B5EF4-FFF2-40B4-BE49-F238E27FC236}">
                <a16:creationId xmlns:a16="http://schemas.microsoft.com/office/drawing/2014/main" id="{8F2F10EB-61A7-4D0B-B404-700364DE43A1}"/>
              </a:ext>
            </a:extLst>
          </p:cNvPr>
          <p:cNvSpPr/>
          <p:nvPr/>
        </p:nvSpPr>
        <p:spPr>
          <a:xfrm>
            <a:off x="2340173" y="5710169"/>
            <a:ext cx="6681637" cy="430887"/>
          </a:xfrm>
          <a:prstGeom prst="rect">
            <a:avLst/>
          </a:prstGeom>
        </p:spPr>
        <p:txBody>
          <a:bodyPr wrap="none">
            <a:spAutoFit/>
          </a:bodyPr>
          <a:lstStyle/>
          <a:p>
            <a:r>
              <a:rPr lang="en-US" sz="22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200">
                <a:ln w="0"/>
                <a:latin typeface="Tahoma" panose="020B0604030504040204" pitchFamily="34" charset="0"/>
                <a:ea typeface="Tahoma" panose="020B0604030504040204" pitchFamily="34" charset="0"/>
                <a:cs typeface="Tahoma" panose="020B0604030504040204" pitchFamily="34" charset="0"/>
              </a:rPr>
              <a:t>chia đoạn (phân hoạch) tín hiệu thành 256 khoảng</a:t>
            </a:r>
            <a:endParaRPr lang="en-US" sz="2200"/>
          </a:p>
        </p:txBody>
      </p:sp>
    </p:spTree>
    <p:extLst>
      <p:ext uri="{BB962C8B-B14F-4D97-AF65-F5344CB8AC3E}">
        <p14:creationId xmlns:p14="http://schemas.microsoft.com/office/powerpoint/2010/main" val="35410372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00"/>
                                        <p:tgtEl>
                                          <p:spTgt spid="48"/>
                                        </p:tgtEl>
                                      </p:cBhvr>
                                    </p:animEffect>
                                    <p:anim calcmode="lin" valueType="num">
                                      <p:cBhvr>
                                        <p:cTn id="33" dur="1000" fill="hold"/>
                                        <p:tgtEl>
                                          <p:spTgt spid="48"/>
                                        </p:tgtEl>
                                        <p:attrNameLst>
                                          <p:attrName>ppt_x</p:attrName>
                                        </p:attrNameLst>
                                      </p:cBhvr>
                                      <p:tavLst>
                                        <p:tav tm="0">
                                          <p:val>
                                            <p:strVal val="#ppt_x"/>
                                          </p:val>
                                        </p:tav>
                                        <p:tav tm="100000">
                                          <p:val>
                                            <p:strVal val="#ppt_x"/>
                                          </p:val>
                                        </p:tav>
                                      </p:tavLst>
                                    </p:anim>
                                    <p:anim calcmode="lin" valueType="num">
                                      <p:cBhvr>
                                        <p:cTn id="34" dur="1000" fill="hold"/>
                                        <p:tgtEl>
                                          <p:spTgt spid="4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1" grpId="0"/>
      <p:bldP spid="47" grpId="0"/>
      <p:bldP spid="48" grpId="0"/>
      <p:bldP spid="7"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000C02E-5E18-40DE-A03A-7B53F853ACED}"/>
              </a:ext>
            </a:extLst>
          </p:cNvPr>
          <p:cNvSpPr/>
          <p:nvPr/>
        </p:nvSpPr>
        <p:spPr>
          <a:xfrm>
            <a:off x="1161724" y="2420888"/>
            <a:ext cx="1834261" cy="1834261"/>
          </a:xfrm>
          <a:prstGeom prst="ellipse">
            <a:avLst/>
          </a:prstGeom>
          <a:solidFill>
            <a:srgbClr val="FF3737"/>
          </a:solidFill>
          <a:ln>
            <a:solidFill>
              <a:srgbClr val="FF3737"/>
            </a:solidFill>
          </a:ln>
        </p:spPr>
        <p:style>
          <a:lnRef idx="0">
            <a:scrgbClr r="0" g="0" b="0"/>
          </a:lnRef>
          <a:fillRef idx="0">
            <a:scrgbClr r="0" g="0" b="0"/>
          </a:fillRef>
          <a:effectRef idx="0">
            <a:scrgbClr r="0" g="0" b="0"/>
          </a:effectRef>
          <a:fontRef idx="minor">
            <a:schemeClr val="lt1"/>
          </a:fontRef>
        </p:style>
        <p:txBody>
          <a:bodyPr anchor="ctr"/>
          <a:lstStyle/>
          <a:p>
            <a:pPr algn="ctr"/>
            <a:endParaRPr/>
          </a:p>
        </p:txBody>
      </p:sp>
      <p:sp>
        <p:nvSpPr>
          <p:cNvPr id="3" name="Oval 2">
            <a:extLst>
              <a:ext uri="{FF2B5EF4-FFF2-40B4-BE49-F238E27FC236}">
                <a16:creationId xmlns:a16="http://schemas.microsoft.com/office/drawing/2014/main" id="{30F4F777-9684-4A84-A7BA-FB644DD82EB5}"/>
              </a:ext>
            </a:extLst>
          </p:cNvPr>
          <p:cNvSpPr/>
          <p:nvPr/>
        </p:nvSpPr>
        <p:spPr>
          <a:xfrm>
            <a:off x="3839824" y="2420892"/>
            <a:ext cx="1834261" cy="1834261"/>
          </a:xfrm>
          <a:prstGeom prst="ellipse">
            <a:avLst/>
          </a:pr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anchor="ctr"/>
          <a:lstStyle/>
          <a:p>
            <a:pPr algn="ctr"/>
            <a:endParaRPr/>
          </a:p>
        </p:txBody>
      </p:sp>
      <p:sp>
        <p:nvSpPr>
          <p:cNvPr id="4" name="Oval 3">
            <a:extLst>
              <a:ext uri="{FF2B5EF4-FFF2-40B4-BE49-F238E27FC236}">
                <a16:creationId xmlns:a16="http://schemas.microsoft.com/office/drawing/2014/main" id="{5BFE347A-0F94-4823-B1BC-B805A30567F5}"/>
              </a:ext>
            </a:extLst>
          </p:cNvPr>
          <p:cNvSpPr/>
          <p:nvPr/>
        </p:nvSpPr>
        <p:spPr>
          <a:xfrm>
            <a:off x="6517924" y="2420892"/>
            <a:ext cx="1834261" cy="1834261"/>
          </a:xfrm>
          <a:prstGeom prst="ellipse">
            <a:avLst/>
          </a:prstGeom>
          <a:solidFill>
            <a:srgbClr val="FF3737"/>
          </a:solidFill>
          <a:ln>
            <a:solidFill>
              <a:srgbClr val="FF3737"/>
            </a:solidFill>
          </a:ln>
        </p:spPr>
        <p:style>
          <a:lnRef idx="0">
            <a:scrgbClr r="0" g="0" b="0"/>
          </a:lnRef>
          <a:fillRef idx="0">
            <a:scrgbClr r="0" g="0" b="0"/>
          </a:fillRef>
          <a:effectRef idx="0">
            <a:scrgbClr r="0" g="0" b="0"/>
          </a:effectRef>
          <a:fontRef idx="minor">
            <a:schemeClr val="lt1"/>
          </a:fontRef>
        </p:style>
        <p:txBody>
          <a:bodyPr anchor="ctr"/>
          <a:lstStyle/>
          <a:p>
            <a:pPr algn="ctr"/>
            <a:endParaRPr/>
          </a:p>
        </p:txBody>
      </p:sp>
      <p:sp>
        <p:nvSpPr>
          <p:cNvPr id="5" name="Oval 4">
            <a:extLst>
              <a:ext uri="{FF2B5EF4-FFF2-40B4-BE49-F238E27FC236}">
                <a16:creationId xmlns:a16="http://schemas.microsoft.com/office/drawing/2014/main" id="{888D33F1-8667-441D-832D-F9AD9E114910}"/>
              </a:ext>
            </a:extLst>
          </p:cNvPr>
          <p:cNvSpPr/>
          <p:nvPr/>
        </p:nvSpPr>
        <p:spPr>
          <a:xfrm>
            <a:off x="9199376" y="2420892"/>
            <a:ext cx="1834261" cy="1834261"/>
          </a:xfrm>
          <a:prstGeom prst="ellipse">
            <a:avLst/>
          </a:pr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anchor="ctr"/>
          <a:lstStyle/>
          <a:p>
            <a:pPr algn="ctr"/>
            <a:endParaRPr/>
          </a:p>
        </p:txBody>
      </p:sp>
      <p:sp>
        <p:nvSpPr>
          <p:cNvPr id="6" name="Freeform: Shape 39">
            <a:extLst>
              <a:ext uri="{FF2B5EF4-FFF2-40B4-BE49-F238E27FC236}">
                <a16:creationId xmlns:a16="http://schemas.microsoft.com/office/drawing/2014/main" id="{6736400F-6B6C-48E1-859C-D5B6A1B8C230}"/>
              </a:ext>
            </a:extLst>
          </p:cNvPr>
          <p:cNvSpPr/>
          <p:nvPr/>
        </p:nvSpPr>
        <p:spPr>
          <a:xfrm>
            <a:off x="1161724" y="1738355"/>
            <a:ext cx="1834261" cy="396000"/>
          </a:xfrm>
          <a:prstGeom prst="roundRect">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20000"/>
          </a:bodyPr>
          <a:lstStyle/>
          <a:p>
            <a:pPr algn="ctr"/>
            <a:endParaRPr lang="zh-CN" altLang="en-US" sz="1600" b="1" dirty="0">
              <a:solidFill>
                <a:schemeClr val="bg1">
                  <a:lumMod val="95000"/>
                </a:schemeClr>
              </a:solidFill>
            </a:endParaRPr>
          </a:p>
        </p:txBody>
      </p:sp>
      <p:sp>
        <p:nvSpPr>
          <p:cNvPr id="7" name="Freeform: Shape 43">
            <a:extLst>
              <a:ext uri="{FF2B5EF4-FFF2-40B4-BE49-F238E27FC236}">
                <a16:creationId xmlns:a16="http://schemas.microsoft.com/office/drawing/2014/main" id="{F4467274-3180-4EBF-A37A-FF10AFA99D32}"/>
              </a:ext>
            </a:extLst>
          </p:cNvPr>
          <p:cNvSpPr/>
          <p:nvPr/>
        </p:nvSpPr>
        <p:spPr>
          <a:xfrm>
            <a:off x="3839824" y="1738357"/>
            <a:ext cx="1834261" cy="396000"/>
          </a:xfrm>
          <a:prstGeom prst="roundRect">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20000"/>
          </a:bodyPr>
          <a:lstStyle/>
          <a:p>
            <a:pPr algn="ctr"/>
            <a:endParaRPr lang="zh-CN" altLang="en-US" sz="1600" b="1" dirty="0">
              <a:solidFill>
                <a:schemeClr val="bg1">
                  <a:lumMod val="95000"/>
                </a:schemeClr>
              </a:solidFill>
            </a:endParaRPr>
          </a:p>
        </p:txBody>
      </p:sp>
      <p:sp>
        <p:nvSpPr>
          <p:cNvPr id="8" name="Freeform: Shape 44">
            <a:extLst>
              <a:ext uri="{FF2B5EF4-FFF2-40B4-BE49-F238E27FC236}">
                <a16:creationId xmlns:a16="http://schemas.microsoft.com/office/drawing/2014/main" id="{7E39CE4D-05FC-4C59-A76B-2F376BAE3C89}"/>
              </a:ext>
            </a:extLst>
          </p:cNvPr>
          <p:cNvSpPr/>
          <p:nvPr/>
        </p:nvSpPr>
        <p:spPr>
          <a:xfrm>
            <a:off x="6517924" y="1738357"/>
            <a:ext cx="1834261" cy="396000"/>
          </a:xfrm>
          <a:prstGeom prst="roundRect">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20000"/>
          </a:bodyPr>
          <a:lstStyle/>
          <a:p>
            <a:pPr algn="ctr"/>
            <a:endParaRPr lang="zh-CN" altLang="en-US" sz="1600" b="1" dirty="0">
              <a:solidFill>
                <a:schemeClr val="bg1">
                  <a:lumMod val="95000"/>
                </a:schemeClr>
              </a:solidFill>
            </a:endParaRPr>
          </a:p>
        </p:txBody>
      </p:sp>
      <p:sp>
        <p:nvSpPr>
          <p:cNvPr id="9" name="Freeform: Shape 45">
            <a:extLst>
              <a:ext uri="{FF2B5EF4-FFF2-40B4-BE49-F238E27FC236}">
                <a16:creationId xmlns:a16="http://schemas.microsoft.com/office/drawing/2014/main" id="{FF0AA01D-FFD8-4520-93BD-3B3A111836B4}"/>
              </a:ext>
            </a:extLst>
          </p:cNvPr>
          <p:cNvSpPr/>
          <p:nvPr/>
        </p:nvSpPr>
        <p:spPr>
          <a:xfrm>
            <a:off x="9199376" y="1738357"/>
            <a:ext cx="1834261" cy="396000"/>
          </a:xfrm>
          <a:prstGeom prst="roundRect">
            <a:avLst>
              <a:gd name="adj" fmla="val 50000"/>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20000"/>
          </a:bodyPr>
          <a:lstStyle/>
          <a:p>
            <a:pPr algn="ctr"/>
            <a:endParaRPr lang="zh-CN" altLang="en-US" sz="1600" b="1" dirty="0">
              <a:solidFill>
                <a:schemeClr val="bg1">
                  <a:lumMod val="95000"/>
                </a:schemeClr>
              </a:solidFill>
            </a:endParaRPr>
          </a:p>
        </p:txBody>
      </p:sp>
      <p:pic>
        <p:nvPicPr>
          <p:cNvPr id="15" name="图片占位符 43">
            <a:extLst>
              <a:ext uri="{FF2B5EF4-FFF2-40B4-BE49-F238E27FC236}">
                <a16:creationId xmlns:a16="http://schemas.microsoft.com/office/drawing/2014/main" id="{DDB85014-8012-474A-B6CC-B7A81AFD58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242501" y="2541149"/>
            <a:ext cx="1672720" cy="1593756"/>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pic>
      <p:pic>
        <p:nvPicPr>
          <p:cNvPr id="16" name="图片占位符 45">
            <a:extLst>
              <a:ext uri="{FF2B5EF4-FFF2-40B4-BE49-F238E27FC236}">
                <a16:creationId xmlns:a16="http://schemas.microsoft.com/office/drawing/2014/main" id="{E88DA2B6-98AF-463A-9795-160B5DA662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974293" y="2529497"/>
            <a:ext cx="1565335"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pic>
      <p:pic>
        <p:nvPicPr>
          <p:cNvPr id="17" name="图片占位符 47">
            <a:extLst>
              <a:ext uri="{FF2B5EF4-FFF2-40B4-BE49-F238E27FC236}">
                <a16:creationId xmlns:a16="http://schemas.microsoft.com/office/drawing/2014/main" id="{8599BA39-A4E9-4E63-BDF2-740D470175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98701" y="2543717"/>
            <a:ext cx="1672720" cy="1588623"/>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pic>
      <p:pic>
        <p:nvPicPr>
          <p:cNvPr id="18" name="图片占位符 49">
            <a:extLst>
              <a:ext uri="{FF2B5EF4-FFF2-40B4-BE49-F238E27FC236}">
                <a16:creationId xmlns:a16="http://schemas.microsoft.com/office/drawing/2014/main" id="{F0EC376F-BDD0-479A-987F-FBB7CD7F128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349425" y="2529497"/>
            <a:ext cx="1534172"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pic>
      <p:sp>
        <p:nvSpPr>
          <p:cNvPr id="19" name="TextBox 11">
            <a:extLst>
              <a:ext uri="{FF2B5EF4-FFF2-40B4-BE49-F238E27FC236}">
                <a16:creationId xmlns:a16="http://schemas.microsoft.com/office/drawing/2014/main" id="{FF77A889-2060-4FFF-9949-21079E1FE927}"/>
              </a:ext>
            </a:extLst>
          </p:cNvPr>
          <p:cNvSpPr txBox="1"/>
          <p:nvPr/>
        </p:nvSpPr>
        <p:spPr>
          <a:xfrm>
            <a:off x="633042" y="4541682"/>
            <a:ext cx="2891623" cy="212815"/>
          </a:xfrm>
          <a:prstGeom prst="rect">
            <a:avLst/>
          </a:prstGeom>
          <a:noFill/>
        </p:spPr>
        <p:txBody>
          <a:bodyPr wrap="square" lIns="0" tIns="0" rIns="0" bIns="0" rtlCol="0">
            <a:spAutoFit/>
            <a:scene3d>
              <a:camera prst="orthographicFront"/>
              <a:lightRig rig="threePt" dir="t"/>
            </a:scene3d>
            <a:sp3d contourW="12700"/>
          </a:bodyPr>
          <a:lstStyle/>
          <a:p>
            <a:pPr algn="ctr">
              <a:lnSpc>
                <a:spcPts val="1400"/>
              </a:lnSpc>
            </a:pPr>
            <a:r>
              <a:rPr lang="en-US" sz="2600">
                <a:latin typeface="Times New Roman" panose="02020603050405020304" pitchFamily="18" charset="0"/>
                <a:ea typeface="Tahoma" panose="020B0604030504040204" pitchFamily="34" charset="0"/>
                <a:cs typeface="Times New Roman" panose="02020603050405020304" pitchFamily="18" charset="0"/>
              </a:rPr>
              <a:t>Điều hành chung</a:t>
            </a:r>
            <a:endParaRPr lang="en-US" sz="26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TextBox 11">
            <a:extLst>
              <a:ext uri="{FF2B5EF4-FFF2-40B4-BE49-F238E27FC236}">
                <a16:creationId xmlns:a16="http://schemas.microsoft.com/office/drawing/2014/main" id="{D742BE92-FE3B-4800-A64B-C622C7DC6158}"/>
              </a:ext>
            </a:extLst>
          </p:cNvPr>
          <p:cNvSpPr txBox="1"/>
          <p:nvPr/>
        </p:nvSpPr>
        <p:spPr>
          <a:xfrm>
            <a:off x="1242502" y="1797855"/>
            <a:ext cx="1672720" cy="276999"/>
          </a:xfrm>
          <a:prstGeom prst="rect">
            <a:avLst/>
          </a:prstGeom>
          <a:noFill/>
        </p:spPr>
        <p:txBody>
          <a:bodyPr wrap="square" lIns="0" tIns="0" rIns="0" bIns="0" rtlCol="0">
            <a:spAutoFit/>
            <a:scene3d>
              <a:camera prst="orthographicFront"/>
              <a:lightRig rig="threePt" dir="t"/>
            </a:scene3d>
            <a:sp3d contourW="12700"/>
          </a:bodyPr>
          <a:lstStyle/>
          <a:p>
            <a:pPr algn="ctr"/>
            <a:r>
              <a:rPr lang="en-US">
                <a:solidFill>
                  <a:schemeClr val="bg1"/>
                </a:solidFill>
              </a:rPr>
              <a:t>TÔN BÁCH</a:t>
            </a:r>
            <a:endParaRPr lang="en-US" dirty="0">
              <a:solidFill>
                <a:schemeClr val="bg1"/>
              </a:solidFill>
            </a:endParaRPr>
          </a:p>
        </p:txBody>
      </p:sp>
      <p:sp>
        <p:nvSpPr>
          <p:cNvPr id="21" name="TextBox 11">
            <a:extLst>
              <a:ext uri="{FF2B5EF4-FFF2-40B4-BE49-F238E27FC236}">
                <a16:creationId xmlns:a16="http://schemas.microsoft.com/office/drawing/2014/main" id="{92788320-92D0-4D67-A62E-C4FE5E70DCC1}"/>
              </a:ext>
            </a:extLst>
          </p:cNvPr>
          <p:cNvSpPr txBox="1"/>
          <p:nvPr/>
        </p:nvSpPr>
        <p:spPr>
          <a:xfrm>
            <a:off x="3920601" y="1797855"/>
            <a:ext cx="1672720" cy="276999"/>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a:solidFill>
                  <a:schemeClr val="bg1"/>
                </a:solidFill>
              </a:rPr>
              <a:t>THANH TÙNG</a:t>
            </a:r>
            <a:endParaRPr lang="en-US" dirty="0">
              <a:solidFill>
                <a:schemeClr val="bg1"/>
              </a:solidFill>
            </a:endParaRPr>
          </a:p>
        </p:txBody>
      </p:sp>
      <p:sp>
        <p:nvSpPr>
          <p:cNvPr id="22" name="TextBox 11">
            <a:extLst>
              <a:ext uri="{FF2B5EF4-FFF2-40B4-BE49-F238E27FC236}">
                <a16:creationId xmlns:a16="http://schemas.microsoft.com/office/drawing/2014/main" id="{6EB2C6FB-B9A3-4E5D-BA86-70E824B5845C}"/>
              </a:ext>
            </a:extLst>
          </p:cNvPr>
          <p:cNvSpPr txBox="1"/>
          <p:nvPr/>
        </p:nvSpPr>
        <p:spPr>
          <a:xfrm>
            <a:off x="6598701" y="1797855"/>
            <a:ext cx="1672720" cy="276999"/>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a:solidFill>
                  <a:schemeClr val="bg1"/>
                </a:solidFill>
              </a:rPr>
              <a:t>SỸ NGUYÊN</a:t>
            </a:r>
            <a:endParaRPr lang="en-US" dirty="0">
              <a:solidFill>
                <a:schemeClr val="bg1"/>
              </a:solidFill>
            </a:endParaRPr>
          </a:p>
        </p:txBody>
      </p:sp>
      <p:sp>
        <p:nvSpPr>
          <p:cNvPr id="23" name="TextBox 11">
            <a:extLst>
              <a:ext uri="{FF2B5EF4-FFF2-40B4-BE49-F238E27FC236}">
                <a16:creationId xmlns:a16="http://schemas.microsoft.com/office/drawing/2014/main" id="{056F3904-D0EF-4685-8D26-4A92F2102B52}"/>
              </a:ext>
            </a:extLst>
          </p:cNvPr>
          <p:cNvSpPr txBox="1"/>
          <p:nvPr/>
        </p:nvSpPr>
        <p:spPr>
          <a:xfrm>
            <a:off x="9280151" y="1797855"/>
            <a:ext cx="1672720" cy="276999"/>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a:solidFill>
                  <a:schemeClr val="bg1"/>
                </a:solidFill>
              </a:rPr>
              <a:t>HẢI ĐĂNG</a:t>
            </a:r>
            <a:endParaRPr lang="en-US" dirty="0">
              <a:solidFill>
                <a:schemeClr val="bg1"/>
              </a:solidFill>
            </a:endParaRPr>
          </a:p>
        </p:txBody>
      </p:sp>
      <p:sp>
        <p:nvSpPr>
          <p:cNvPr id="24" name="TextBox 11">
            <a:extLst>
              <a:ext uri="{FF2B5EF4-FFF2-40B4-BE49-F238E27FC236}">
                <a16:creationId xmlns:a16="http://schemas.microsoft.com/office/drawing/2014/main" id="{29B3838F-3096-4764-B70F-7FB1C9855275}"/>
              </a:ext>
            </a:extLst>
          </p:cNvPr>
          <p:cNvSpPr txBox="1"/>
          <p:nvPr/>
        </p:nvSpPr>
        <p:spPr>
          <a:xfrm>
            <a:off x="2465980" y="4379542"/>
            <a:ext cx="4637052" cy="800219"/>
          </a:xfrm>
          <a:prstGeom prst="rect">
            <a:avLst/>
          </a:prstGeom>
          <a:noFill/>
        </p:spPr>
        <p:txBody>
          <a:bodyPr wrap="square" lIns="0" tIns="0" rIns="0" bIns="0" rtlCol="0">
            <a:spAutoFit/>
            <a:scene3d>
              <a:camera prst="orthographicFront"/>
              <a:lightRig rig="threePt" dir="t"/>
            </a:scene3d>
            <a:sp3d contourW="12700"/>
          </a:bodyPr>
          <a:lstStyle/>
          <a:p>
            <a:pPr algn="ctr"/>
            <a:r>
              <a:rPr lang="en-US" sz="2600">
                <a:solidFill>
                  <a:schemeClr val="accent1">
                    <a:lumMod val="75000"/>
                  </a:schemeClr>
                </a:solidFill>
                <a:latin typeface="Times New Roman" panose="02020603050405020304" pitchFamily="18" charset="0"/>
                <a:cs typeface="Times New Roman" panose="02020603050405020304" pitchFamily="18" charset="0"/>
              </a:rPr>
              <a:t>Lý thuyết, tài liệu </a:t>
            </a:r>
            <a:br>
              <a:rPr lang="en-US" sz="2600">
                <a:solidFill>
                  <a:schemeClr val="accent1">
                    <a:lumMod val="75000"/>
                  </a:schemeClr>
                </a:solidFill>
                <a:latin typeface="Times New Roman" panose="02020603050405020304" pitchFamily="18" charset="0"/>
                <a:cs typeface="Times New Roman" panose="02020603050405020304" pitchFamily="18" charset="0"/>
              </a:rPr>
            </a:br>
            <a:r>
              <a:rPr lang="en-US" sz="2600">
                <a:solidFill>
                  <a:schemeClr val="accent1">
                    <a:lumMod val="75000"/>
                  </a:schemeClr>
                </a:solidFill>
                <a:latin typeface="Times New Roman" panose="02020603050405020304" pitchFamily="18" charset="0"/>
                <a:cs typeface="Times New Roman" panose="02020603050405020304" pitchFamily="18" charset="0"/>
              </a:rPr>
              <a:t>và văn bản</a:t>
            </a:r>
            <a:endParaRPr lang="en-US" sz="2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 name="TextBox 11">
            <a:extLst>
              <a:ext uri="{FF2B5EF4-FFF2-40B4-BE49-F238E27FC236}">
                <a16:creationId xmlns:a16="http://schemas.microsoft.com/office/drawing/2014/main" id="{221DE67A-8934-4E78-8D9B-6231BF1F45E2}"/>
              </a:ext>
            </a:extLst>
          </p:cNvPr>
          <p:cNvSpPr txBox="1"/>
          <p:nvPr/>
        </p:nvSpPr>
        <p:spPr>
          <a:xfrm>
            <a:off x="6598701" y="4379542"/>
            <a:ext cx="1753497" cy="800219"/>
          </a:xfrm>
          <a:prstGeom prst="rect">
            <a:avLst/>
          </a:prstGeom>
          <a:noFill/>
        </p:spPr>
        <p:txBody>
          <a:bodyPr wrap="square" lIns="0" tIns="0" rIns="0" bIns="0" rtlCol="0">
            <a:spAutoFit/>
            <a:scene3d>
              <a:camera prst="orthographicFront"/>
              <a:lightRig rig="threePt" dir="t"/>
            </a:scene3d>
            <a:sp3d contourW="12700"/>
          </a:bodyPr>
          <a:lstStyle/>
          <a:p>
            <a:pPr algn="ctr"/>
            <a:r>
              <a:rPr lang="en-US" sz="2600">
                <a:latin typeface="Times New Roman" panose="02020603050405020304" pitchFamily="18" charset="0"/>
                <a:cs typeface="Times New Roman" panose="02020603050405020304" pitchFamily="18" charset="0"/>
              </a:rPr>
              <a:t>Lập trình ứng dụng</a:t>
            </a:r>
            <a:endParaRPr lang="en-US" sz="2600" dirty="0">
              <a:latin typeface="Times New Roman" panose="02020603050405020304" pitchFamily="18" charset="0"/>
              <a:cs typeface="Times New Roman" panose="02020603050405020304" pitchFamily="18" charset="0"/>
            </a:endParaRPr>
          </a:p>
        </p:txBody>
      </p:sp>
      <p:sp>
        <p:nvSpPr>
          <p:cNvPr id="26" name="TextBox 11">
            <a:extLst>
              <a:ext uri="{FF2B5EF4-FFF2-40B4-BE49-F238E27FC236}">
                <a16:creationId xmlns:a16="http://schemas.microsoft.com/office/drawing/2014/main" id="{386C82F2-F8E8-4C58-BC8A-BE30E508E5A3}"/>
              </a:ext>
            </a:extLst>
          </p:cNvPr>
          <p:cNvSpPr txBox="1"/>
          <p:nvPr/>
        </p:nvSpPr>
        <p:spPr>
          <a:xfrm>
            <a:off x="9199376" y="4379542"/>
            <a:ext cx="1834261" cy="800219"/>
          </a:xfrm>
          <a:prstGeom prst="rect">
            <a:avLst/>
          </a:prstGeom>
          <a:noFill/>
        </p:spPr>
        <p:txBody>
          <a:bodyPr wrap="square" lIns="0" tIns="0" rIns="0" bIns="0" rtlCol="0">
            <a:spAutoFit/>
            <a:scene3d>
              <a:camera prst="orthographicFront"/>
              <a:lightRig rig="threePt" dir="t"/>
            </a:scene3d>
            <a:sp3d contourW="12700"/>
          </a:bodyPr>
          <a:lstStyle/>
          <a:p>
            <a:pPr algn="ctr"/>
            <a:r>
              <a:rPr lang="en-US" sz="2600">
                <a:solidFill>
                  <a:schemeClr val="accent1">
                    <a:lumMod val="75000"/>
                  </a:schemeClr>
                </a:solidFill>
                <a:latin typeface="Times New Roman" panose="02020603050405020304" pitchFamily="18" charset="0"/>
                <a:cs typeface="Times New Roman" panose="02020603050405020304" pitchFamily="18" charset="0"/>
              </a:rPr>
              <a:t>Hỗ trợ </a:t>
            </a:r>
            <a:br>
              <a:rPr lang="en-US" sz="2600">
                <a:solidFill>
                  <a:schemeClr val="accent1">
                    <a:lumMod val="75000"/>
                  </a:schemeClr>
                </a:solidFill>
                <a:latin typeface="Times New Roman" panose="02020603050405020304" pitchFamily="18" charset="0"/>
                <a:cs typeface="Times New Roman" panose="02020603050405020304" pitchFamily="18" charset="0"/>
              </a:rPr>
            </a:br>
            <a:r>
              <a:rPr lang="en-US" sz="2600">
                <a:solidFill>
                  <a:schemeClr val="accent1">
                    <a:lumMod val="75000"/>
                  </a:schemeClr>
                </a:solidFill>
                <a:latin typeface="Times New Roman" panose="02020603050405020304" pitchFamily="18" charset="0"/>
                <a:cs typeface="Times New Roman" panose="02020603050405020304" pitchFamily="18" charset="0"/>
              </a:rPr>
              <a:t>và kiểm tra</a:t>
            </a:r>
            <a:endParaRPr lang="en-US" sz="2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7" name="文本框 61">
            <a:extLst>
              <a:ext uri="{FF2B5EF4-FFF2-40B4-BE49-F238E27FC236}">
                <a16:creationId xmlns:a16="http://schemas.microsoft.com/office/drawing/2014/main" id="{1CCD3A10-6A61-4661-8108-8F0B341CACC9}"/>
              </a:ext>
            </a:extLst>
          </p:cNvPr>
          <p:cNvSpPr txBox="1"/>
          <p:nvPr/>
        </p:nvSpPr>
        <p:spPr>
          <a:xfrm>
            <a:off x="2232652" y="300265"/>
            <a:ext cx="5048604"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THÀNH VIÊN THỰC HIỆN</a:t>
            </a:r>
            <a:endParaRPr lang="zh-CN" altLang="en-US" sz="3600" b="1" dirty="0">
              <a:solidFill>
                <a:schemeClr val="accent1"/>
              </a:solidFill>
              <a:latin typeface="Calibri" panose="020F0502020204030204" pitchFamily="34" charset="0"/>
            </a:endParaRPr>
          </a:p>
        </p:txBody>
      </p:sp>
      <p:sp>
        <p:nvSpPr>
          <p:cNvPr id="29" name="Oval 13">
            <a:extLst>
              <a:ext uri="{FF2B5EF4-FFF2-40B4-BE49-F238E27FC236}">
                <a16:creationId xmlns:a16="http://schemas.microsoft.com/office/drawing/2014/main" id="{0FF62E11-14A0-4D97-985E-51DDA07A29E0}"/>
              </a:ext>
            </a:extLst>
          </p:cNvPr>
          <p:cNvSpPr/>
          <p:nvPr/>
        </p:nvSpPr>
        <p:spPr>
          <a:xfrm>
            <a:off x="5168705" y="2314282"/>
            <a:ext cx="597809" cy="59780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Calibri" panose="020F0502020204030204" pitchFamily="34" charset="0"/>
            </a:endParaRPr>
          </a:p>
        </p:txBody>
      </p:sp>
      <p:sp>
        <p:nvSpPr>
          <p:cNvPr id="30" name="Oval 15">
            <a:extLst>
              <a:ext uri="{FF2B5EF4-FFF2-40B4-BE49-F238E27FC236}">
                <a16:creationId xmlns:a16="http://schemas.microsoft.com/office/drawing/2014/main" id="{2B98C81B-A675-428B-8F86-D613A1924A44}"/>
              </a:ext>
            </a:extLst>
          </p:cNvPr>
          <p:cNvSpPr/>
          <p:nvPr/>
        </p:nvSpPr>
        <p:spPr>
          <a:xfrm>
            <a:off x="2465404" y="2323332"/>
            <a:ext cx="597809" cy="59780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Calibri" panose="020F0502020204030204" pitchFamily="34" charset="0"/>
            </a:endParaRPr>
          </a:p>
        </p:txBody>
      </p:sp>
      <p:sp>
        <p:nvSpPr>
          <p:cNvPr id="31" name="Oval 16">
            <a:extLst>
              <a:ext uri="{FF2B5EF4-FFF2-40B4-BE49-F238E27FC236}">
                <a16:creationId xmlns:a16="http://schemas.microsoft.com/office/drawing/2014/main" id="{AA7670AA-871B-4F41-BC98-521A929E29CA}"/>
              </a:ext>
            </a:extLst>
          </p:cNvPr>
          <p:cNvSpPr/>
          <p:nvPr/>
        </p:nvSpPr>
        <p:spPr>
          <a:xfrm>
            <a:off x="7879067" y="2334887"/>
            <a:ext cx="597809" cy="59780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Calibri" panose="020F0502020204030204" pitchFamily="34" charset="0"/>
            </a:endParaRPr>
          </a:p>
        </p:txBody>
      </p:sp>
      <p:sp>
        <p:nvSpPr>
          <p:cNvPr id="32" name="Oval 13">
            <a:extLst>
              <a:ext uri="{FF2B5EF4-FFF2-40B4-BE49-F238E27FC236}">
                <a16:creationId xmlns:a16="http://schemas.microsoft.com/office/drawing/2014/main" id="{7A3A64C6-6574-415C-ACC7-70BC8DA71B2C}"/>
              </a:ext>
            </a:extLst>
          </p:cNvPr>
          <p:cNvSpPr/>
          <p:nvPr/>
        </p:nvSpPr>
        <p:spPr>
          <a:xfrm>
            <a:off x="10570628" y="2340124"/>
            <a:ext cx="597809" cy="59780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latin typeface="Calibri" panose="020F0502020204030204" pitchFamily="34" charset="0"/>
            </a:endParaRPr>
          </a:p>
        </p:txBody>
      </p:sp>
      <p:sp>
        <p:nvSpPr>
          <p:cNvPr id="33" name="Oval 13">
            <a:extLst>
              <a:ext uri="{FF2B5EF4-FFF2-40B4-BE49-F238E27FC236}">
                <a16:creationId xmlns:a16="http://schemas.microsoft.com/office/drawing/2014/main" id="{A9FFA465-9C0C-4B9C-A160-C30C3D1F11F4}"/>
              </a:ext>
            </a:extLst>
          </p:cNvPr>
          <p:cNvSpPr/>
          <p:nvPr/>
        </p:nvSpPr>
        <p:spPr>
          <a:xfrm>
            <a:off x="5306867" y="2452162"/>
            <a:ext cx="321486" cy="318409"/>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chemeClr val="bg1"/>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34" name="Oval 15">
            <a:extLst>
              <a:ext uri="{FF2B5EF4-FFF2-40B4-BE49-F238E27FC236}">
                <a16:creationId xmlns:a16="http://schemas.microsoft.com/office/drawing/2014/main" id="{55174A2A-A113-4B6A-AC4C-EC8B38049637}"/>
              </a:ext>
            </a:extLst>
          </p:cNvPr>
          <p:cNvSpPr/>
          <p:nvPr/>
        </p:nvSpPr>
        <p:spPr>
          <a:xfrm>
            <a:off x="2629683" y="2459673"/>
            <a:ext cx="269252" cy="321486"/>
          </a:xfrm>
          <a:custGeom>
            <a:avLst/>
            <a:gdLst>
              <a:gd name="connsiteX0" fmla="*/ 206816 w 281869"/>
              <a:gd name="connsiteY0" fmla="*/ 79120 h 336550"/>
              <a:gd name="connsiteX1" fmla="*/ 201524 w 281869"/>
              <a:gd name="connsiteY1" fmla="*/ 85782 h 336550"/>
              <a:gd name="connsiteX2" fmla="*/ 201524 w 281869"/>
              <a:gd name="connsiteY2" fmla="*/ 92444 h 336550"/>
              <a:gd name="connsiteX3" fmla="*/ 205493 w 281869"/>
              <a:gd name="connsiteY3" fmla="*/ 96441 h 336550"/>
              <a:gd name="connsiteX4" fmla="*/ 198878 w 281869"/>
              <a:gd name="connsiteY4" fmla="*/ 133748 h 336550"/>
              <a:gd name="connsiteX5" fmla="*/ 198878 w 281869"/>
              <a:gd name="connsiteY5" fmla="*/ 137745 h 336550"/>
              <a:gd name="connsiteX6" fmla="*/ 206816 w 281869"/>
              <a:gd name="connsiteY6" fmla="*/ 149736 h 336550"/>
              <a:gd name="connsiteX7" fmla="*/ 213430 w 281869"/>
              <a:gd name="connsiteY7" fmla="*/ 149736 h 336550"/>
              <a:gd name="connsiteX8" fmla="*/ 221368 w 281869"/>
              <a:gd name="connsiteY8" fmla="*/ 137745 h 336550"/>
              <a:gd name="connsiteX9" fmla="*/ 221368 w 281869"/>
              <a:gd name="connsiteY9" fmla="*/ 133748 h 336550"/>
              <a:gd name="connsiteX10" fmla="*/ 214753 w 281869"/>
              <a:gd name="connsiteY10" fmla="*/ 96441 h 336550"/>
              <a:gd name="connsiteX11" fmla="*/ 220045 w 281869"/>
              <a:gd name="connsiteY11" fmla="*/ 92444 h 336550"/>
              <a:gd name="connsiteX12" fmla="*/ 220045 w 281869"/>
              <a:gd name="connsiteY12" fmla="*/ 85782 h 336550"/>
              <a:gd name="connsiteX13" fmla="*/ 213430 w 281869"/>
              <a:gd name="connsiteY13" fmla="*/ 79120 h 336550"/>
              <a:gd name="connsiteX14" fmla="*/ 206816 w 281869"/>
              <a:gd name="connsiteY14" fmla="*/ 79120 h 336550"/>
              <a:gd name="connsiteX15" fmla="*/ 68439 w 281869"/>
              <a:gd name="connsiteY15" fmla="*/ 79120 h 336550"/>
              <a:gd name="connsiteX16" fmla="*/ 61824 w 281869"/>
              <a:gd name="connsiteY16" fmla="*/ 85782 h 336550"/>
              <a:gd name="connsiteX17" fmla="*/ 61824 w 281869"/>
              <a:gd name="connsiteY17" fmla="*/ 92444 h 336550"/>
              <a:gd name="connsiteX18" fmla="*/ 67116 w 281869"/>
              <a:gd name="connsiteY18" fmla="*/ 96441 h 336550"/>
              <a:gd name="connsiteX19" fmla="*/ 60501 w 281869"/>
              <a:gd name="connsiteY19" fmla="*/ 133748 h 336550"/>
              <a:gd name="connsiteX20" fmla="*/ 60501 w 281869"/>
              <a:gd name="connsiteY20" fmla="*/ 137745 h 336550"/>
              <a:gd name="connsiteX21" fmla="*/ 68439 w 281869"/>
              <a:gd name="connsiteY21" fmla="*/ 149736 h 336550"/>
              <a:gd name="connsiteX22" fmla="*/ 75053 w 281869"/>
              <a:gd name="connsiteY22" fmla="*/ 149736 h 336550"/>
              <a:gd name="connsiteX23" fmla="*/ 82991 w 281869"/>
              <a:gd name="connsiteY23" fmla="*/ 137745 h 336550"/>
              <a:gd name="connsiteX24" fmla="*/ 82991 w 281869"/>
              <a:gd name="connsiteY24" fmla="*/ 133748 h 336550"/>
              <a:gd name="connsiteX25" fmla="*/ 76376 w 281869"/>
              <a:gd name="connsiteY25" fmla="*/ 96441 h 336550"/>
              <a:gd name="connsiteX26" fmla="*/ 80345 w 281869"/>
              <a:gd name="connsiteY26" fmla="*/ 92444 h 336550"/>
              <a:gd name="connsiteX27" fmla="*/ 80345 w 281869"/>
              <a:gd name="connsiteY27" fmla="*/ 85782 h 336550"/>
              <a:gd name="connsiteX28" fmla="*/ 75053 w 281869"/>
              <a:gd name="connsiteY28" fmla="*/ 79120 h 336550"/>
              <a:gd name="connsiteX29" fmla="*/ 68439 w 281869"/>
              <a:gd name="connsiteY29" fmla="*/ 79120 h 336550"/>
              <a:gd name="connsiteX30" fmla="*/ 21218 w 281869"/>
              <a:gd name="connsiteY30" fmla="*/ 69850 h 336550"/>
              <a:gd name="connsiteX31" fmla="*/ 121201 w 281869"/>
              <a:gd name="connsiteY31" fmla="*/ 69850 h 336550"/>
              <a:gd name="connsiteX32" fmla="*/ 135672 w 281869"/>
              <a:gd name="connsiteY32" fmla="*/ 83053 h 336550"/>
              <a:gd name="connsiteX33" fmla="*/ 140934 w 281869"/>
              <a:gd name="connsiteY33" fmla="*/ 113420 h 336550"/>
              <a:gd name="connsiteX34" fmla="*/ 146197 w 281869"/>
              <a:gd name="connsiteY34" fmla="*/ 83053 h 336550"/>
              <a:gd name="connsiteX35" fmla="*/ 160668 w 281869"/>
              <a:gd name="connsiteY35" fmla="*/ 69850 h 336550"/>
              <a:gd name="connsiteX36" fmla="*/ 260651 w 281869"/>
              <a:gd name="connsiteY36" fmla="*/ 69850 h 336550"/>
              <a:gd name="connsiteX37" fmla="*/ 275123 w 281869"/>
              <a:gd name="connsiteY37" fmla="*/ 83053 h 336550"/>
              <a:gd name="connsiteX38" fmla="*/ 281700 w 281869"/>
              <a:gd name="connsiteY38" fmla="*/ 196599 h 336550"/>
              <a:gd name="connsiteX39" fmla="*/ 269860 w 281869"/>
              <a:gd name="connsiteY39" fmla="*/ 211122 h 336550"/>
              <a:gd name="connsiteX40" fmla="*/ 254073 w 281869"/>
              <a:gd name="connsiteY40" fmla="*/ 199239 h 336550"/>
              <a:gd name="connsiteX41" fmla="*/ 250127 w 281869"/>
              <a:gd name="connsiteY41" fmla="*/ 125303 h 336550"/>
              <a:gd name="connsiteX42" fmla="*/ 248811 w 281869"/>
              <a:gd name="connsiteY42" fmla="*/ 319386 h 336550"/>
              <a:gd name="connsiteX43" fmla="*/ 231709 w 281869"/>
              <a:gd name="connsiteY43" fmla="*/ 336550 h 336550"/>
              <a:gd name="connsiteX44" fmla="*/ 215922 w 281869"/>
              <a:gd name="connsiteY44" fmla="*/ 319386 h 336550"/>
              <a:gd name="connsiteX45" fmla="*/ 215922 w 281869"/>
              <a:gd name="connsiteY45" fmla="*/ 213762 h 336550"/>
              <a:gd name="connsiteX46" fmla="*/ 210660 w 281869"/>
              <a:gd name="connsiteY46" fmla="*/ 208481 h 336550"/>
              <a:gd name="connsiteX47" fmla="*/ 204082 w 281869"/>
              <a:gd name="connsiteY47" fmla="*/ 213762 h 336550"/>
              <a:gd name="connsiteX48" fmla="*/ 204082 w 281869"/>
              <a:gd name="connsiteY48" fmla="*/ 319386 h 336550"/>
              <a:gd name="connsiteX49" fmla="*/ 186979 w 281869"/>
              <a:gd name="connsiteY49" fmla="*/ 336550 h 336550"/>
              <a:gd name="connsiteX50" fmla="*/ 171193 w 281869"/>
              <a:gd name="connsiteY50" fmla="*/ 319386 h 336550"/>
              <a:gd name="connsiteX51" fmla="*/ 171193 w 281869"/>
              <a:gd name="connsiteY51" fmla="*/ 121342 h 336550"/>
              <a:gd name="connsiteX52" fmla="*/ 155406 w 281869"/>
              <a:gd name="connsiteY52" fmla="*/ 199239 h 336550"/>
              <a:gd name="connsiteX53" fmla="*/ 140934 w 281869"/>
              <a:gd name="connsiteY53" fmla="*/ 211122 h 336550"/>
              <a:gd name="connsiteX54" fmla="*/ 126463 w 281869"/>
              <a:gd name="connsiteY54" fmla="*/ 199239 h 336550"/>
              <a:gd name="connsiteX55" fmla="*/ 110676 w 281869"/>
              <a:gd name="connsiteY55" fmla="*/ 125303 h 336550"/>
              <a:gd name="connsiteX56" fmla="*/ 110676 w 281869"/>
              <a:gd name="connsiteY56" fmla="*/ 319386 h 336550"/>
              <a:gd name="connsiteX57" fmla="*/ 93574 w 281869"/>
              <a:gd name="connsiteY57" fmla="*/ 336550 h 336550"/>
              <a:gd name="connsiteX58" fmla="*/ 77787 w 281869"/>
              <a:gd name="connsiteY58" fmla="*/ 319386 h 336550"/>
              <a:gd name="connsiteX59" fmla="*/ 77787 w 281869"/>
              <a:gd name="connsiteY59" fmla="*/ 213762 h 336550"/>
              <a:gd name="connsiteX60" fmla="*/ 71209 w 281869"/>
              <a:gd name="connsiteY60" fmla="*/ 208481 h 336550"/>
              <a:gd name="connsiteX61" fmla="*/ 65947 w 281869"/>
              <a:gd name="connsiteY61" fmla="*/ 213762 h 336550"/>
              <a:gd name="connsiteX62" fmla="*/ 65947 w 281869"/>
              <a:gd name="connsiteY62" fmla="*/ 319386 h 336550"/>
              <a:gd name="connsiteX63" fmla="*/ 48845 w 281869"/>
              <a:gd name="connsiteY63" fmla="*/ 336550 h 336550"/>
              <a:gd name="connsiteX64" fmla="*/ 33058 w 281869"/>
              <a:gd name="connsiteY64" fmla="*/ 319386 h 336550"/>
              <a:gd name="connsiteX65" fmla="*/ 33058 w 281869"/>
              <a:gd name="connsiteY65" fmla="*/ 121342 h 336550"/>
              <a:gd name="connsiteX66" fmla="*/ 27796 w 281869"/>
              <a:gd name="connsiteY66" fmla="*/ 199239 h 336550"/>
              <a:gd name="connsiteX67" fmla="*/ 12009 w 281869"/>
              <a:gd name="connsiteY67" fmla="*/ 211122 h 336550"/>
              <a:gd name="connsiteX68" fmla="*/ 169 w 281869"/>
              <a:gd name="connsiteY68" fmla="*/ 196599 h 336550"/>
              <a:gd name="connsiteX69" fmla="*/ 6746 w 281869"/>
              <a:gd name="connsiteY69" fmla="*/ 83053 h 336550"/>
              <a:gd name="connsiteX70" fmla="*/ 21218 w 281869"/>
              <a:gd name="connsiteY70" fmla="*/ 69850 h 336550"/>
              <a:gd name="connsiteX71" fmla="*/ 210785 w 281869"/>
              <a:gd name="connsiteY71" fmla="*/ 0 h 336550"/>
              <a:gd name="connsiteX72" fmla="*/ 241742 w 281869"/>
              <a:gd name="connsiteY72" fmla="*/ 30163 h 336550"/>
              <a:gd name="connsiteX73" fmla="*/ 210785 w 281869"/>
              <a:gd name="connsiteY73" fmla="*/ 60326 h 336550"/>
              <a:gd name="connsiteX74" fmla="*/ 179828 w 281869"/>
              <a:gd name="connsiteY74" fmla="*/ 30163 h 336550"/>
              <a:gd name="connsiteX75" fmla="*/ 210785 w 281869"/>
              <a:gd name="connsiteY75" fmla="*/ 0 h 336550"/>
              <a:gd name="connsiteX76" fmla="*/ 71085 w 281869"/>
              <a:gd name="connsiteY76" fmla="*/ 0 h 336550"/>
              <a:gd name="connsiteX77" fmla="*/ 102042 w 281869"/>
              <a:gd name="connsiteY77" fmla="*/ 30163 h 336550"/>
              <a:gd name="connsiteX78" fmla="*/ 71085 w 281869"/>
              <a:gd name="connsiteY78" fmla="*/ 60326 h 336550"/>
              <a:gd name="connsiteX79" fmla="*/ 40128 w 281869"/>
              <a:gd name="connsiteY79" fmla="*/ 30163 h 336550"/>
              <a:gd name="connsiteX80" fmla="*/ 71085 w 281869"/>
              <a:gd name="connsiteY8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81869" h="336550">
                <a:moveTo>
                  <a:pt x="206816" y="79120"/>
                </a:moveTo>
                <a:cubicBezTo>
                  <a:pt x="206816" y="79120"/>
                  <a:pt x="206816" y="79120"/>
                  <a:pt x="201524" y="85782"/>
                </a:cubicBezTo>
                <a:cubicBezTo>
                  <a:pt x="198878" y="88447"/>
                  <a:pt x="198878" y="89779"/>
                  <a:pt x="201524" y="92444"/>
                </a:cubicBezTo>
                <a:cubicBezTo>
                  <a:pt x="201524" y="92444"/>
                  <a:pt x="201524" y="92444"/>
                  <a:pt x="205493" y="96441"/>
                </a:cubicBezTo>
                <a:cubicBezTo>
                  <a:pt x="205493" y="96441"/>
                  <a:pt x="205493" y="96441"/>
                  <a:pt x="198878" y="133748"/>
                </a:cubicBezTo>
                <a:cubicBezTo>
                  <a:pt x="198878" y="135080"/>
                  <a:pt x="198878" y="136413"/>
                  <a:pt x="198878" y="137745"/>
                </a:cubicBezTo>
                <a:cubicBezTo>
                  <a:pt x="198878" y="137745"/>
                  <a:pt x="198878" y="137745"/>
                  <a:pt x="206816" y="149736"/>
                </a:cubicBezTo>
                <a:cubicBezTo>
                  <a:pt x="208139" y="152401"/>
                  <a:pt x="212107" y="152401"/>
                  <a:pt x="213430" y="149736"/>
                </a:cubicBezTo>
                <a:cubicBezTo>
                  <a:pt x="213430" y="149736"/>
                  <a:pt x="213430" y="149736"/>
                  <a:pt x="221368" y="137745"/>
                </a:cubicBezTo>
                <a:cubicBezTo>
                  <a:pt x="222691" y="136413"/>
                  <a:pt x="222691" y="135080"/>
                  <a:pt x="221368" y="133748"/>
                </a:cubicBezTo>
                <a:cubicBezTo>
                  <a:pt x="221368" y="133748"/>
                  <a:pt x="221368" y="133748"/>
                  <a:pt x="214753" y="96441"/>
                </a:cubicBezTo>
                <a:cubicBezTo>
                  <a:pt x="214753" y="96441"/>
                  <a:pt x="214753" y="96441"/>
                  <a:pt x="220045" y="92444"/>
                </a:cubicBezTo>
                <a:cubicBezTo>
                  <a:pt x="221368" y="89779"/>
                  <a:pt x="221368" y="88447"/>
                  <a:pt x="220045" y="85782"/>
                </a:cubicBezTo>
                <a:cubicBezTo>
                  <a:pt x="220045" y="85782"/>
                  <a:pt x="220045" y="85782"/>
                  <a:pt x="213430" y="79120"/>
                </a:cubicBezTo>
                <a:cubicBezTo>
                  <a:pt x="212107" y="77788"/>
                  <a:pt x="209462" y="77788"/>
                  <a:pt x="206816" y="79120"/>
                </a:cubicBezTo>
                <a:close/>
                <a:moveTo>
                  <a:pt x="68439" y="79120"/>
                </a:moveTo>
                <a:cubicBezTo>
                  <a:pt x="68439" y="79120"/>
                  <a:pt x="68439" y="79120"/>
                  <a:pt x="61824" y="85782"/>
                </a:cubicBezTo>
                <a:cubicBezTo>
                  <a:pt x="60501" y="88447"/>
                  <a:pt x="60501" y="89779"/>
                  <a:pt x="61824" y="92444"/>
                </a:cubicBezTo>
                <a:cubicBezTo>
                  <a:pt x="61824" y="92444"/>
                  <a:pt x="61824" y="92444"/>
                  <a:pt x="67116" y="96441"/>
                </a:cubicBezTo>
                <a:cubicBezTo>
                  <a:pt x="67116" y="96441"/>
                  <a:pt x="67116" y="96441"/>
                  <a:pt x="60501" y="133748"/>
                </a:cubicBezTo>
                <a:cubicBezTo>
                  <a:pt x="59178" y="135080"/>
                  <a:pt x="59178" y="136413"/>
                  <a:pt x="60501" y="137745"/>
                </a:cubicBezTo>
                <a:cubicBezTo>
                  <a:pt x="60501" y="137745"/>
                  <a:pt x="60501" y="137745"/>
                  <a:pt x="68439" y="149736"/>
                </a:cubicBezTo>
                <a:cubicBezTo>
                  <a:pt x="69762" y="152401"/>
                  <a:pt x="73730" y="152401"/>
                  <a:pt x="75053" y="149736"/>
                </a:cubicBezTo>
                <a:cubicBezTo>
                  <a:pt x="75053" y="149736"/>
                  <a:pt x="75053" y="149736"/>
                  <a:pt x="82991" y="137745"/>
                </a:cubicBezTo>
                <a:cubicBezTo>
                  <a:pt x="82991" y="136413"/>
                  <a:pt x="82991" y="135080"/>
                  <a:pt x="82991" y="133748"/>
                </a:cubicBezTo>
                <a:cubicBezTo>
                  <a:pt x="82991" y="133748"/>
                  <a:pt x="82991" y="133748"/>
                  <a:pt x="76376" y="96441"/>
                </a:cubicBezTo>
                <a:cubicBezTo>
                  <a:pt x="76376" y="96441"/>
                  <a:pt x="76376" y="96441"/>
                  <a:pt x="80345" y="92444"/>
                </a:cubicBezTo>
                <a:cubicBezTo>
                  <a:pt x="82991" y="89779"/>
                  <a:pt x="82991" y="88447"/>
                  <a:pt x="80345" y="85782"/>
                </a:cubicBezTo>
                <a:cubicBezTo>
                  <a:pt x="80345" y="85782"/>
                  <a:pt x="80345" y="85782"/>
                  <a:pt x="75053" y="79120"/>
                </a:cubicBezTo>
                <a:cubicBezTo>
                  <a:pt x="72407" y="77788"/>
                  <a:pt x="69762" y="77788"/>
                  <a:pt x="68439" y="79120"/>
                </a:cubicBezTo>
                <a:close/>
                <a:moveTo>
                  <a:pt x="21218" y="69850"/>
                </a:moveTo>
                <a:cubicBezTo>
                  <a:pt x="21218" y="69850"/>
                  <a:pt x="21218" y="69850"/>
                  <a:pt x="121201" y="69850"/>
                </a:cubicBezTo>
                <a:cubicBezTo>
                  <a:pt x="129094" y="69850"/>
                  <a:pt x="135672" y="76451"/>
                  <a:pt x="135672" y="83053"/>
                </a:cubicBezTo>
                <a:cubicBezTo>
                  <a:pt x="135672" y="83053"/>
                  <a:pt x="135672" y="83053"/>
                  <a:pt x="140934" y="113420"/>
                </a:cubicBezTo>
                <a:cubicBezTo>
                  <a:pt x="140934" y="113420"/>
                  <a:pt x="140934" y="113420"/>
                  <a:pt x="146197" y="83053"/>
                </a:cubicBezTo>
                <a:cubicBezTo>
                  <a:pt x="146197" y="76451"/>
                  <a:pt x="152775" y="69850"/>
                  <a:pt x="160668" y="69850"/>
                </a:cubicBezTo>
                <a:cubicBezTo>
                  <a:pt x="160668" y="69850"/>
                  <a:pt x="160668" y="69850"/>
                  <a:pt x="260651" y="69850"/>
                </a:cubicBezTo>
                <a:cubicBezTo>
                  <a:pt x="267229" y="69850"/>
                  <a:pt x="273807" y="76451"/>
                  <a:pt x="275123" y="83053"/>
                </a:cubicBezTo>
                <a:cubicBezTo>
                  <a:pt x="275123" y="83053"/>
                  <a:pt x="275123" y="83053"/>
                  <a:pt x="281700" y="196599"/>
                </a:cubicBezTo>
                <a:cubicBezTo>
                  <a:pt x="283016" y="204520"/>
                  <a:pt x="276438" y="211122"/>
                  <a:pt x="269860" y="211122"/>
                </a:cubicBezTo>
                <a:cubicBezTo>
                  <a:pt x="261967" y="212442"/>
                  <a:pt x="255389" y="205841"/>
                  <a:pt x="254073" y="199239"/>
                </a:cubicBezTo>
                <a:cubicBezTo>
                  <a:pt x="254073" y="199239"/>
                  <a:pt x="254073" y="199239"/>
                  <a:pt x="250127" y="125303"/>
                </a:cubicBezTo>
                <a:cubicBezTo>
                  <a:pt x="250127" y="125303"/>
                  <a:pt x="250127" y="125303"/>
                  <a:pt x="248811" y="319386"/>
                </a:cubicBezTo>
                <a:cubicBezTo>
                  <a:pt x="248811" y="329949"/>
                  <a:pt x="240918" y="336550"/>
                  <a:pt x="231709" y="336550"/>
                </a:cubicBezTo>
                <a:cubicBezTo>
                  <a:pt x="222500" y="336550"/>
                  <a:pt x="215922" y="328628"/>
                  <a:pt x="215922" y="319386"/>
                </a:cubicBezTo>
                <a:cubicBezTo>
                  <a:pt x="215922" y="319386"/>
                  <a:pt x="215922" y="319386"/>
                  <a:pt x="215922" y="213762"/>
                </a:cubicBezTo>
                <a:cubicBezTo>
                  <a:pt x="215922" y="211122"/>
                  <a:pt x="213291" y="208481"/>
                  <a:pt x="210660" y="208481"/>
                </a:cubicBezTo>
                <a:cubicBezTo>
                  <a:pt x="206713" y="208481"/>
                  <a:pt x="204082" y="211122"/>
                  <a:pt x="204082" y="213762"/>
                </a:cubicBezTo>
                <a:cubicBezTo>
                  <a:pt x="204082" y="213762"/>
                  <a:pt x="204082" y="213762"/>
                  <a:pt x="204082" y="319386"/>
                </a:cubicBezTo>
                <a:cubicBezTo>
                  <a:pt x="204082" y="329949"/>
                  <a:pt x="196188" y="336550"/>
                  <a:pt x="186979" y="336550"/>
                </a:cubicBezTo>
                <a:cubicBezTo>
                  <a:pt x="177770" y="336550"/>
                  <a:pt x="171193" y="328628"/>
                  <a:pt x="171193" y="319386"/>
                </a:cubicBezTo>
                <a:cubicBezTo>
                  <a:pt x="171193" y="319386"/>
                  <a:pt x="171193" y="319386"/>
                  <a:pt x="171193" y="121342"/>
                </a:cubicBezTo>
                <a:cubicBezTo>
                  <a:pt x="171193" y="121342"/>
                  <a:pt x="171193" y="121342"/>
                  <a:pt x="155406" y="199239"/>
                </a:cubicBezTo>
                <a:cubicBezTo>
                  <a:pt x="154090" y="205841"/>
                  <a:pt x="148828" y="212442"/>
                  <a:pt x="140934" y="211122"/>
                </a:cubicBezTo>
                <a:cubicBezTo>
                  <a:pt x="133041" y="212442"/>
                  <a:pt x="127779" y="205841"/>
                  <a:pt x="126463" y="199239"/>
                </a:cubicBezTo>
                <a:cubicBezTo>
                  <a:pt x="126463" y="199239"/>
                  <a:pt x="126463" y="199239"/>
                  <a:pt x="110676" y="125303"/>
                </a:cubicBezTo>
                <a:cubicBezTo>
                  <a:pt x="110676" y="125303"/>
                  <a:pt x="110676" y="125303"/>
                  <a:pt x="110676" y="319386"/>
                </a:cubicBezTo>
                <a:cubicBezTo>
                  <a:pt x="110676" y="329949"/>
                  <a:pt x="102783" y="336550"/>
                  <a:pt x="93574" y="336550"/>
                </a:cubicBezTo>
                <a:cubicBezTo>
                  <a:pt x="84365" y="336550"/>
                  <a:pt x="77787" y="328628"/>
                  <a:pt x="77787" y="319386"/>
                </a:cubicBezTo>
                <a:cubicBezTo>
                  <a:pt x="77787" y="319386"/>
                  <a:pt x="77787" y="319386"/>
                  <a:pt x="77787" y="213762"/>
                </a:cubicBezTo>
                <a:cubicBezTo>
                  <a:pt x="77787" y="211122"/>
                  <a:pt x="75156" y="208481"/>
                  <a:pt x="71209" y="208481"/>
                </a:cubicBezTo>
                <a:cubicBezTo>
                  <a:pt x="68578" y="208481"/>
                  <a:pt x="65947" y="211122"/>
                  <a:pt x="65947" y="213762"/>
                </a:cubicBezTo>
                <a:cubicBezTo>
                  <a:pt x="65947" y="213762"/>
                  <a:pt x="65947" y="213762"/>
                  <a:pt x="65947" y="319386"/>
                </a:cubicBezTo>
                <a:cubicBezTo>
                  <a:pt x="65947" y="329949"/>
                  <a:pt x="58054" y="336550"/>
                  <a:pt x="48845" y="336550"/>
                </a:cubicBezTo>
                <a:cubicBezTo>
                  <a:pt x="39636" y="336550"/>
                  <a:pt x="33058" y="328628"/>
                  <a:pt x="33058" y="319386"/>
                </a:cubicBezTo>
                <a:cubicBezTo>
                  <a:pt x="33058" y="319386"/>
                  <a:pt x="33058" y="319386"/>
                  <a:pt x="33058" y="121342"/>
                </a:cubicBezTo>
                <a:cubicBezTo>
                  <a:pt x="33058" y="121342"/>
                  <a:pt x="33058" y="121342"/>
                  <a:pt x="27796" y="199239"/>
                </a:cubicBezTo>
                <a:cubicBezTo>
                  <a:pt x="26480" y="205841"/>
                  <a:pt x="19902" y="212442"/>
                  <a:pt x="12009" y="211122"/>
                </a:cubicBezTo>
                <a:cubicBezTo>
                  <a:pt x="5431" y="211122"/>
                  <a:pt x="-1147" y="204520"/>
                  <a:pt x="169" y="196599"/>
                </a:cubicBezTo>
                <a:cubicBezTo>
                  <a:pt x="169" y="196599"/>
                  <a:pt x="169" y="196599"/>
                  <a:pt x="6746" y="83053"/>
                </a:cubicBezTo>
                <a:cubicBezTo>
                  <a:pt x="8062" y="76451"/>
                  <a:pt x="14640" y="69850"/>
                  <a:pt x="21218" y="69850"/>
                </a:cubicBezTo>
                <a:close/>
                <a:moveTo>
                  <a:pt x="210785" y="0"/>
                </a:moveTo>
                <a:cubicBezTo>
                  <a:pt x="227882" y="0"/>
                  <a:pt x="241742" y="13504"/>
                  <a:pt x="241742" y="30163"/>
                </a:cubicBezTo>
                <a:cubicBezTo>
                  <a:pt x="241742" y="46822"/>
                  <a:pt x="227882" y="60326"/>
                  <a:pt x="210785" y="60326"/>
                </a:cubicBezTo>
                <a:cubicBezTo>
                  <a:pt x="193688" y="60326"/>
                  <a:pt x="179828" y="46822"/>
                  <a:pt x="179828" y="30163"/>
                </a:cubicBezTo>
                <a:cubicBezTo>
                  <a:pt x="179828" y="13504"/>
                  <a:pt x="193688" y="0"/>
                  <a:pt x="210785" y="0"/>
                </a:cubicBezTo>
                <a:close/>
                <a:moveTo>
                  <a:pt x="71085" y="0"/>
                </a:moveTo>
                <a:cubicBezTo>
                  <a:pt x="88182" y="0"/>
                  <a:pt x="102042" y="13504"/>
                  <a:pt x="102042" y="30163"/>
                </a:cubicBezTo>
                <a:cubicBezTo>
                  <a:pt x="102042" y="46822"/>
                  <a:pt x="88182" y="60326"/>
                  <a:pt x="71085" y="60326"/>
                </a:cubicBezTo>
                <a:cubicBezTo>
                  <a:pt x="53988" y="60326"/>
                  <a:pt x="40128" y="46822"/>
                  <a:pt x="40128" y="30163"/>
                </a:cubicBezTo>
                <a:cubicBezTo>
                  <a:pt x="40128" y="13504"/>
                  <a:pt x="53988" y="0"/>
                  <a:pt x="71085" y="0"/>
                </a:cubicBezTo>
                <a:close/>
              </a:path>
            </a:pathLst>
          </a:custGeom>
          <a:solidFill>
            <a:schemeClr val="bg1"/>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35" name="Oval 16">
            <a:extLst>
              <a:ext uri="{FF2B5EF4-FFF2-40B4-BE49-F238E27FC236}">
                <a16:creationId xmlns:a16="http://schemas.microsoft.com/office/drawing/2014/main" id="{C688E00E-7491-4775-96D1-CAA0C41F6716}"/>
              </a:ext>
            </a:extLst>
          </p:cNvPr>
          <p:cNvSpPr/>
          <p:nvPr/>
        </p:nvSpPr>
        <p:spPr>
          <a:xfrm>
            <a:off x="8017229" y="2482783"/>
            <a:ext cx="321486" cy="298376"/>
          </a:xfrm>
          <a:custGeom>
            <a:avLst/>
            <a:gdLst>
              <a:gd name="connsiteX0" fmla="*/ 288132 w 338138"/>
              <a:gd name="connsiteY0" fmla="*/ 223343 h 313831"/>
              <a:gd name="connsiteX1" fmla="*/ 279400 w 338138"/>
              <a:gd name="connsiteY1" fmla="*/ 231281 h 313831"/>
              <a:gd name="connsiteX2" fmla="*/ 288132 w 338138"/>
              <a:gd name="connsiteY2" fmla="*/ 239219 h 313831"/>
              <a:gd name="connsiteX3" fmla="*/ 296864 w 338138"/>
              <a:gd name="connsiteY3" fmla="*/ 231281 h 313831"/>
              <a:gd name="connsiteX4" fmla="*/ 288132 w 338138"/>
              <a:gd name="connsiteY4" fmla="*/ 223343 h 313831"/>
              <a:gd name="connsiteX5" fmla="*/ 261938 w 338138"/>
              <a:gd name="connsiteY5" fmla="*/ 223343 h 313831"/>
              <a:gd name="connsiteX6" fmla="*/ 254000 w 338138"/>
              <a:gd name="connsiteY6" fmla="*/ 231281 h 313831"/>
              <a:gd name="connsiteX7" fmla="*/ 261938 w 338138"/>
              <a:gd name="connsiteY7" fmla="*/ 239219 h 313831"/>
              <a:gd name="connsiteX8" fmla="*/ 269876 w 338138"/>
              <a:gd name="connsiteY8" fmla="*/ 231281 h 313831"/>
              <a:gd name="connsiteX9" fmla="*/ 261938 w 338138"/>
              <a:gd name="connsiteY9" fmla="*/ 223343 h 313831"/>
              <a:gd name="connsiteX10" fmla="*/ 116535 w 338138"/>
              <a:gd name="connsiteY10" fmla="*/ 45543 h 313831"/>
              <a:gd name="connsiteX11" fmla="*/ 141773 w 338138"/>
              <a:gd name="connsiteY11" fmla="*/ 88073 h 313831"/>
              <a:gd name="connsiteX12" fmla="*/ 108565 w 338138"/>
              <a:gd name="connsiteY12" fmla="*/ 102693 h 313831"/>
              <a:gd name="connsiteX13" fmla="*/ 87312 w 338138"/>
              <a:gd name="connsiteY13" fmla="*/ 74783 h 313831"/>
              <a:gd name="connsiteX14" fmla="*/ 116535 w 338138"/>
              <a:gd name="connsiteY14" fmla="*/ 45543 h 313831"/>
              <a:gd name="connsiteX15" fmla="*/ 254349 w 338138"/>
              <a:gd name="connsiteY15" fmla="*/ 30428 h 313831"/>
              <a:gd name="connsiteX16" fmla="*/ 275361 w 338138"/>
              <a:gd name="connsiteY16" fmla="*/ 48787 h 313831"/>
              <a:gd name="connsiteX17" fmla="*/ 255662 w 338138"/>
              <a:gd name="connsiteY17" fmla="*/ 85507 h 313831"/>
              <a:gd name="connsiteX18" fmla="*/ 266168 w 338138"/>
              <a:gd name="connsiteY18" fmla="*/ 89441 h 313831"/>
              <a:gd name="connsiteX19" fmla="*/ 289806 w 338138"/>
              <a:gd name="connsiteY19" fmla="*/ 80261 h 313831"/>
              <a:gd name="connsiteX20" fmla="*/ 287180 w 338138"/>
              <a:gd name="connsiteY20" fmla="*/ 109113 h 313831"/>
              <a:gd name="connsiteX21" fmla="*/ 225458 w 338138"/>
              <a:gd name="connsiteY21" fmla="*/ 111735 h 313831"/>
              <a:gd name="connsiteX22" fmla="*/ 92823 w 338138"/>
              <a:gd name="connsiteY22" fmla="*/ 166815 h 313831"/>
              <a:gd name="connsiteX23" fmla="*/ 75751 w 338138"/>
              <a:gd name="connsiteY23" fmla="*/ 127472 h 313831"/>
              <a:gd name="connsiteX24" fmla="*/ 208386 w 338138"/>
              <a:gd name="connsiteY24" fmla="*/ 72393 h 313831"/>
              <a:gd name="connsiteX25" fmla="*/ 242530 w 338138"/>
              <a:gd name="connsiteY25" fmla="*/ 33050 h 313831"/>
              <a:gd name="connsiteX26" fmla="*/ 254349 w 338138"/>
              <a:gd name="connsiteY26" fmla="*/ 30428 h 313831"/>
              <a:gd name="connsiteX27" fmla="*/ 186871 w 338138"/>
              <a:gd name="connsiteY27" fmla="*/ 24906 h 313831"/>
              <a:gd name="connsiteX28" fmla="*/ 231775 w 338138"/>
              <a:gd name="connsiteY28" fmla="*/ 24906 h 313831"/>
              <a:gd name="connsiteX29" fmla="*/ 207282 w 338138"/>
              <a:gd name="connsiteY29" fmla="*/ 48190 h 313831"/>
              <a:gd name="connsiteX30" fmla="*/ 201839 w 338138"/>
              <a:gd name="connsiteY30" fmla="*/ 59831 h 313831"/>
              <a:gd name="connsiteX31" fmla="*/ 184150 w 338138"/>
              <a:gd name="connsiteY31" fmla="*/ 45603 h 313831"/>
              <a:gd name="connsiteX32" fmla="*/ 186871 w 338138"/>
              <a:gd name="connsiteY32" fmla="*/ 24906 h 313831"/>
              <a:gd name="connsiteX33" fmla="*/ 18492 w 338138"/>
              <a:gd name="connsiteY33" fmla="*/ 24906 h 313831"/>
              <a:gd name="connsiteX34" fmla="*/ 43588 w 338138"/>
              <a:gd name="connsiteY34" fmla="*/ 24906 h 313831"/>
              <a:gd name="connsiteX35" fmla="*/ 46230 w 338138"/>
              <a:gd name="connsiteY35" fmla="*/ 46015 h 313831"/>
              <a:gd name="connsiteX36" fmla="*/ 29059 w 338138"/>
              <a:gd name="connsiteY36" fmla="*/ 63166 h 313831"/>
              <a:gd name="connsiteX37" fmla="*/ 31700 w 338138"/>
              <a:gd name="connsiteY37" fmla="*/ 96148 h 313831"/>
              <a:gd name="connsiteX38" fmla="*/ 31700 w 338138"/>
              <a:gd name="connsiteY38" fmla="*/ 206969 h 313831"/>
              <a:gd name="connsiteX39" fmla="*/ 39626 w 338138"/>
              <a:gd name="connsiteY39" fmla="*/ 214884 h 313831"/>
              <a:gd name="connsiteX40" fmla="*/ 298512 w 338138"/>
              <a:gd name="connsiteY40" fmla="*/ 214884 h 313831"/>
              <a:gd name="connsiteX41" fmla="*/ 306438 w 338138"/>
              <a:gd name="connsiteY41" fmla="*/ 206969 h 313831"/>
              <a:gd name="connsiteX42" fmla="*/ 306438 w 338138"/>
              <a:gd name="connsiteY42" fmla="*/ 104064 h 313831"/>
              <a:gd name="connsiteX43" fmla="*/ 306438 w 338138"/>
              <a:gd name="connsiteY43" fmla="*/ 77678 h 313831"/>
              <a:gd name="connsiteX44" fmla="*/ 274737 w 338138"/>
              <a:gd name="connsiteY44" fmla="*/ 61846 h 313831"/>
              <a:gd name="connsiteX45" fmla="*/ 281341 w 338138"/>
              <a:gd name="connsiteY45" fmla="*/ 59208 h 313831"/>
              <a:gd name="connsiteX46" fmla="*/ 280021 w 338138"/>
              <a:gd name="connsiteY46" fmla="*/ 24906 h 313831"/>
              <a:gd name="connsiteX47" fmla="*/ 319646 w 338138"/>
              <a:gd name="connsiteY47" fmla="*/ 24906 h 313831"/>
              <a:gd name="connsiteX48" fmla="*/ 338138 w 338138"/>
              <a:gd name="connsiteY48" fmla="*/ 43376 h 313831"/>
              <a:gd name="connsiteX49" fmla="*/ 338138 w 338138"/>
              <a:gd name="connsiteY49" fmla="*/ 234674 h 313831"/>
              <a:gd name="connsiteX50" fmla="*/ 319646 w 338138"/>
              <a:gd name="connsiteY50" fmla="*/ 251825 h 313831"/>
              <a:gd name="connsiteX51" fmla="*/ 200769 w 338138"/>
              <a:gd name="connsiteY51" fmla="*/ 251825 h 313831"/>
              <a:gd name="connsiteX52" fmla="*/ 216620 w 338138"/>
              <a:gd name="connsiteY52" fmla="*/ 290084 h 313831"/>
              <a:gd name="connsiteX53" fmla="*/ 224545 w 338138"/>
              <a:gd name="connsiteY53" fmla="*/ 290084 h 313831"/>
              <a:gd name="connsiteX54" fmla="*/ 235112 w 338138"/>
              <a:gd name="connsiteY54" fmla="*/ 301958 h 313831"/>
              <a:gd name="connsiteX55" fmla="*/ 224545 w 338138"/>
              <a:gd name="connsiteY55" fmla="*/ 313831 h 313831"/>
              <a:gd name="connsiteX56" fmla="*/ 113593 w 338138"/>
              <a:gd name="connsiteY56" fmla="*/ 313831 h 313831"/>
              <a:gd name="connsiteX57" fmla="*/ 103026 w 338138"/>
              <a:gd name="connsiteY57" fmla="*/ 301958 h 313831"/>
              <a:gd name="connsiteX58" fmla="*/ 113593 w 338138"/>
              <a:gd name="connsiteY58" fmla="*/ 290084 h 313831"/>
              <a:gd name="connsiteX59" fmla="*/ 121518 w 338138"/>
              <a:gd name="connsiteY59" fmla="*/ 290084 h 313831"/>
              <a:gd name="connsiteX60" fmla="*/ 137369 w 338138"/>
              <a:gd name="connsiteY60" fmla="*/ 251825 h 313831"/>
              <a:gd name="connsiteX61" fmla="*/ 18492 w 338138"/>
              <a:gd name="connsiteY61" fmla="*/ 251825 h 313831"/>
              <a:gd name="connsiteX62" fmla="*/ 0 w 338138"/>
              <a:gd name="connsiteY62" fmla="*/ 234674 h 313831"/>
              <a:gd name="connsiteX63" fmla="*/ 0 w 338138"/>
              <a:gd name="connsiteY63" fmla="*/ 43376 h 313831"/>
              <a:gd name="connsiteX64" fmla="*/ 18492 w 338138"/>
              <a:gd name="connsiteY64" fmla="*/ 24906 h 313831"/>
              <a:gd name="connsiteX65" fmla="*/ 109666 w 338138"/>
              <a:gd name="connsiteY65" fmla="*/ 1 h 313831"/>
              <a:gd name="connsiteX66" fmla="*/ 126932 w 338138"/>
              <a:gd name="connsiteY66" fmla="*/ 267 h 313831"/>
              <a:gd name="connsiteX67" fmla="*/ 133580 w 338138"/>
              <a:gd name="connsiteY67" fmla="*/ 18637 h 313831"/>
              <a:gd name="connsiteX68" fmla="*/ 144218 w 338138"/>
              <a:gd name="connsiteY68" fmla="*/ 22573 h 313831"/>
              <a:gd name="connsiteX69" fmla="*/ 177460 w 338138"/>
              <a:gd name="connsiteY69" fmla="*/ 29134 h 313831"/>
              <a:gd name="connsiteX70" fmla="*/ 168152 w 338138"/>
              <a:gd name="connsiteY70" fmla="*/ 47504 h 313831"/>
              <a:gd name="connsiteX71" fmla="*/ 173471 w 338138"/>
              <a:gd name="connsiteY71" fmla="*/ 58001 h 313831"/>
              <a:gd name="connsiteX72" fmla="*/ 192087 w 338138"/>
              <a:gd name="connsiteY72" fmla="*/ 67186 h 313831"/>
              <a:gd name="connsiteX73" fmla="*/ 154855 w 338138"/>
              <a:gd name="connsiteY73" fmla="*/ 82931 h 313831"/>
              <a:gd name="connsiteX74" fmla="*/ 116294 w 338138"/>
              <a:gd name="connsiteY74" fmla="*/ 35695 h 313831"/>
              <a:gd name="connsiteX75" fmla="*/ 76403 w 338138"/>
              <a:gd name="connsiteY75" fmla="*/ 75059 h 313831"/>
              <a:gd name="connsiteX76" fmla="*/ 93689 w 338138"/>
              <a:gd name="connsiteY76" fmla="*/ 107862 h 313831"/>
              <a:gd name="connsiteX77" fmla="*/ 59117 w 338138"/>
              <a:gd name="connsiteY77" fmla="*/ 124919 h 313831"/>
              <a:gd name="connsiteX78" fmla="*/ 63106 w 338138"/>
              <a:gd name="connsiteY78" fmla="*/ 102613 h 313831"/>
              <a:gd name="connsiteX79" fmla="*/ 59117 w 338138"/>
              <a:gd name="connsiteY79" fmla="*/ 92116 h 313831"/>
              <a:gd name="connsiteX80" fmla="*/ 40501 w 338138"/>
              <a:gd name="connsiteY80" fmla="*/ 63249 h 313831"/>
              <a:gd name="connsiteX81" fmla="*/ 59117 w 338138"/>
              <a:gd name="connsiteY81" fmla="*/ 58001 h 313831"/>
              <a:gd name="connsiteX82" fmla="*/ 63106 w 338138"/>
              <a:gd name="connsiteY82" fmla="*/ 47504 h 313831"/>
              <a:gd name="connsiteX83" fmla="*/ 69755 w 338138"/>
              <a:gd name="connsiteY83" fmla="*/ 14700 h 313831"/>
              <a:gd name="connsiteX84" fmla="*/ 88370 w 338138"/>
              <a:gd name="connsiteY84" fmla="*/ 22573 h 313831"/>
              <a:gd name="connsiteX85" fmla="*/ 99008 w 338138"/>
              <a:gd name="connsiteY85" fmla="*/ 18637 h 313831"/>
              <a:gd name="connsiteX86" fmla="*/ 109666 w 338138"/>
              <a:gd name="connsiteY86" fmla="*/ 1 h 3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138" h="313831">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chemeClr val="bg1"/>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36" name="Oval 13">
            <a:extLst>
              <a:ext uri="{FF2B5EF4-FFF2-40B4-BE49-F238E27FC236}">
                <a16:creationId xmlns:a16="http://schemas.microsoft.com/office/drawing/2014/main" id="{951F8FD8-DCEF-4207-92DB-386BC12D8D63}"/>
              </a:ext>
            </a:extLst>
          </p:cNvPr>
          <p:cNvSpPr/>
          <p:nvPr/>
        </p:nvSpPr>
        <p:spPr>
          <a:xfrm>
            <a:off x="10708790" y="2482783"/>
            <a:ext cx="321486" cy="308850"/>
          </a:xfrm>
          <a:custGeom>
            <a:avLst/>
            <a:gdLst>
              <a:gd name="T0" fmla="*/ 114 w 276"/>
              <a:gd name="T1" fmla="*/ 257 h 265"/>
              <a:gd name="T2" fmla="*/ 143 w 276"/>
              <a:gd name="T3" fmla="*/ 249 h 265"/>
              <a:gd name="T4" fmla="*/ 263 w 276"/>
              <a:gd name="T5" fmla="*/ 35 h 265"/>
              <a:gd name="T6" fmla="*/ 234 w 276"/>
              <a:gd name="T7" fmla="*/ 17 h 265"/>
              <a:gd name="T8" fmla="*/ 117 w 276"/>
              <a:gd name="T9" fmla="*/ 210 h 265"/>
              <a:gd name="T10" fmla="*/ 42 w 276"/>
              <a:gd name="T11" fmla="*/ 140 h 265"/>
              <a:gd name="T12" fmla="*/ 18 w 276"/>
              <a:gd name="T13" fmla="*/ 164 h 265"/>
              <a:gd name="T14" fmla="*/ 114 w 276"/>
              <a:gd name="T15" fmla="*/ 257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265">
                <a:moveTo>
                  <a:pt x="114" y="257"/>
                </a:moveTo>
                <a:cubicBezTo>
                  <a:pt x="123" y="265"/>
                  <a:pt x="141" y="262"/>
                  <a:pt x="143" y="249"/>
                </a:cubicBezTo>
                <a:cubicBezTo>
                  <a:pt x="155" y="168"/>
                  <a:pt x="217" y="99"/>
                  <a:pt x="263" y="35"/>
                </a:cubicBezTo>
                <a:cubicBezTo>
                  <a:pt x="276" y="17"/>
                  <a:pt x="246" y="0"/>
                  <a:pt x="234" y="17"/>
                </a:cubicBezTo>
                <a:cubicBezTo>
                  <a:pt x="191" y="77"/>
                  <a:pt x="138" y="139"/>
                  <a:pt x="117" y="210"/>
                </a:cubicBezTo>
                <a:cubicBezTo>
                  <a:pt x="93" y="186"/>
                  <a:pt x="69" y="162"/>
                  <a:pt x="42" y="140"/>
                </a:cubicBezTo>
                <a:cubicBezTo>
                  <a:pt x="25" y="126"/>
                  <a:pt x="0" y="150"/>
                  <a:pt x="18" y="164"/>
                </a:cubicBezTo>
                <a:cubicBezTo>
                  <a:pt x="53" y="192"/>
                  <a:pt x="83" y="225"/>
                  <a:pt x="114" y="257"/>
                </a:cubicBezTo>
                <a:close/>
              </a:path>
            </a:pathLst>
          </a:custGeom>
          <a:solidFill>
            <a:schemeClr val="bg1"/>
          </a:solidFill>
          <a:ln>
            <a:noFill/>
          </a:ln>
          <a:effectLst>
            <a:outerShdw blurRad="825500" dist="558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10" name="Hình chữ nhật 9">
            <a:extLst>
              <a:ext uri="{FF2B5EF4-FFF2-40B4-BE49-F238E27FC236}">
                <a16:creationId xmlns:a16="http://schemas.microsoft.com/office/drawing/2014/main" id="{44AC4933-172B-46C2-9FE7-3159695EF231}"/>
              </a:ext>
            </a:extLst>
          </p:cNvPr>
          <p:cNvSpPr/>
          <p:nvPr/>
        </p:nvSpPr>
        <p:spPr>
          <a:xfrm>
            <a:off x="11508155" y="6015343"/>
            <a:ext cx="3978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76677990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1000"/>
                                        <p:tgtEl>
                                          <p:spTgt spid="4"/>
                                        </p:tgtEl>
                                      </p:cBhvr>
                                    </p:animEffect>
                                    <p:anim calcmode="lin" valueType="num">
                                      <p:cBhvr>
                                        <p:cTn id="59" dur="1000" fill="hold"/>
                                        <p:tgtEl>
                                          <p:spTgt spid="4"/>
                                        </p:tgtEl>
                                        <p:attrNameLst>
                                          <p:attrName>ppt_x</p:attrName>
                                        </p:attrNameLst>
                                      </p:cBhvr>
                                      <p:tavLst>
                                        <p:tav tm="0">
                                          <p:val>
                                            <p:strVal val="#ppt_x"/>
                                          </p:val>
                                        </p:tav>
                                        <p:tav tm="100000">
                                          <p:val>
                                            <p:strVal val="#ppt_x"/>
                                          </p:val>
                                        </p:tav>
                                      </p:tavLst>
                                    </p:anim>
                                    <p:anim calcmode="lin" valueType="num">
                                      <p:cBhvr>
                                        <p:cTn id="60" dur="1000" fill="hold"/>
                                        <p:tgtEl>
                                          <p:spTgt spid="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0"/>
                                        <p:tgtEl>
                                          <p:spTgt spid="15"/>
                                        </p:tgtEl>
                                      </p:cBhvr>
                                    </p:animEffect>
                                    <p:anim calcmode="lin" valueType="num">
                                      <p:cBhvr>
                                        <p:cTn id="69" dur="1000" fill="hold"/>
                                        <p:tgtEl>
                                          <p:spTgt spid="15"/>
                                        </p:tgtEl>
                                        <p:attrNameLst>
                                          <p:attrName>ppt_x</p:attrName>
                                        </p:attrNameLst>
                                      </p:cBhvr>
                                      <p:tavLst>
                                        <p:tav tm="0">
                                          <p:val>
                                            <p:strVal val="#ppt_x"/>
                                          </p:val>
                                        </p:tav>
                                        <p:tav tm="100000">
                                          <p:val>
                                            <p:strVal val="#ppt_x"/>
                                          </p:val>
                                        </p:tav>
                                      </p:tavLst>
                                    </p:anim>
                                    <p:anim calcmode="lin" valueType="num">
                                      <p:cBhvr>
                                        <p:cTn id="70" dur="1000" fill="hold"/>
                                        <p:tgtEl>
                                          <p:spTgt spid="15"/>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anim calcmode="lin" valueType="num">
                                      <p:cBhvr>
                                        <p:cTn id="74" dur="1000" fill="hold"/>
                                        <p:tgtEl>
                                          <p:spTgt spid="16"/>
                                        </p:tgtEl>
                                        <p:attrNameLst>
                                          <p:attrName>ppt_x</p:attrName>
                                        </p:attrNameLst>
                                      </p:cBhvr>
                                      <p:tavLst>
                                        <p:tav tm="0">
                                          <p:val>
                                            <p:strVal val="#ppt_x"/>
                                          </p:val>
                                        </p:tav>
                                        <p:tav tm="100000">
                                          <p:val>
                                            <p:strVal val="#ppt_x"/>
                                          </p:val>
                                        </p:tav>
                                      </p:tavLst>
                                    </p:anim>
                                    <p:anim calcmode="lin" valueType="num">
                                      <p:cBhvr>
                                        <p:cTn id="75" dur="1000" fill="hold"/>
                                        <p:tgtEl>
                                          <p:spTgt spid="1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1000"/>
                                        <p:tgtEl>
                                          <p:spTgt spid="17"/>
                                        </p:tgtEl>
                                      </p:cBhvr>
                                    </p:animEffect>
                                    <p:anim calcmode="lin" valueType="num">
                                      <p:cBhvr>
                                        <p:cTn id="79" dur="1000" fill="hold"/>
                                        <p:tgtEl>
                                          <p:spTgt spid="17"/>
                                        </p:tgtEl>
                                        <p:attrNameLst>
                                          <p:attrName>ppt_x</p:attrName>
                                        </p:attrNameLst>
                                      </p:cBhvr>
                                      <p:tavLst>
                                        <p:tav tm="0">
                                          <p:val>
                                            <p:strVal val="#ppt_x"/>
                                          </p:val>
                                        </p:tav>
                                        <p:tav tm="100000">
                                          <p:val>
                                            <p:strVal val="#ppt_x"/>
                                          </p:val>
                                        </p:tav>
                                      </p:tavLst>
                                    </p:anim>
                                    <p:anim calcmode="lin" valueType="num">
                                      <p:cBhvr>
                                        <p:cTn id="80" dur="1000" fill="hold"/>
                                        <p:tgtEl>
                                          <p:spTgt spid="17"/>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1000"/>
                                        <p:tgtEl>
                                          <p:spTgt spid="18"/>
                                        </p:tgtEl>
                                      </p:cBhvr>
                                    </p:animEffect>
                                    <p:anim calcmode="lin" valueType="num">
                                      <p:cBhvr>
                                        <p:cTn id="84" dur="1000" fill="hold"/>
                                        <p:tgtEl>
                                          <p:spTgt spid="18"/>
                                        </p:tgtEl>
                                        <p:attrNameLst>
                                          <p:attrName>ppt_x</p:attrName>
                                        </p:attrNameLst>
                                      </p:cBhvr>
                                      <p:tavLst>
                                        <p:tav tm="0">
                                          <p:val>
                                            <p:strVal val="#ppt_x"/>
                                          </p:val>
                                        </p:tav>
                                        <p:tav tm="100000">
                                          <p:val>
                                            <p:strVal val="#ppt_x"/>
                                          </p:val>
                                        </p:tav>
                                      </p:tavLst>
                                    </p:anim>
                                    <p:anim calcmode="lin" valueType="num">
                                      <p:cBhvr>
                                        <p:cTn id="85" dur="1000" fill="hold"/>
                                        <p:tgtEl>
                                          <p:spTgt spid="18"/>
                                        </p:tgtEl>
                                        <p:attrNameLst>
                                          <p:attrName>ppt_y</p:attrName>
                                        </p:attrNameLst>
                                      </p:cBhvr>
                                      <p:tavLst>
                                        <p:tav tm="0">
                                          <p:val>
                                            <p:strVal val="#ppt_y+.1"/>
                                          </p:val>
                                        </p:tav>
                                        <p:tav tm="100000">
                                          <p:val>
                                            <p:strVal val="#ppt_y"/>
                                          </p:val>
                                        </p:tav>
                                      </p:tavLst>
                                    </p:anim>
                                  </p:childTnLst>
                                </p:cTn>
                              </p:par>
                            </p:childTnLst>
                          </p:cTn>
                        </p:par>
                        <p:par>
                          <p:cTn id="86" fill="hold">
                            <p:stCondLst>
                              <p:cond delay="1500"/>
                            </p:stCondLst>
                            <p:childTnLst>
                              <p:par>
                                <p:cTn id="87" presetID="2" presetClass="entr" presetSubtype="2" decel="10000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1000" fill="hold"/>
                                        <p:tgtEl>
                                          <p:spTgt spid="19"/>
                                        </p:tgtEl>
                                        <p:attrNameLst>
                                          <p:attrName>ppt_x</p:attrName>
                                        </p:attrNameLst>
                                      </p:cBhvr>
                                      <p:tavLst>
                                        <p:tav tm="0">
                                          <p:val>
                                            <p:strVal val="1+#ppt_w/2"/>
                                          </p:val>
                                        </p:tav>
                                        <p:tav tm="100000">
                                          <p:val>
                                            <p:strVal val="#ppt_x"/>
                                          </p:val>
                                        </p:tav>
                                      </p:tavLst>
                                    </p:anim>
                                    <p:anim calcmode="lin" valueType="num">
                                      <p:cBhvr additive="base">
                                        <p:cTn id="90" dur="1000" fill="hold"/>
                                        <p:tgtEl>
                                          <p:spTgt spid="19"/>
                                        </p:tgtEl>
                                        <p:attrNameLst>
                                          <p:attrName>ppt_y</p:attrName>
                                        </p:attrNameLst>
                                      </p:cBhvr>
                                      <p:tavLst>
                                        <p:tav tm="0">
                                          <p:val>
                                            <p:strVal val="#ppt_y"/>
                                          </p:val>
                                        </p:tav>
                                        <p:tav tm="100000">
                                          <p:val>
                                            <p:strVal val="#ppt_y"/>
                                          </p:val>
                                        </p:tav>
                                      </p:tavLst>
                                    </p:anim>
                                  </p:childTnLst>
                                </p:cTn>
                              </p:par>
                              <p:par>
                                <p:cTn id="91" presetID="2" presetClass="entr" presetSubtype="2" decel="100000" fill="hold" grpId="0" nodeType="withEffect">
                                  <p:stCondLst>
                                    <p:cond delay="25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1000" fill="hold"/>
                                        <p:tgtEl>
                                          <p:spTgt spid="24"/>
                                        </p:tgtEl>
                                        <p:attrNameLst>
                                          <p:attrName>ppt_x</p:attrName>
                                        </p:attrNameLst>
                                      </p:cBhvr>
                                      <p:tavLst>
                                        <p:tav tm="0">
                                          <p:val>
                                            <p:strVal val="1+#ppt_w/2"/>
                                          </p:val>
                                        </p:tav>
                                        <p:tav tm="100000">
                                          <p:val>
                                            <p:strVal val="#ppt_x"/>
                                          </p:val>
                                        </p:tav>
                                      </p:tavLst>
                                    </p:anim>
                                    <p:anim calcmode="lin" valueType="num">
                                      <p:cBhvr additive="base">
                                        <p:cTn id="94" dur="1000" fill="hold"/>
                                        <p:tgtEl>
                                          <p:spTgt spid="24"/>
                                        </p:tgtEl>
                                        <p:attrNameLst>
                                          <p:attrName>ppt_y</p:attrName>
                                        </p:attrNameLst>
                                      </p:cBhvr>
                                      <p:tavLst>
                                        <p:tav tm="0">
                                          <p:val>
                                            <p:strVal val="#ppt_y"/>
                                          </p:val>
                                        </p:tav>
                                        <p:tav tm="100000">
                                          <p:val>
                                            <p:strVal val="#ppt_y"/>
                                          </p:val>
                                        </p:tav>
                                      </p:tavLst>
                                    </p:anim>
                                  </p:childTnLst>
                                </p:cTn>
                              </p:par>
                              <p:par>
                                <p:cTn id="95" presetID="2" presetClass="entr" presetSubtype="2" decel="100000" fill="hold" grpId="0" nodeType="withEffect">
                                  <p:stCondLst>
                                    <p:cond delay="50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1000" fill="hold"/>
                                        <p:tgtEl>
                                          <p:spTgt spid="25"/>
                                        </p:tgtEl>
                                        <p:attrNameLst>
                                          <p:attrName>ppt_x</p:attrName>
                                        </p:attrNameLst>
                                      </p:cBhvr>
                                      <p:tavLst>
                                        <p:tav tm="0">
                                          <p:val>
                                            <p:strVal val="1+#ppt_w/2"/>
                                          </p:val>
                                        </p:tav>
                                        <p:tav tm="100000">
                                          <p:val>
                                            <p:strVal val="#ppt_x"/>
                                          </p:val>
                                        </p:tav>
                                      </p:tavLst>
                                    </p:anim>
                                    <p:anim calcmode="lin" valueType="num">
                                      <p:cBhvr additive="base">
                                        <p:cTn id="98" dur="1000" fill="hold"/>
                                        <p:tgtEl>
                                          <p:spTgt spid="25"/>
                                        </p:tgtEl>
                                        <p:attrNameLst>
                                          <p:attrName>ppt_y</p:attrName>
                                        </p:attrNameLst>
                                      </p:cBhvr>
                                      <p:tavLst>
                                        <p:tav tm="0">
                                          <p:val>
                                            <p:strVal val="#ppt_y"/>
                                          </p:val>
                                        </p:tav>
                                        <p:tav tm="100000">
                                          <p:val>
                                            <p:strVal val="#ppt_y"/>
                                          </p:val>
                                        </p:tav>
                                      </p:tavLst>
                                    </p:anim>
                                  </p:childTnLst>
                                </p:cTn>
                              </p:par>
                              <p:par>
                                <p:cTn id="99" presetID="2" presetClass="entr" presetSubtype="2" decel="100000" fill="hold" grpId="0" nodeType="withEffect">
                                  <p:stCondLst>
                                    <p:cond delay="75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1000" fill="hold"/>
                                        <p:tgtEl>
                                          <p:spTgt spid="26"/>
                                        </p:tgtEl>
                                        <p:attrNameLst>
                                          <p:attrName>ppt_x</p:attrName>
                                        </p:attrNameLst>
                                      </p:cBhvr>
                                      <p:tavLst>
                                        <p:tav tm="0">
                                          <p:val>
                                            <p:strVal val="1+#ppt_w/2"/>
                                          </p:val>
                                        </p:tav>
                                        <p:tav tm="100000">
                                          <p:val>
                                            <p:strVal val="#ppt_x"/>
                                          </p:val>
                                        </p:tav>
                                      </p:tavLst>
                                    </p:anim>
                                    <p:anim calcmode="lin" valueType="num">
                                      <p:cBhvr additive="base">
                                        <p:cTn id="102" dur="1000" fill="hold"/>
                                        <p:tgtEl>
                                          <p:spTgt spid="26"/>
                                        </p:tgtEl>
                                        <p:attrNameLst>
                                          <p:attrName>ppt_y</p:attrName>
                                        </p:attrNameLst>
                                      </p:cBhvr>
                                      <p:tavLst>
                                        <p:tav tm="0">
                                          <p:val>
                                            <p:strVal val="#ppt_y"/>
                                          </p:val>
                                        </p:tav>
                                        <p:tav tm="100000">
                                          <p:val>
                                            <p:strVal val="#ppt_y"/>
                                          </p:val>
                                        </p:tav>
                                      </p:tavLst>
                                    </p:anim>
                                  </p:childTnLst>
                                </p:cTn>
                              </p:par>
                            </p:childTnLst>
                          </p:cTn>
                        </p:par>
                        <p:par>
                          <p:cTn id="103" fill="hold">
                            <p:stCondLst>
                              <p:cond delay="3250"/>
                            </p:stCondLst>
                            <p:childTnLst>
                              <p:par>
                                <p:cTn id="104" presetID="53" presetClass="entr" presetSubtype="16"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500" fill="hold"/>
                                        <p:tgtEl>
                                          <p:spTgt spid="32"/>
                                        </p:tgtEl>
                                        <p:attrNameLst>
                                          <p:attrName>ppt_w</p:attrName>
                                        </p:attrNameLst>
                                      </p:cBhvr>
                                      <p:tavLst>
                                        <p:tav tm="0">
                                          <p:val>
                                            <p:fltVal val="0"/>
                                          </p:val>
                                        </p:tav>
                                        <p:tav tm="100000">
                                          <p:val>
                                            <p:strVal val="#ppt_w"/>
                                          </p:val>
                                        </p:tav>
                                      </p:tavLst>
                                    </p:anim>
                                    <p:anim calcmode="lin" valueType="num">
                                      <p:cBhvr>
                                        <p:cTn id="112" dur="500" fill="hold"/>
                                        <p:tgtEl>
                                          <p:spTgt spid="32"/>
                                        </p:tgtEl>
                                        <p:attrNameLst>
                                          <p:attrName>ppt_h</p:attrName>
                                        </p:attrNameLst>
                                      </p:cBhvr>
                                      <p:tavLst>
                                        <p:tav tm="0">
                                          <p:val>
                                            <p:fltVal val="0"/>
                                          </p:val>
                                        </p:tav>
                                        <p:tav tm="100000">
                                          <p:val>
                                            <p:strVal val="#ppt_h"/>
                                          </p:val>
                                        </p:tav>
                                      </p:tavLst>
                                    </p:anim>
                                    <p:animEffect transition="in" filter="fade">
                                      <p:cBhvr>
                                        <p:cTn id="113" dur="500"/>
                                        <p:tgtEl>
                                          <p:spTgt spid="32"/>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anim calcmode="lin" valueType="num">
                                      <p:cBhvr>
                                        <p:cTn id="116" dur="500" fill="hold"/>
                                        <p:tgtEl>
                                          <p:spTgt spid="33"/>
                                        </p:tgtEl>
                                        <p:attrNameLst>
                                          <p:attrName>ppt_w</p:attrName>
                                        </p:attrNameLst>
                                      </p:cBhvr>
                                      <p:tavLst>
                                        <p:tav tm="0">
                                          <p:val>
                                            <p:fltVal val="0"/>
                                          </p:val>
                                        </p:tav>
                                        <p:tav tm="100000">
                                          <p:val>
                                            <p:strVal val="#ppt_w"/>
                                          </p:val>
                                        </p:tav>
                                      </p:tavLst>
                                    </p:anim>
                                    <p:anim calcmode="lin" valueType="num">
                                      <p:cBhvr>
                                        <p:cTn id="117" dur="500" fill="hold"/>
                                        <p:tgtEl>
                                          <p:spTgt spid="33"/>
                                        </p:tgtEl>
                                        <p:attrNameLst>
                                          <p:attrName>ppt_h</p:attrName>
                                        </p:attrNameLst>
                                      </p:cBhvr>
                                      <p:tavLst>
                                        <p:tav tm="0">
                                          <p:val>
                                            <p:fltVal val="0"/>
                                          </p:val>
                                        </p:tav>
                                        <p:tav tm="100000">
                                          <p:val>
                                            <p:strVal val="#ppt_h"/>
                                          </p:val>
                                        </p:tav>
                                      </p:tavLst>
                                    </p:anim>
                                    <p:animEffect transition="in" filter="fade">
                                      <p:cBhvr>
                                        <p:cTn id="118" dur="500"/>
                                        <p:tgtEl>
                                          <p:spTgt spid="33"/>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fltVal val="0"/>
                                          </p:val>
                                        </p:tav>
                                        <p:tav tm="100000">
                                          <p:val>
                                            <p:strVal val="#ppt_h"/>
                                          </p:val>
                                        </p:tav>
                                      </p:tavLst>
                                    </p:anim>
                                    <p:animEffect transition="in" filter="fade">
                                      <p:cBhvr>
                                        <p:cTn id="123" dur="500"/>
                                        <p:tgtEl>
                                          <p:spTgt spid="36"/>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34"/>
                                        </p:tgtEl>
                                        <p:attrNameLst>
                                          <p:attrName>style.visibility</p:attrName>
                                        </p:attrNameLst>
                                      </p:cBhvr>
                                      <p:to>
                                        <p:strVal val="visible"/>
                                      </p:to>
                                    </p:set>
                                    <p:anim calcmode="lin" valueType="num">
                                      <p:cBhvr>
                                        <p:cTn id="136" dur="500" fill="hold"/>
                                        <p:tgtEl>
                                          <p:spTgt spid="34"/>
                                        </p:tgtEl>
                                        <p:attrNameLst>
                                          <p:attrName>ppt_w</p:attrName>
                                        </p:attrNameLst>
                                      </p:cBhvr>
                                      <p:tavLst>
                                        <p:tav tm="0">
                                          <p:val>
                                            <p:fltVal val="0"/>
                                          </p:val>
                                        </p:tav>
                                        <p:tav tm="100000">
                                          <p:val>
                                            <p:strVal val="#ppt_w"/>
                                          </p:val>
                                        </p:tav>
                                      </p:tavLst>
                                    </p:anim>
                                    <p:anim calcmode="lin" valueType="num">
                                      <p:cBhvr>
                                        <p:cTn id="137" dur="500" fill="hold"/>
                                        <p:tgtEl>
                                          <p:spTgt spid="34"/>
                                        </p:tgtEl>
                                        <p:attrNameLst>
                                          <p:attrName>ppt_h</p:attrName>
                                        </p:attrNameLst>
                                      </p:cBhvr>
                                      <p:tavLst>
                                        <p:tav tm="0">
                                          <p:val>
                                            <p:fltVal val="0"/>
                                          </p:val>
                                        </p:tav>
                                        <p:tav tm="100000">
                                          <p:val>
                                            <p:strVal val="#ppt_h"/>
                                          </p:val>
                                        </p:tav>
                                      </p:tavLst>
                                    </p:anim>
                                    <p:animEffect transition="in" filter="fade">
                                      <p:cBhvr>
                                        <p:cTn id="138" dur="500"/>
                                        <p:tgtEl>
                                          <p:spTgt spid="34"/>
                                        </p:tgtEl>
                                      </p:cBhvr>
                                    </p:animEffect>
                                  </p:childTnLst>
                                </p:cTn>
                              </p:par>
                              <p:par>
                                <p:cTn id="139" presetID="53" presetClass="entr" presetSubtype="16"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 calcmode="lin" valueType="num">
                                      <p:cBhvr>
                                        <p:cTn id="141" dur="500" fill="hold"/>
                                        <p:tgtEl>
                                          <p:spTgt spid="35"/>
                                        </p:tgtEl>
                                        <p:attrNameLst>
                                          <p:attrName>ppt_w</p:attrName>
                                        </p:attrNameLst>
                                      </p:cBhvr>
                                      <p:tavLst>
                                        <p:tav tm="0">
                                          <p:val>
                                            <p:fltVal val="0"/>
                                          </p:val>
                                        </p:tav>
                                        <p:tav tm="100000">
                                          <p:val>
                                            <p:strVal val="#ppt_w"/>
                                          </p:val>
                                        </p:tav>
                                      </p:tavLst>
                                    </p:anim>
                                    <p:anim calcmode="lin" valueType="num">
                                      <p:cBhvr>
                                        <p:cTn id="142" dur="500" fill="hold"/>
                                        <p:tgtEl>
                                          <p:spTgt spid="35"/>
                                        </p:tgtEl>
                                        <p:attrNameLst>
                                          <p:attrName>ppt_h</p:attrName>
                                        </p:attrNameLst>
                                      </p:cBhvr>
                                      <p:tavLst>
                                        <p:tav tm="0">
                                          <p:val>
                                            <p:fltVal val="0"/>
                                          </p:val>
                                        </p:tav>
                                        <p:tav tm="100000">
                                          <p:val>
                                            <p:strVal val="#ppt_h"/>
                                          </p:val>
                                        </p:tav>
                                      </p:tavLst>
                                    </p:anim>
                                    <p:animEffect transition="in" filter="fade">
                                      <p:cBhvr>
                                        <p:cTn id="1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9" grpId="0"/>
      <p:bldP spid="20" grpId="0"/>
      <p:bldP spid="21" grpId="0"/>
      <p:bldP spid="22" grpId="0"/>
      <p:bldP spid="23" grpId="0"/>
      <p:bldP spid="24" grpId="0"/>
      <p:bldP spid="25" grpId="0"/>
      <p:bldP spid="26" grpId="0"/>
      <p:bldP spid="29" grpId="0" animBg="1"/>
      <p:bldP spid="30" grpId="0" animBg="1"/>
      <p:bldP spid="31" grpId="0" animBg="1"/>
      <p:bldP spid="32" grpId="0" animBg="1"/>
      <p:bldP spid="33" grpId="0" animBg="1"/>
      <p:bldP spid="34" grpId="0" animBg="1"/>
      <p:bldP spid="35"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06576" y="317845"/>
            <a:ext cx="6330842"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L</a:t>
            </a:r>
            <a:r>
              <a:rPr lang="vi-VN"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Ư</a:t>
            </a:r>
            <a:r>
              <a:rPr lang="en-US" altLang="zh-CN" sz="3600" b="1">
                <a:solidFill>
                  <a:schemeClr val="accent1"/>
                </a:solidFill>
                <a:latin typeface="Calibri" panose="020F0502020204030204" pitchFamily="34" charset="0"/>
                <a:ea typeface="Tahoma" panose="020B0604030504040204" pitchFamily="34" charset="0"/>
                <a:cs typeface="Calibri" panose="020F0502020204030204" pitchFamily="34" charset="0"/>
              </a:rPr>
              <a:t>ỢNG TỬ HÓA TÍN HIỆU</a:t>
            </a:r>
            <a:endParaRPr lang="zh-CN" altLang="en-US" sz="3600" b="1" dirty="0">
              <a:solidFill>
                <a:schemeClr val="accent1"/>
              </a:solidFill>
              <a:latin typeface="Calibri" panose="020F0502020204030204" pitchFamily="34" charset="0"/>
              <a:cs typeface="Calibri" panose="020F0502020204030204" pitchFamily="34" charset="0"/>
            </a:endParaRPr>
          </a:p>
        </p:txBody>
      </p:sp>
      <p:sp>
        <p:nvSpPr>
          <p:cNvPr id="3" name="Hình chữ nhật 2">
            <a:extLst>
              <a:ext uri="{FF2B5EF4-FFF2-40B4-BE49-F238E27FC236}">
                <a16:creationId xmlns:a16="http://schemas.microsoft.com/office/drawing/2014/main" id="{E6D08F45-BB16-45CC-A8C7-1E975D2DA68C}"/>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20</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Hình chữ nhật 7">
            <a:extLst>
              <a:ext uri="{FF2B5EF4-FFF2-40B4-BE49-F238E27FC236}">
                <a16:creationId xmlns:a16="http://schemas.microsoft.com/office/drawing/2014/main" id="{93658C5A-C675-412A-AB7F-9F1C766D4230}"/>
              </a:ext>
            </a:extLst>
          </p:cNvPr>
          <p:cNvSpPr/>
          <p:nvPr/>
        </p:nvSpPr>
        <p:spPr>
          <a:xfrm>
            <a:off x="458886" y="957277"/>
            <a:ext cx="3826690" cy="646331"/>
          </a:xfrm>
          <a:prstGeom prst="rect">
            <a:avLst/>
          </a:prstGeom>
          <a:noFill/>
        </p:spPr>
        <p:txBody>
          <a:bodyPr wrap="none" lIns="91440" tIns="45720" rIns="91440" bIns="45720">
            <a:spAutoFit/>
          </a:bodyPr>
          <a:lstStyle/>
          <a:p>
            <a:pPr algn="ctr"/>
            <a:r>
              <a:rPr lang="en-US" sz="3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Mã hóa nhị phân</a:t>
            </a:r>
            <a:endParaRPr lang="vi-VN" sz="3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pSp>
        <p:nvGrpSpPr>
          <p:cNvPr id="7" name="Nhóm 6">
            <a:extLst>
              <a:ext uri="{FF2B5EF4-FFF2-40B4-BE49-F238E27FC236}">
                <a16:creationId xmlns:a16="http://schemas.microsoft.com/office/drawing/2014/main" id="{492E6FF7-00A5-42E2-AFD4-CEFC33337818}"/>
              </a:ext>
            </a:extLst>
          </p:cNvPr>
          <p:cNvGrpSpPr/>
          <p:nvPr/>
        </p:nvGrpSpPr>
        <p:grpSpPr>
          <a:xfrm>
            <a:off x="9784256" y="691021"/>
            <a:ext cx="1048998" cy="1014187"/>
            <a:chOff x="8747738" y="2250657"/>
            <a:chExt cx="2175308" cy="2103120"/>
          </a:xfrm>
        </p:grpSpPr>
        <p:sp>
          <p:nvSpPr>
            <p:cNvPr id="9" name="任意多边形 21">
              <a:extLst>
                <a:ext uri="{FF2B5EF4-FFF2-40B4-BE49-F238E27FC236}">
                  <a16:creationId xmlns:a16="http://schemas.microsoft.com/office/drawing/2014/main" id="{D14AA07D-3EC1-48AF-A2C9-27984BB90FA7}"/>
                </a:ext>
              </a:extLst>
            </p:cNvPr>
            <p:cNvSpPr/>
            <p:nvPr/>
          </p:nvSpPr>
          <p:spPr>
            <a:xfrm>
              <a:off x="8747738" y="3266122"/>
              <a:ext cx="2175308" cy="1087655"/>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13">
              <a:extLst>
                <a:ext uri="{FF2B5EF4-FFF2-40B4-BE49-F238E27FC236}">
                  <a16:creationId xmlns:a16="http://schemas.microsoft.com/office/drawing/2014/main" id="{98D8593B-2875-401A-BEDA-61F063032092}"/>
                </a:ext>
              </a:extLst>
            </p:cNvPr>
            <p:cNvSpPr/>
            <p:nvPr/>
          </p:nvSpPr>
          <p:spPr>
            <a:xfrm>
              <a:off x="8840604" y="2250657"/>
              <a:ext cx="2030928" cy="20309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2" name="Picture 4" descr="Image result for machine learning icon png">
              <a:extLst>
                <a:ext uri="{FF2B5EF4-FFF2-40B4-BE49-F238E27FC236}">
                  <a16:creationId xmlns:a16="http://schemas.microsoft.com/office/drawing/2014/main" id="{BF5A7F77-7819-479D-9BB9-5BAD6E3AB97B}"/>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70854" t="5224" r="4360" b="71775"/>
            <a:stretch/>
          </p:blipFill>
          <p:spPr bwMode="auto">
            <a:xfrm>
              <a:off x="9045648" y="2646697"/>
              <a:ext cx="1567800" cy="136753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Hình chữ nhật 12">
            <a:extLst>
              <a:ext uri="{FF2B5EF4-FFF2-40B4-BE49-F238E27FC236}">
                <a16:creationId xmlns:a16="http://schemas.microsoft.com/office/drawing/2014/main" id="{43FFEF6F-F233-4C25-8097-5473D7021810}"/>
              </a:ext>
            </a:extLst>
          </p:cNvPr>
          <p:cNvSpPr/>
          <p:nvPr/>
        </p:nvSpPr>
        <p:spPr>
          <a:xfrm>
            <a:off x="674786" y="1754435"/>
            <a:ext cx="6614311"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Hàm ch</a:t>
            </a:r>
            <a:r>
              <a:rPr lang="en-US" sz="280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ức năng l</a:t>
            </a:r>
            <a:r>
              <a:rPr lang="vi-VN" sz="280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ư</a:t>
            </a:r>
            <a:r>
              <a:rPr lang="en-US" sz="280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ợng mã hóa nhị phân:</a:t>
            </a:r>
            <a:endParaRPr lang="vi-VN" sz="2800" b="0"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4" name="Hình ảnh 3">
            <a:extLst>
              <a:ext uri="{FF2B5EF4-FFF2-40B4-BE49-F238E27FC236}">
                <a16:creationId xmlns:a16="http://schemas.microsoft.com/office/drawing/2014/main" id="{F329F692-18BB-4E3F-8126-19277846E8AB}"/>
              </a:ext>
            </a:extLst>
          </p:cNvPr>
          <p:cNvPicPr>
            <a:picLocks noChangeAspect="1"/>
          </p:cNvPicPr>
          <p:nvPr/>
        </p:nvPicPr>
        <p:blipFill>
          <a:blip r:embed="rId4"/>
          <a:stretch>
            <a:fillRect/>
          </a:stretch>
        </p:blipFill>
        <p:spPr>
          <a:xfrm>
            <a:off x="992286" y="2491319"/>
            <a:ext cx="9399212" cy="1476375"/>
          </a:xfrm>
          <a:prstGeom prst="rect">
            <a:avLst/>
          </a:prstGeom>
        </p:spPr>
      </p:pic>
      <p:sp>
        <p:nvSpPr>
          <p:cNvPr id="14" name="Hình chữ nhật 13">
            <a:extLst>
              <a:ext uri="{FF2B5EF4-FFF2-40B4-BE49-F238E27FC236}">
                <a16:creationId xmlns:a16="http://schemas.microsoft.com/office/drawing/2014/main" id="{A5EC1930-B6D3-433B-8436-9FD685A89D7E}"/>
              </a:ext>
            </a:extLst>
          </p:cNvPr>
          <p:cNvSpPr/>
          <p:nvPr/>
        </p:nvSpPr>
        <p:spPr>
          <a:xfrm>
            <a:off x="1308757" y="4191825"/>
            <a:ext cx="8520282" cy="461665"/>
          </a:xfrm>
          <a:prstGeom prst="rect">
            <a:avLst/>
          </a:prstGeom>
          <a:noFill/>
        </p:spPr>
        <p:txBody>
          <a:bodyPr wrap="none" lIns="91440" tIns="45720" rIns="91440" bIns="45720">
            <a:spAutoFit/>
          </a:bodyPr>
          <a:lstStyle/>
          <a:p>
            <a:pPr algn="ctr"/>
            <a:r>
              <a:rPr 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Trong đó, index là mảng đã đ</a:t>
            </a:r>
            <a:r>
              <a:rPr lang="vi-VN"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ợc l</a:t>
            </a:r>
            <a:r>
              <a:rPr lang="vi-VN"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ợng tử hóa thành mã thập phân</a:t>
            </a:r>
            <a:endParaRPr lang="vi-VN" sz="2400" b="0" i="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295162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61994" y="305502"/>
            <a:ext cx="2428276"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GUI Matlab </a:t>
            </a:r>
            <a:endParaRPr lang="zh-CN" altLang="en-US" sz="3600" b="1" dirty="0">
              <a:solidFill>
                <a:schemeClr val="accent1"/>
              </a:solidFill>
              <a:latin typeface="Calibri" panose="020F0502020204030204" pitchFamily="34" charset="0"/>
            </a:endParaRPr>
          </a:p>
        </p:txBody>
      </p:sp>
      <p:pic>
        <p:nvPicPr>
          <p:cNvPr id="3" name="Picture 2">
            <a:extLst>
              <a:ext uri="{FF2B5EF4-FFF2-40B4-BE49-F238E27FC236}">
                <a16:creationId xmlns:a16="http://schemas.microsoft.com/office/drawing/2014/main" id="{BD19ABCB-3A2A-44D0-AA41-945A48352D2B}"/>
              </a:ext>
            </a:extLst>
          </p:cNvPr>
          <p:cNvPicPr/>
          <p:nvPr/>
        </p:nvPicPr>
        <p:blipFill>
          <a:blip r:embed="rId3">
            <a:extLst>
              <a:ext uri="{28A0092B-C50C-407E-A947-70E740481C1C}">
                <a14:useLocalDpi xmlns:a14="http://schemas.microsoft.com/office/drawing/2010/main" val="0"/>
              </a:ext>
            </a:extLst>
          </a:blip>
          <a:stretch>
            <a:fillRect/>
          </a:stretch>
        </p:blipFill>
        <p:spPr>
          <a:xfrm>
            <a:off x="5018320" y="1441801"/>
            <a:ext cx="6330842" cy="4602673"/>
          </a:xfrm>
          <a:prstGeom prst="rect">
            <a:avLst/>
          </a:prstGeom>
        </p:spPr>
      </p:pic>
      <p:pic>
        <p:nvPicPr>
          <p:cNvPr id="4" name="Picture 3">
            <a:extLst>
              <a:ext uri="{FF2B5EF4-FFF2-40B4-BE49-F238E27FC236}">
                <a16:creationId xmlns:a16="http://schemas.microsoft.com/office/drawing/2014/main" id="{F1A6FB5E-2F8B-47E1-8BD7-EB24705FD6AA}"/>
              </a:ext>
            </a:extLst>
          </p:cNvPr>
          <p:cNvPicPr/>
          <p:nvPr/>
        </p:nvPicPr>
        <p:blipFill>
          <a:blip r:embed="rId4">
            <a:extLst>
              <a:ext uri="{28A0092B-C50C-407E-A947-70E740481C1C}">
                <a14:useLocalDpi xmlns:a14="http://schemas.microsoft.com/office/drawing/2010/main" val="0"/>
              </a:ext>
            </a:extLst>
          </a:blip>
          <a:stretch>
            <a:fillRect/>
          </a:stretch>
        </p:blipFill>
        <p:spPr>
          <a:xfrm>
            <a:off x="5577209" y="1438221"/>
            <a:ext cx="5213064" cy="4602672"/>
          </a:xfrm>
          <a:prstGeom prst="rect">
            <a:avLst/>
          </a:prstGeom>
        </p:spPr>
      </p:pic>
      <p:sp>
        <p:nvSpPr>
          <p:cNvPr id="36" name="矩形 10">
            <a:extLst>
              <a:ext uri="{FF2B5EF4-FFF2-40B4-BE49-F238E27FC236}">
                <a16:creationId xmlns:a16="http://schemas.microsoft.com/office/drawing/2014/main" id="{B8B9878D-7FAA-4BFB-B2F2-0615AAE78DC1}"/>
              </a:ext>
            </a:extLst>
          </p:cNvPr>
          <p:cNvSpPr/>
          <p:nvPr/>
        </p:nvSpPr>
        <p:spPr>
          <a:xfrm>
            <a:off x="650009" y="1551132"/>
            <a:ext cx="4055152" cy="11874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panose="020F0502020204030204" pitchFamily="34" charset="0"/>
            </a:endParaRPr>
          </a:p>
        </p:txBody>
      </p:sp>
      <p:sp>
        <p:nvSpPr>
          <p:cNvPr id="39" name="矩形 14">
            <a:extLst>
              <a:ext uri="{FF2B5EF4-FFF2-40B4-BE49-F238E27FC236}">
                <a16:creationId xmlns:a16="http://schemas.microsoft.com/office/drawing/2014/main" id="{AE228D14-C72D-4146-83A0-204E60975DD0}"/>
              </a:ext>
            </a:extLst>
          </p:cNvPr>
          <p:cNvSpPr/>
          <p:nvPr/>
        </p:nvSpPr>
        <p:spPr>
          <a:xfrm>
            <a:off x="796140" y="2010166"/>
            <a:ext cx="3794130" cy="733149"/>
          </a:xfrm>
          <a:prstGeom prst="rect">
            <a:avLst/>
          </a:prstGeom>
          <a:noFill/>
        </p:spPr>
        <p:txBody>
          <a:bodyPr wrap="square">
            <a:spAutoFit/>
            <a:scene3d>
              <a:camera prst="orthographicFront"/>
              <a:lightRig rig="threePt" dir="t"/>
            </a:scene3d>
            <a:sp3d contourW="12700"/>
          </a:bodyPr>
          <a:lstStyle/>
          <a:p>
            <a:pPr algn="just">
              <a:lnSpc>
                <a:spcPct val="120000"/>
              </a:lnSpc>
            </a:pPr>
            <a:r>
              <a:rPr lang="en-US">
                <a:solidFill>
                  <a:schemeClr val="bg1"/>
                </a:solidFill>
              </a:rPr>
              <a:t>Gõ lệnh “guide” trong Command Window </a:t>
            </a:r>
            <a:endParaRPr lang="zh-CN" altLang="en-US" b="1" dirty="0">
              <a:solidFill>
                <a:schemeClr val="bg1"/>
              </a:solidFill>
              <a:latin typeface="Calibri" panose="020F0502020204030204" pitchFamily="34" charset="0"/>
            </a:endParaRPr>
          </a:p>
        </p:txBody>
      </p:sp>
      <p:sp>
        <p:nvSpPr>
          <p:cNvPr id="40" name="矩形 15">
            <a:extLst>
              <a:ext uri="{FF2B5EF4-FFF2-40B4-BE49-F238E27FC236}">
                <a16:creationId xmlns:a16="http://schemas.microsoft.com/office/drawing/2014/main" id="{D8F3CA2B-FAFD-459B-9388-D76D9BD3AC4A}"/>
              </a:ext>
            </a:extLst>
          </p:cNvPr>
          <p:cNvSpPr/>
          <p:nvPr/>
        </p:nvSpPr>
        <p:spPr>
          <a:xfrm>
            <a:off x="1093149" y="1646384"/>
            <a:ext cx="1446925" cy="421975"/>
          </a:xfrm>
          <a:prstGeom prst="rect">
            <a:avLst/>
          </a:prstGeom>
          <a:noFill/>
        </p:spPr>
        <p:txBody>
          <a:bodyPr wrap="square">
            <a:spAutoFit/>
            <a:scene3d>
              <a:camera prst="orthographicFront"/>
              <a:lightRig rig="threePt" dir="t"/>
            </a:scene3d>
            <a:sp3d contourW="12700"/>
          </a:bodyPr>
          <a:lstStyle/>
          <a:p>
            <a:pPr algn="just">
              <a:lnSpc>
                <a:spcPct val="120000"/>
              </a:lnSpc>
            </a:pPr>
            <a:r>
              <a:rPr lang="en-US" altLang="zh-CN" sz="2000" b="1">
                <a:solidFill>
                  <a:schemeClr val="bg1"/>
                </a:solidFill>
                <a:latin typeface="Tahoma" panose="020B0604030504040204" pitchFamily="34" charset="0"/>
                <a:ea typeface="Tahoma" panose="020B0604030504040204" pitchFamily="34" charset="0"/>
                <a:cs typeface="Tahoma" panose="020B0604030504040204" pitchFamily="34" charset="0"/>
              </a:rPr>
              <a:t>GUIDE</a:t>
            </a:r>
            <a:endParaRPr lang="zh-CN" altLang="en-US" sz="2000" b="1" dirty="0">
              <a:solidFill>
                <a:schemeClr val="bg1"/>
              </a:solidFill>
              <a:latin typeface="Tahoma" panose="020B0604030504040204" pitchFamily="34" charset="0"/>
              <a:cs typeface="Tahoma" panose="020B0604030504040204" pitchFamily="34" charset="0"/>
            </a:endParaRPr>
          </a:p>
        </p:txBody>
      </p:sp>
      <p:cxnSp>
        <p:nvCxnSpPr>
          <p:cNvPr id="38" name="直接连接符 17">
            <a:extLst>
              <a:ext uri="{FF2B5EF4-FFF2-40B4-BE49-F238E27FC236}">
                <a16:creationId xmlns:a16="http://schemas.microsoft.com/office/drawing/2014/main" id="{B8CA6E61-AAA5-4F29-8EA0-7366882B5FED}"/>
              </a:ext>
            </a:extLst>
          </p:cNvPr>
          <p:cNvCxnSpPr/>
          <p:nvPr/>
        </p:nvCxnSpPr>
        <p:spPr>
          <a:xfrm>
            <a:off x="2420389" y="1895301"/>
            <a:ext cx="2277152" cy="0"/>
          </a:xfrm>
          <a:prstGeom prst="line">
            <a:avLst/>
          </a:prstGeom>
          <a:solidFill>
            <a:schemeClr val="accent1"/>
          </a:solid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矩形 11">
            <a:extLst>
              <a:ext uri="{FF2B5EF4-FFF2-40B4-BE49-F238E27FC236}">
                <a16:creationId xmlns:a16="http://schemas.microsoft.com/office/drawing/2014/main" id="{2A5238B7-C95B-4D07-8BB3-5D5CB01F9DD2}"/>
              </a:ext>
            </a:extLst>
          </p:cNvPr>
          <p:cNvSpPr/>
          <p:nvPr/>
        </p:nvSpPr>
        <p:spPr>
          <a:xfrm>
            <a:off x="650009" y="3149413"/>
            <a:ext cx="4055152" cy="11874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panose="020F0502020204030204" pitchFamily="34" charset="0"/>
            </a:endParaRPr>
          </a:p>
        </p:txBody>
      </p:sp>
      <p:sp>
        <p:nvSpPr>
          <p:cNvPr id="45" name="矩形 19">
            <a:extLst>
              <a:ext uri="{FF2B5EF4-FFF2-40B4-BE49-F238E27FC236}">
                <a16:creationId xmlns:a16="http://schemas.microsoft.com/office/drawing/2014/main" id="{F2E991BA-1913-429F-9232-E2FEAF1F82E4}"/>
              </a:ext>
            </a:extLst>
          </p:cNvPr>
          <p:cNvSpPr/>
          <p:nvPr/>
        </p:nvSpPr>
        <p:spPr>
          <a:xfrm>
            <a:off x="796139" y="3590768"/>
            <a:ext cx="3862323" cy="733149"/>
          </a:xfrm>
          <a:prstGeom prst="rect">
            <a:avLst/>
          </a:prstGeom>
        </p:spPr>
        <p:txBody>
          <a:bodyPr wrap="square">
            <a:spAutoFit/>
            <a:scene3d>
              <a:camera prst="orthographicFront"/>
              <a:lightRig rig="threePt" dir="t"/>
            </a:scene3d>
            <a:sp3d contourW="12700"/>
          </a:bodyPr>
          <a:lstStyle/>
          <a:p>
            <a:pPr algn="just">
              <a:lnSpc>
                <a:spcPct val="120000"/>
              </a:lnSpc>
            </a:pPr>
            <a:r>
              <a:rPr lang="en-US">
                <a:solidFill>
                  <a:schemeClr val="bg1"/>
                </a:solidFill>
              </a:rPr>
              <a:t>Tạo một giao diện GUI trống, còn lại tạo GUI với giao diện có sẵn</a:t>
            </a:r>
            <a:endParaRPr lang="zh-CN" altLang="en-US" sz="1200" dirty="0">
              <a:solidFill>
                <a:schemeClr val="bg1"/>
              </a:solidFill>
              <a:latin typeface="Calibri" panose="020F0502020204030204" pitchFamily="34" charset="0"/>
            </a:endParaRPr>
          </a:p>
        </p:txBody>
      </p:sp>
      <p:sp>
        <p:nvSpPr>
          <p:cNvPr id="46" name="矩形 20">
            <a:extLst>
              <a:ext uri="{FF2B5EF4-FFF2-40B4-BE49-F238E27FC236}">
                <a16:creationId xmlns:a16="http://schemas.microsoft.com/office/drawing/2014/main" id="{F8C4C6F9-E6C6-4EF8-8370-ACD4D18C6565}"/>
              </a:ext>
            </a:extLst>
          </p:cNvPr>
          <p:cNvSpPr/>
          <p:nvPr/>
        </p:nvSpPr>
        <p:spPr>
          <a:xfrm>
            <a:off x="815379" y="3229748"/>
            <a:ext cx="1724695" cy="43704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a:solidFill>
                  <a:schemeClr val="bg1"/>
                </a:solidFill>
                <a:latin typeface="Tahoma" panose="020B0604030504040204" pitchFamily="34" charset="0"/>
                <a:ea typeface="Tahoma" panose="020B0604030504040204" pitchFamily="34" charset="0"/>
                <a:cs typeface="Tahoma" panose="020B0604030504040204" pitchFamily="34" charset="0"/>
              </a:rPr>
              <a:t>BLANK GUI</a:t>
            </a:r>
            <a:endParaRPr lang="zh-CN" altLang="en-US" sz="2000" b="1" dirty="0">
              <a:solidFill>
                <a:schemeClr val="bg1"/>
              </a:solidFill>
              <a:latin typeface="Tahoma" panose="020B0604030504040204" pitchFamily="34" charset="0"/>
              <a:cs typeface="Tahoma" panose="020B0604030504040204" pitchFamily="34" charset="0"/>
            </a:endParaRPr>
          </a:p>
        </p:txBody>
      </p:sp>
      <p:cxnSp>
        <p:nvCxnSpPr>
          <p:cNvPr id="44" name="直接连接符 21">
            <a:extLst>
              <a:ext uri="{FF2B5EF4-FFF2-40B4-BE49-F238E27FC236}">
                <a16:creationId xmlns:a16="http://schemas.microsoft.com/office/drawing/2014/main" id="{8BF0EC77-BD68-47D8-92AC-4D94625872C8}"/>
              </a:ext>
            </a:extLst>
          </p:cNvPr>
          <p:cNvCxnSpPr/>
          <p:nvPr/>
        </p:nvCxnSpPr>
        <p:spPr>
          <a:xfrm>
            <a:off x="2420389" y="3475903"/>
            <a:ext cx="22771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矩形 12">
            <a:extLst>
              <a:ext uri="{FF2B5EF4-FFF2-40B4-BE49-F238E27FC236}">
                <a16:creationId xmlns:a16="http://schemas.microsoft.com/office/drawing/2014/main" id="{F04B401C-C306-4608-8DD2-DD323CD3DD08}"/>
              </a:ext>
            </a:extLst>
          </p:cNvPr>
          <p:cNvSpPr/>
          <p:nvPr/>
        </p:nvSpPr>
        <p:spPr>
          <a:xfrm>
            <a:off x="650009" y="4747693"/>
            <a:ext cx="4055152" cy="118745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panose="020F0502020204030204" pitchFamily="34" charset="0"/>
            </a:endParaRPr>
          </a:p>
        </p:txBody>
      </p:sp>
      <p:sp>
        <p:nvSpPr>
          <p:cNvPr id="51" name="矩形 23">
            <a:extLst>
              <a:ext uri="{FF2B5EF4-FFF2-40B4-BE49-F238E27FC236}">
                <a16:creationId xmlns:a16="http://schemas.microsoft.com/office/drawing/2014/main" id="{99831CCD-1D69-41A1-BB11-581FCD44B5CE}"/>
              </a:ext>
            </a:extLst>
          </p:cNvPr>
          <p:cNvSpPr/>
          <p:nvPr/>
        </p:nvSpPr>
        <p:spPr>
          <a:xfrm>
            <a:off x="796140" y="5187173"/>
            <a:ext cx="3862323" cy="733149"/>
          </a:xfrm>
          <a:prstGeom prst="rect">
            <a:avLst/>
          </a:prstGeom>
        </p:spPr>
        <p:txBody>
          <a:bodyPr wrap="square">
            <a:spAutoFit/>
            <a:scene3d>
              <a:camera prst="orthographicFront"/>
              <a:lightRig rig="threePt" dir="t"/>
            </a:scene3d>
            <a:sp3d contourW="12700"/>
          </a:bodyPr>
          <a:lstStyle/>
          <a:p>
            <a:pPr algn="just">
              <a:lnSpc>
                <a:spcPct val="120000"/>
              </a:lnSpc>
            </a:pPr>
            <a:r>
              <a:rPr lang="en-US">
                <a:solidFill>
                  <a:schemeClr val="bg1"/>
                </a:solidFill>
              </a:rPr>
              <a:t>Tự động lưu hai file, một file .m và một file .fig</a:t>
            </a:r>
            <a:endParaRPr lang="zh-CN" altLang="en-US" sz="1200" dirty="0">
              <a:solidFill>
                <a:schemeClr val="bg1"/>
              </a:solidFill>
              <a:latin typeface="Calibri" panose="020F0502020204030204" pitchFamily="34" charset="0"/>
            </a:endParaRPr>
          </a:p>
        </p:txBody>
      </p:sp>
      <p:sp>
        <p:nvSpPr>
          <p:cNvPr id="52" name="矩形 24">
            <a:extLst>
              <a:ext uri="{FF2B5EF4-FFF2-40B4-BE49-F238E27FC236}">
                <a16:creationId xmlns:a16="http://schemas.microsoft.com/office/drawing/2014/main" id="{981524B4-17E2-4F6C-AD0A-8DFF467276D8}"/>
              </a:ext>
            </a:extLst>
          </p:cNvPr>
          <p:cNvSpPr/>
          <p:nvPr/>
        </p:nvSpPr>
        <p:spPr>
          <a:xfrm>
            <a:off x="864333" y="4827948"/>
            <a:ext cx="2084387" cy="42197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a:solidFill>
                  <a:schemeClr val="bg1"/>
                </a:solidFill>
                <a:latin typeface="Tahoma" panose="020B0604030504040204" pitchFamily="34" charset="0"/>
                <a:ea typeface="Tahoma" panose="020B0604030504040204" pitchFamily="34" charset="0"/>
                <a:cs typeface="Tahoma" panose="020B0604030504040204" pitchFamily="34" charset="0"/>
              </a:rPr>
              <a:t>SAVE FILE</a:t>
            </a:r>
            <a:endParaRPr lang="zh-CN" altLang="en-US" sz="2000" b="1" dirty="0">
              <a:solidFill>
                <a:schemeClr val="bg1"/>
              </a:solidFill>
              <a:latin typeface="Tahoma" panose="020B0604030504040204" pitchFamily="34" charset="0"/>
              <a:cs typeface="Tahoma" panose="020B0604030504040204" pitchFamily="34" charset="0"/>
            </a:endParaRPr>
          </a:p>
        </p:txBody>
      </p:sp>
      <p:cxnSp>
        <p:nvCxnSpPr>
          <p:cNvPr id="50" name="直接连接符 25">
            <a:extLst>
              <a:ext uri="{FF2B5EF4-FFF2-40B4-BE49-F238E27FC236}">
                <a16:creationId xmlns:a16="http://schemas.microsoft.com/office/drawing/2014/main" id="{FAF203B5-197F-46B3-AAF8-1613A32F0264}"/>
              </a:ext>
            </a:extLst>
          </p:cNvPr>
          <p:cNvCxnSpPr>
            <a:cxnSpLocks/>
          </p:cNvCxnSpPr>
          <p:nvPr/>
        </p:nvCxnSpPr>
        <p:spPr>
          <a:xfrm>
            <a:off x="2420389" y="5091343"/>
            <a:ext cx="22771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B349A98-9E30-4FC2-908D-66B8D044F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879" y="1438221"/>
            <a:ext cx="6099724" cy="4629708"/>
          </a:xfrm>
          <a:prstGeom prst="rect">
            <a:avLst/>
          </a:prstGeom>
        </p:spPr>
      </p:pic>
      <p:sp>
        <p:nvSpPr>
          <p:cNvPr id="18" name="Hình chữ nhật 17">
            <a:extLst>
              <a:ext uri="{FF2B5EF4-FFF2-40B4-BE49-F238E27FC236}">
                <a16:creationId xmlns:a16="http://schemas.microsoft.com/office/drawing/2014/main" id="{420EAFF7-FFCB-4006-8CAA-B2F208113AA5}"/>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21</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540104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left)">
                                      <p:cBhvr>
                                        <p:cTn id="18" dur="500"/>
                                        <p:tgtEl>
                                          <p:spTgt spid="38"/>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 presetClass="entr" presetSubtype="8"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0-#ppt_w/2"/>
                                          </p:val>
                                        </p:tav>
                                        <p:tav tm="100000">
                                          <p:val>
                                            <p:strVal val="#ppt_x"/>
                                          </p:val>
                                        </p:tav>
                                      </p:tavLst>
                                    </p:anim>
                                    <p:anim calcmode="lin" valueType="num">
                                      <p:cBhvr additive="base">
                                        <p:cTn id="41" dur="500" fill="hold"/>
                                        <p:tgtEl>
                                          <p:spTgt spid="46"/>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000"/>
                            </p:stCondLst>
                            <p:childTnLst>
                              <p:par>
                                <p:cTn id="47" presetID="53" presetClass="entr" presetSubtype="16"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par>
                                <p:cTn id="52" presetID="10" presetClass="exit" presetSubtype="0" fill="hold" nodeType="with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42"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1000"/>
                                        <p:tgtEl>
                                          <p:spTgt spid="45"/>
                                        </p:tgtEl>
                                      </p:cBhvr>
                                    </p:animEffect>
                                    <p:anim calcmode="lin" valueType="num">
                                      <p:cBhvr>
                                        <p:cTn id="58" dur="1000" fill="hold"/>
                                        <p:tgtEl>
                                          <p:spTgt spid="45"/>
                                        </p:tgtEl>
                                        <p:attrNameLst>
                                          <p:attrName>ppt_x</p:attrName>
                                        </p:attrNameLst>
                                      </p:cBhvr>
                                      <p:tavLst>
                                        <p:tav tm="0">
                                          <p:val>
                                            <p:strVal val="#ppt_x"/>
                                          </p:val>
                                        </p:tav>
                                        <p:tav tm="100000">
                                          <p:val>
                                            <p:strVal val="#ppt_x"/>
                                          </p:val>
                                        </p:tav>
                                      </p:tavLst>
                                    </p:anim>
                                    <p:anim calcmode="lin" valueType="num">
                                      <p:cBhvr>
                                        <p:cTn id="5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1000"/>
                                        <p:tgtEl>
                                          <p:spTgt spid="48"/>
                                        </p:tgtEl>
                                      </p:cBhvr>
                                    </p:animEffect>
                                    <p:anim calcmode="lin" valueType="num">
                                      <p:cBhvr>
                                        <p:cTn id="65" dur="1000" fill="hold"/>
                                        <p:tgtEl>
                                          <p:spTgt spid="48"/>
                                        </p:tgtEl>
                                        <p:attrNameLst>
                                          <p:attrName>ppt_x</p:attrName>
                                        </p:attrNameLst>
                                      </p:cBhvr>
                                      <p:tavLst>
                                        <p:tav tm="0">
                                          <p:val>
                                            <p:strVal val="#ppt_x"/>
                                          </p:val>
                                        </p:tav>
                                        <p:tav tm="100000">
                                          <p:val>
                                            <p:strVal val="#ppt_x"/>
                                          </p:val>
                                        </p:tav>
                                      </p:tavLst>
                                    </p:anim>
                                    <p:anim calcmode="lin" valueType="num">
                                      <p:cBhvr>
                                        <p:cTn id="66" dur="1000" fill="hold"/>
                                        <p:tgtEl>
                                          <p:spTgt spid="48"/>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2" presetClass="entr" presetSubtype="8" fill="hold" grpId="0" nodeType="afterEffect">
                                  <p:stCondLst>
                                    <p:cond delay="0"/>
                                  </p:stCondLst>
                                  <p:childTnLst>
                                    <p:set>
                                      <p:cBhvr>
                                        <p:cTn id="69" dur="1" fill="hold">
                                          <p:stCondLst>
                                            <p:cond delay="0"/>
                                          </p:stCondLst>
                                        </p:cTn>
                                        <p:tgtEl>
                                          <p:spTgt spid="52"/>
                                        </p:tgtEl>
                                        <p:attrNameLst>
                                          <p:attrName>style.visibility</p:attrName>
                                        </p:attrNameLst>
                                      </p:cBhvr>
                                      <p:to>
                                        <p:strVal val="visible"/>
                                      </p:to>
                                    </p:set>
                                    <p:anim calcmode="lin" valueType="num">
                                      <p:cBhvr additive="base">
                                        <p:cTn id="70" dur="500" fill="hold"/>
                                        <p:tgtEl>
                                          <p:spTgt spid="52"/>
                                        </p:tgtEl>
                                        <p:attrNameLst>
                                          <p:attrName>ppt_x</p:attrName>
                                        </p:attrNameLst>
                                      </p:cBhvr>
                                      <p:tavLst>
                                        <p:tav tm="0">
                                          <p:val>
                                            <p:strVal val="0-#ppt_w/2"/>
                                          </p:val>
                                        </p:tav>
                                        <p:tav tm="100000">
                                          <p:val>
                                            <p:strVal val="#ppt_x"/>
                                          </p:val>
                                        </p:tav>
                                      </p:tavLst>
                                    </p:anim>
                                    <p:anim calcmode="lin" valueType="num">
                                      <p:cBhvr additive="base">
                                        <p:cTn id="71" dur="500" fill="hold"/>
                                        <p:tgtEl>
                                          <p:spTgt spid="52"/>
                                        </p:tgtEl>
                                        <p:attrNameLst>
                                          <p:attrName>ppt_y</p:attrName>
                                        </p:attrNameLst>
                                      </p:cBhvr>
                                      <p:tavLst>
                                        <p:tav tm="0">
                                          <p:val>
                                            <p:strVal val="#ppt_y"/>
                                          </p:val>
                                        </p:tav>
                                        <p:tav tm="100000">
                                          <p:val>
                                            <p:strVal val="#ppt_y"/>
                                          </p:val>
                                        </p:tav>
                                      </p:tavLst>
                                    </p:anim>
                                  </p:childTnLst>
                                </p:cTn>
                              </p:par>
                            </p:childTnLst>
                          </p:cTn>
                        </p:par>
                        <p:par>
                          <p:cTn id="72" fill="hold">
                            <p:stCondLst>
                              <p:cond delay="1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p:cTn id="79" dur="500" fill="hold"/>
                                        <p:tgtEl>
                                          <p:spTgt spid="5"/>
                                        </p:tgtEl>
                                        <p:attrNameLst>
                                          <p:attrName>ppt_w</p:attrName>
                                        </p:attrNameLst>
                                      </p:cBhvr>
                                      <p:tavLst>
                                        <p:tav tm="0">
                                          <p:val>
                                            <p:fltVal val="0"/>
                                          </p:val>
                                        </p:tav>
                                        <p:tav tm="100000">
                                          <p:val>
                                            <p:strVal val="#ppt_w"/>
                                          </p:val>
                                        </p:tav>
                                      </p:tavLst>
                                    </p:anim>
                                    <p:anim calcmode="lin" valueType="num">
                                      <p:cBhvr>
                                        <p:cTn id="80" dur="500" fill="hold"/>
                                        <p:tgtEl>
                                          <p:spTgt spid="5"/>
                                        </p:tgtEl>
                                        <p:attrNameLst>
                                          <p:attrName>ppt_h</p:attrName>
                                        </p:attrNameLst>
                                      </p:cBhvr>
                                      <p:tavLst>
                                        <p:tav tm="0">
                                          <p:val>
                                            <p:fltVal val="0"/>
                                          </p:val>
                                        </p:tav>
                                        <p:tav tm="100000">
                                          <p:val>
                                            <p:strVal val="#ppt_h"/>
                                          </p:val>
                                        </p:tav>
                                      </p:tavLst>
                                    </p:anim>
                                    <p:animEffect transition="in" filter="fade">
                                      <p:cBhvr>
                                        <p:cTn id="81" dur="500"/>
                                        <p:tgtEl>
                                          <p:spTgt spid="5"/>
                                        </p:tgtEl>
                                      </p:cBhvr>
                                    </p:animEffect>
                                  </p:childTnLst>
                                </p:cTn>
                              </p:par>
                              <p:par>
                                <p:cTn id="82" presetID="10" presetClass="exit" presetSubtype="0" fill="hold" nodeType="withEffect">
                                  <p:stCondLst>
                                    <p:cond delay="0"/>
                                  </p:stCondLst>
                                  <p:childTnLst>
                                    <p:animEffect transition="out" filter="fade">
                                      <p:cBhvr>
                                        <p:cTn id="83" dur="500"/>
                                        <p:tgtEl>
                                          <p:spTgt spid="4"/>
                                        </p:tgtEl>
                                      </p:cBhvr>
                                    </p:animEffect>
                                    <p:set>
                                      <p:cBhvr>
                                        <p:cTn id="84" dur="1" fill="hold">
                                          <p:stCondLst>
                                            <p:cond delay="499"/>
                                          </p:stCondLst>
                                        </p:cTn>
                                        <p:tgtEl>
                                          <p:spTgt spid="4"/>
                                        </p:tgtEl>
                                        <p:attrNameLst>
                                          <p:attrName>style.visibility</p:attrName>
                                        </p:attrNameLst>
                                      </p:cBhvr>
                                      <p:to>
                                        <p:strVal val="hidden"/>
                                      </p:to>
                                    </p:set>
                                  </p:childTnLst>
                                </p:cTn>
                              </p:par>
                              <p:par>
                                <p:cTn id="85" presetID="42"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1000"/>
                                        <p:tgtEl>
                                          <p:spTgt spid="51"/>
                                        </p:tgtEl>
                                      </p:cBhvr>
                                    </p:animEffect>
                                    <p:anim calcmode="lin" valueType="num">
                                      <p:cBhvr>
                                        <p:cTn id="88" dur="1000" fill="hold"/>
                                        <p:tgtEl>
                                          <p:spTgt spid="51"/>
                                        </p:tgtEl>
                                        <p:attrNameLst>
                                          <p:attrName>ppt_x</p:attrName>
                                        </p:attrNameLst>
                                      </p:cBhvr>
                                      <p:tavLst>
                                        <p:tav tm="0">
                                          <p:val>
                                            <p:strVal val="#ppt_x"/>
                                          </p:val>
                                        </p:tav>
                                        <p:tav tm="100000">
                                          <p:val>
                                            <p:strVal val="#ppt_x"/>
                                          </p:val>
                                        </p:tav>
                                      </p:tavLst>
                                    </p:anim>
                                    <p:anim calcmode="lin" valueType="num">
                                      <p:cBhvr>
                                        <p:cTn id="8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p:bldP spid="40" grpId="0"/>
      <p:bldP spid="42" grpId="0" animBg="1"/>
      <p:bldP spid="45" grpId="0"/>
      <p:bldP spid="46" grpId="0"/>
      <p:bldP spid="48" grpId="0" animBg="1"/>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236518" y="1446214"/>
            <a:ext cx="4648200" cy="1567490"/>
          </a:xfrm>
          <a:prstGeom prst="roundRect">
            <a:avLst>
              <a:gd name="adj" fmla="val 8114"/>
            </a:avLst>
          </a:prstGeom>
          <a:noFill/>
          <a:ln w="38100">
            <a:solidFill>
              <a:srgbClr val="FF37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圆角矩形 2"/>
          <p:cNvSpPr/>
          <p:nvPr/>
        </p:nvSpPr>
        <p:spPr>
          <a:xfrm>
            <a:off x="1236518" y="3727623"/>
            <a:ext cx="4648200" cy="1567490"/>
          </a:xfrm>
          <a:prstGeom prst="roundRect">
            <a:avLst>
              <a:gd name="adj" fmla="val 8114"/>
            </a:avLst>
          </a:prstGeom>
          <a:noFill/>
          <a:ln w="38100">
            <a:solidFill>
              <a:srgbClr val="FF37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4" name="圆角矩形 3"/>
          <p:cNvSpPr/>
          <p:nvPr/>
        </p:nvSpPr>
        <p:spPr>
          <a:xfrm>
            <a:off x="6307282" y="2223761"/>
            <a:ext cx="4648200" cy="1567490"/>
          </a:xfrm>
          <a:prstGeom prst="roundRect">
            <a:avLst>
              <a:gd name="adj" fmla="val 8114"/>
            </a:avLst>
          </a:prstGeom>
          <a:noFill/>
          <a:ln w="38100">
            <a:solidFill>
              <a:srgbClr val="FF37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5" name="圆角矩形 4"/>
          <p:cNvSpPr/>
          <p:nvPr/>
        </p:nvSpPr>
        <p:spPr>
          <a:xfrm>
            <a:off x="6307282" y="4506716"/>
            <a:ext cx="4648200" cy="1567490"/>
          </a:xfrm>
          <a:prstGeom prst="roundRect">
            <a:avLst>
              <a:gd name="adj" fmla="val 8114"/>
            </a:avLst>
          </a:prstGeom>
          <a:noFill/>
          <a:ln w="38100">
            <a:solidFill>
              <a:srgbClr val="FF37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grpSp>
        <p:nvGrpSpPr>
          <p:cNvPr id="14" name="组合 13"/>
          <p:cNvGrpSpPr/>
          <p:nvPr/>
        </p:nvGrpSpPr>
        <p:grpSpPr>
          <a:xfrm>
            <a:off x="3053702" y="1486333"/>
            <a:ext cx="2565706" cy="1406141"/>
            <a:chOff x="7805426" y="3256899"/>
            <a:chExt cx="2333200" cy="1406141"/>
          </a:xfrm>
        </p:grpSpPr>
        <p:sp>
          <p:nvSpPr>
            <p:cNvPr id="15" name="矩形 14"/>
            <p:cNvSpPr/>
            <p:nvPr/>
          </p:nvSpPr>
          <p:spPr>
            <a:xfrm>
              <a:off x="7805426" y="3708933"/>
              <a:ext cx="2333200" cy="954107"/>
            </a:xfrm>
            <a:prstGeom prst="rect">
              <a:avLst/>
            </a:prstGeom>
          </p:spPr>
          <p:txBody>
            <a:bodyPr wrap="square">
              <a:spAutoFit/>
              <a:scene3d>
                <a:camera prst="orthographicFront"/>
                <a:lightRig rig="threePt" dir="t"/>
              </a:scene3d>
              <a:sp3d contourW="12700"/>
            </a:bodyPr>
            <a:lstStyle/>
            <a:p>
              <a:pPr lvl="0" algn="just"/>
              <a:r>
                <a:rPr lang="en-US">
                  <a:latin typeface="Times New Roman" panose="02020603050405020304" pitchFamily="18" charset="0"/>
                  <a:cs typeface="Times New Roman" panose="02020603050405020304" pitchFamily="18" charset="0"/>
                </a:rPr>
                <a:t>Khi nhấn vào sẽ thực thi lệnh trong cấu trúc hàm callback của nó.</a:t>
              </a:r>
            </a:p>
          </p:txBody>
        </p:sp>
        <p:sp>
          <p:nvSpPr>
            <p:cNvPr id="16" name="矩形 15"/>
            <p:cNvSpPr/>
            <p:nvPr/>
          </p:nvSpPr>
          <p:spPr>
            <a:xfrm>
              <a:off x="7805426" y="3256899"/>
              <a:ext cx="2050552"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latin typeface="Calibri" panose="020F0502020204030204" pitchFamily="34" charset="0"/>
                </a:rPr>
                <a:t>PUSH BUTTON</a:t>
              </a:r>
              <a:endParaRPr lang="zh-CN" altLang="en-US" sz="2000" b="1" dirty="0">
                <a:latin typeface="Calibri" panose="020F0502020204030204" pitchFamily="34" charset="0"/>
              </a:endParaRPr>
            </a:p>
          </p:txBody>
        </p:sp>
      </p:grpSp>
      <p:grpSp>
        <p:nvGrpSpPr>
          <p:cNvPr id="17" name="组合 16"/>
          <p:cNvGrpSpPr/>
          <p:nvPr/>
        </p:nvGrpSpPr>
        <p:grpSpPr>
          <a:xfrm>
            <a:off x="3183929" y="3786366"/>
            <a:ext cx="2565705" cy="1359062"/>
            <a:chOff x="7805426" y="3314447"/>
            <a:chExt cx="2333199" cy="1359062"/>
          </a:xfrm>
        </p:grpSpPr>
        <p:sp>
          <p:nvSpPr>
            <p:cNvPr id="18" name="矩形 17"/>
            <p:cNvSpPr/>
            <p:nvPr/>
          </p:nvSpPr>
          <p:spPr>
            <a:xfrm>
              <a:off x="7805426" y="3750179"/>
              <a:ext cx="2333199" cy="923330"/>
            </a:xfrm>
            <a:prstGeom prst="rect">
              <a:avLst/>
            </a:prstGeom>
          </p:spPr>
          <p:txBody>
            <a:bodyPr wrap="square">
              <a:spAutoFit/>
              <a:scene3d>
                <a:camera prst="orthographicFront"/>
                <a:lightRig rig="threePt" dir="t"/>
              </a:scene3d>
              <a:sp3d contourW="12700"/>
            </a:bodyPr>
            <a:lstStyle/>
            <a:p>
              <a:pPr lvl="0" algn="just"/>
              <a:r>
                <a:rPr lang="en-US">
                  <a:latin typeface="Times New Roman" panose="02020603050405020304" pitchFamily="18" charset="0"/>
                  <a:cs typeface="Times New Roman" panose="02020603050405020304" pitchFamily="18" charset="0"/>
                </a:rPr>
                <a:t>Tạo một mảng nhóm các biểu tượng với nhau giúp dễ kiểm soát và thao tác</a:t>
              </a:r>
            </a:p>
          </p:txBody>
        </p:sp>
        <p:sp>
          <p:nvSpPr>
            <p:cNvPr id="19" name="矩形 18"/>
            <p:cNvSpPr/>
            <p:nvPr/>
          </p:nvSpPr>
          <p:spPr>
            <a:xfrm>
              <a:off x="7805426" y="3314447"/>
              <a:ext cx="2050552"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latin typeface="Calibri" panose="020F0502020204030204" pitchFamily="34" charset="0"/>
                </a:rPr>
                <a:t>PANEL</a:t>
              </a:r>
              <a:endParaRPr lang="zh-CN" altLang="en-US" sz="2000" b="1" dirty="0">
                <a:latin typeface="Calibri" panose="020F0502020204030204" pitchFamily="34" charset="0"/>
              </a:endParaRPr>
            </a:p>
          </p:txBody>
        </p:sp>
      </p:grpSp>
      <p:grpSp>
        <p:nvGrpSpPr>
          <p:cNvPr id="20" name="组合 19"/>
          <p:cNvGrpSpPr/>
          <p:nvPr/>
        </p:nvGrpSpPr>
        <p:grpSpPr>
          <a:xfrm>
            <a:off x="6447758" y="2260301"/>
            <a:ext cx="2559686" cy="1514924"/>
            <a:chOff x="7664287" y="3292643"/>
            <a:chExt cx="2327725" cy="1514924"/>
          </a:xfrm>
        </p:grpSpPr>
        <p:sp>
          <p:nvSpPr>
            <p:cNvPr id="21" name="矩形 20"/>
            <p:cNvSpPr/>
            <p:nvPr/>
          </p:nvSpPr>
          <p:spPr>
            <a:xfrm>
              <a:off x="7664287" y="3708933"/>
              <a:ext cx="2327725" cy="1098634"/>
            </a:xfrm>
            <a:prstGeom prst="rect">
              <a:avLst/>
            </a:prstGeom>
          </p:spPr>
          <p:txBody>
            <a:bodyPr wrap="square">
              <a:spAutoFit/>
              <a:scene3d>
                <a:camera prst="orthographicFront"/>
                <a:lightRig rig="threePt" dir="t"/>
              </a:scene3d>
              <a:sp3d contourW="12700"/>
            </a:bodyPr>
            <a:lstStyle/>
            <a:p>
              <a:pPr algn="just">
                <a:lnSpc>
                  <a:spcPct val="125000"/>
                </a:lnSpc>
              </a:pPr>
              <a:r>
                <a:rPr lang="en-US">
                  <a:latin typeface="Times New Roman" panose="02020603050405020304" pitchFamily="18" charset="0"/>
                  <a:cs typeface="Times New Roman" panose="02020603050405020304" pitchFamily="18" charset="0"/>
                </a:rPr>
                <a:t>Thường để viết nhãn cho các biểu tượng, không thể thay đổi nội dung.</a:t>
              </a:r>
              <a:endPar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矩形 21"/>
            <p:cNvSpPr/>
            <p:nvPr/>
          </p:nvSpPr>
          <p:spPr>
            <a:xfrm>
              <a:off x="8618663" y="3292643"/>
              <a:ext cx="1373349"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latin typeface="Calibri" panose="020F0502020204030204" pitchFamily="34" charset="0"/>
                </a:rPr>
                <a:t>STATIC TEXT</a:t>
              </a:r>
              <a:endParaRPr lang="zh-CN" altLang="en-US" sz="2000" b="1" dirty="0">
                <a:latin typeface="Calibri" panose="020F0502020204030204" pitchFamily="34" charset="0"/>
              </a:endParaRPr>
            </a:p>
          </p:txBody>
        </p:sp>
      </p:grpSp>
      <p:grpSp>
        <p:nvGrpSpPr>
          <p:cNvPr id="23" name="组合 22"/>
          <p:cNvGrpSpPr/>
          <p:nvPr/>
        </p:nvGrpSpPr>
        <p:grpSpPr>
          <a:xfrm>
            <a:off x="6447758" y="4541169"/>
            <a:ext cx="2559686" cy="1498583"/>
            <a:chOff x="7664287" y="3267419"/>
            <a:chExt cx="2327725" cy="1498583"/>
          </a:xfrm>
        </p:grpSpPr>
        <p:sp>
          <p:nvSpPr>
            <p:cNvPr id="24" name="矩形 23"/>
            <p:cNvSpPr/>
            <p:nvPr/>
          </p:nvSpPr>
          <p:spPr>
            <a:xfrm>
              <a:off x="7664287" y="3667368"/>
              <a:ext cx="2327725" cy="1098634"/>
            </a:xfrm>
            <a:prstGeom prst="rect">
              <a:avLst/>
            </a:prstGeom>
          </p:spPr>
          <p:txBody>
            <a:bodyPr wrap="square">
              <a:spAutoFit/>
              <a:scene3d>
                <a:camera prst="orthographicFront"/>
                <a:lightRig rig="threePt" dir="t"/>
              </a:scene3d>
              <a:sp3d contourW="12700"/>
            </a:bodyPr>
            <a:lstStyle/>
            <a:p>
              <a:pPr algn="just">
                <a:lnSpc>
                  <a:spcPct val="125000"/>
                </a:lnSpc>
              </a:pPr>
              <a:r>
                <a:rPr lang="en-US">
                  <a:latin typeface="Times New Roman" panose="02020603050405020304" pitchFamily="18" charset="0"/>
                  <a:cs typeface="Times New Roman" panose="02020603050405020304" pitchFamily="18" charset="0"/>
                </a:rPr>
                <a:t>Giao diện đồ họa hiển thị hình ảnh, đồ thị 2D, không gian 3D.</a:t>
              </a:r>
              <a:endPar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矩形 24"/>
            <p:cNvSpPr/>
            <p:nvPr/>
          </p:nvSpPr>
          <p:spPr>
            <a:xfrm>
              <a:off x="9178775" y="3267419"/>
              <a:ext cx="813237"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latin typeface="Calibri" panose="020F0502020204030204" pitchFamily="34" charset="0"/>
                </a:rPr>
                <a:t>AXES</a:t>
              </a:r>
              <a:endParaRPr lang="zh-CN" altLang="en-US" sz="2000" b="1" dirty="0">
                <a:latin typeface="Calibri" panose="020F0502020204030204" pitchFamily="34" charset="0"/>
              </a:endParaRPr>
            </a:p>
          </p:txBody>
        </p:sp>
      </p:grpSp>
      <p:pic>
        <p:nvPicPr>
          <p:cNvPr id="29" name="Picture 28" descr="A picture containing screenshot&#10;&#10;Description automatically generated">
            <a:extLst>
              <a:ext uri="{FF2B5EF4-FFF2-40B4-BE49-F238E27FC236}">
                <a16:creationId xmlns:a16="http://schemas.microsoft.com/office/drawing/2014/main" id="{905D0095-7B4F-4BC1-AAF7-F39CFF460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618" y="1201606"/>
            <a:ext cx="7970280" cy="5147238"/>
          </a:xfrm>
          <a:prstGeom prst="rect">
            <a:avLst/>
          </a:prstGeom>
        </p:spPr>
      </p:pic>
      <p:sp>
        <p:nvSpPr>
          <p:cNvPr id="35" name="文本框 61">
            <a:extLst>
              <a:ext uri="{FF2B5EF4-FFF2-40B4-BE49-F238E27FC236}">
                <a16:creationId xmlns:a16="http://schemas.microsoft.com/office/drawing/2014/main" id="{5C8D37AC-4534-4396-B404-D347B9276483}"/>
              </a:ext>
            </a:extLst>
          </p:cNvPr>
          <p:cNvSpPr txBox="1"/>
          <p:nvPr/>
        </p:nvSpPr>
        <p:spPr>
          <a:xfrm>
            <a:off x="2161994" y="305502"/>
            <a:ext cx="2428276"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GUI Matlab </a:t>
            </a:r>
            <a:endParaRPr lang="zh-CN" altLang="en-US" sz="3600" b="1" dirty="0">
              <a:solidFill>
                <a:schemeClr val="accent1"/>
              </a:solidFill>
              <a:latin typeface="Calibri" panose="020F0502020204030204" pitchFamily="34" charset="0"/>
            </a:endParaRPr>
          </a:p>
        </p:txBody>
      </p:sp>
      <p:pic>
        <p:nvPicPr>
          <p:cNvPr id="1026" name="Picture 2" descr="HÃ¬nh áº£nh cÃ³ liÃªn quan">
            <a:extLst>
              <a:ext uri="{FF2B5EF4-FFF2-40B4-BE49-F238E27FC236}">
                <a16:creationId xmlns:a16="http://schemas.microsoft.com/office/drawing/2014/main" id="{E11A1C65-5E52-4252-8A3E-1B4822995C96}"/>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49495" y="2246490"/>
            <a:ext cx="1504144" cy="1504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áº¿t quáº£ hÃ¬nh áº£nh cho push button icon">
            <a:extLst>
              <a:ext uri="{FF2B5EF4-FFF2-40B4-BE49-F238E27FC236}">
                <a16:creationId xmlns:a16="http://schemas.microsoft.com/office/drawing/2014/main" id="{E6DDAD94-C53D-4AB3-A86C-FF03877AF706}"/>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6468" y="1512433"/>
            <a:ext cx="1439499" cy="14394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6" descr="HÃ¬nh áº£nh cÃ³ liÃªn quan">
            <a:extLst>
              <a:ext uri="{FF2B5EF4-FFF2-40B4-BE49-F238E27FC236}">
                <a16:creationId xmlns:a16="http://schemas.microsoft.com/office/drawing/2014/main" id="{ED8B0E0F-02C1-42DF-976A-D01A745194F1}"/>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0534" y="3711082"/>
            <a:ext cx="1579379" cy="15793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Ã¬nh áº£nh cÃ³ liÃªn quan">
            <a:extLst>
              <a:ext uri="{FF2B5EF4-FFF2-40B4-BE49-F238E27FC236}">
                <a16:creationId xmlns:a16="http://schemas.microsoft.com/office/drawing/2014/main" id="{BFB87B51-E2F3-4B54-9EE9-D3118C89349E}"/>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78452" y="4591912"/>
            <a:ext cx="1446229" cy="1446229"/>
          </a:xfrm>
          <a:prstGeom prst="rect">
            <a:avLst/>
          </a:prstGeom>
          <a:noFill/>
          <a:extLst>
            <a:ext uri="{909E8E84-426E-40DD-AFC4-6F175D3DCCD1}">
              <a14:hiddenFill xmlns:a14="http://schemas.microsoft.com/office/drawing/2010/main">
                <a:solidFill>
                  <a:srgbClr val="FFFFFF"/>
                </a:solidFill>
              </a14:hiddenFill>
            </a:ext>
          </a:extLst>
        </p:spPr>
      </p:pic>
      <p:sp>
        <p:nvSpPr>
          <p:cNvPr id="26" name="Hình chữ nhật 25">
            <a:extLst>
              <a:ext uri="{FF2B5EF4-FFF2-40B4-BE49-F238E27FC236}">
                <a16:creationId xmlns:a16="http://schemas.microsoft.com/office/drawing/2014/main" id="{BB72CBD9-40F7-45D1-BCB1-8D1D924AFB07}"/>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22</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54912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9"/>
                                        </p:tgtEl>
                                        <p:attrNameLst>
                                          <p:attrName>ppt_w</p:attrName>
                                        </p:attrNameLst>
                                      </p:cBhvr>
                                      <p:tavLst>
                                        <p:tav tm="0">
                                          <p:val>
                                            <p:strVal val="ppt_w"/>
                                          </p:val>
                                        </p:tav>
                                        <p:tav tm="100000">
                                          <p:val>
                                            <p:fltVal val="0"/>
                                          </p:val>
                                        </p:tav>
                                      </p:tavLst>
                                    </p:anim>
                                    <p:anim calcmode="lin" valueType="num">
                                      <p:cBhvr>
                                        <p:cTn id="7" dur="500"/>
                                        <p:tgtEl>
                                          <p:spTgt spid="29"/>
                                        </p:tgtEl>
                                        <p:attrNameLst>
                                          <p:attrName>ppt_h</p:attrName>
                                        </p:attrNameLst>
                                      </p:cBhvr>
                                      <p:tavLst>
                                        <p:tav tm="0">
                                          <p:val>
                                            <p:strVal val="ppt_h"/>
                                          </p:val>
                                        </p:tav>
                                        <p:tav tm="100000">
                                          <p:val>
                                            <p:fltVal val="0"/>
                                          </p:val>
                                        </p:tav>
                                      </p:tavLst>
                                    </p:anim>
                                    <p:animEffect transition="out" filter="fade">
                                      <p:cBhvr>
                                        <p:cTn id="8" dur="500"/>
                                        <p:tgtEl>
                                          <p:spTgt spid="29"/>
                                        </p:tgtEl>
                                      </p:cBhvr>
                                    </p:animEffect>
                                    <p:set>
                                      <p:cBhvr>
                                        <p:cTn id="9" dur="1" fill="hold">
                                          <p:stCondLst>
                                            <p:cond delay="499"/>
                                          </p:stCondLst>
                                        </p:cTn>
                                        <p:tgtEl>
                                          <p:spTgt spid="29"/>
                                        </p:tgtEl>
                                        <p:attrNameLst>
                                          <p:attrName>style.visibility</p:attrName>
                                        </p:attrNameLst>
                                      </p:cBhvr>
                                      <p:to>
                                        <p:strVal val="hidden"/>
                                      </p:to>
                                    </p:se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ppt_w</p:attrName>
                                        </p:attrNameLst>
                                      </p:cBhvr>
                                      <p:tavLst>
                                        <p:tav tm="0">
                                          <p:val>
                                            <p:fltVal val="0"/>
                                          </p:val>
                                        </p:tav>
                                        <p:tav tm="100000">
                                          <p:val>
                                            <p:strVal val="#ppt_w"/>
                                          </p:val>
                                        </p:tav>
                                      </p:tavLst>
                                    </p:anim>
                                    <p:anim calcmode="lin" valueType="num">
                                      <p:cBhvr>
                                        <p:cTn id="18" dur="500" fill="hold"/>
                                        <p:tgtEl>
                                          <p:spTgt spid="1028"/>
                                        </p:tgtEl>
                                        <p:attrNameLst>
                                          <p:attrName>ppt_h</p:attrName>
                                        </p:attrNameLst>
                                      </p:cBhvr>
                                      <p:tavLst>
                                        <p:tav tm="0">
                                          <p:val>
                                            <p:fltVal val="0"/>
                                          </p:val>
                                        </p:tav>
                                        <p:tav tm="100000">
                                          <p:val>
                                            <p:strVal val="#ppt_h"/>
                                          </p:val>
                                        </p:tav>
                                      </p:tavLst>
                                    </p:anim>
                                    <p:animEffect transition="in" filter="fade">
                                      <p:cBhvr>
                                        <p:cTn id="19" dur="500"/>
                                        <p:tgtEl>
                                          <p:spTgt spid="1028"/>
                                        </p:tgtEl>
                                      </p:cBhvr>
                                    </p:animEffect>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1026"/>
                                        </p:tgtEl>
                                        <p:attrNameLst>
                                          <p:attrName>style.visibility</p:attrName>
                                        </p:attrNameLst>
                                      </p:cBhvr>
                                      <p:to>
                                        <p:strVal val="visible"/>
                                      </p:to>
                                    </p:set>
                                    <p:anim calcmode="lin" valueType="num">
                                      <p:cBhvr>
                                        <p:cTn id="34" dur="500" fill="hold"/>
                                        <p:tgtEl>
                                          <p:spTgt spid="1026"/>
                                        </p:tgtEl>
                                        <p:attrNameLst>
                                          <p:attrName>ppt_w</p:attrName>
                                        </p:attrNameLst>
                                      </p:cBhvr>
                                      <p:tavLst>
                                        <p:tav tm="0">
                                          <p:val>
                                            <p:fltVal val="0"/>
                                          </p:val>
                                        </p:tav>
                                        <p:tav tm="100000">
                                          <p:val>
                                            <p:strVal val="#ppt_w"/>
                                          </p:val>
                                        </p:tav>
                                      </p:tavLst>
                                    </p:anim>
                                    <p:anim calcmode="lin" valueType="num">
                                      <p:cBhvr>
                                        <p:cTn id="35" dur="500" fill="hold"/>
                                        <p:tgtEl>
                                          <p:spTgt spid="1026"/>
                                        </p:tgtEl>
                                        <p:attrNameLst>
                                          <p:attrName>ppt_h</p:attrName>
                                        </p:attrNameLst>
                                      </p:cBhvr>
                                      <p:tavLst>
                                        <p:tav tm="0">
                                          <p:val>
                                            <p:fltVal val="0"/>
                                          </p:val>
                                        </p:tav>
                                        <p:tav tm="100000">
                                          <p:val>
                                            <p:strVal val="#ppt_h"/>
                                          </p:val>
                                        </p:tav>
                                      </p:tavLst>
                                    </p:anim>
                                    <p:animEffect transition="in" filter="fade">
                                      <p:cBhvr>
                                        <p:cTn id="36" dur="500"/>
                                        <p:tgtEl>
                                          <p:spTgt spid="1026"/>
                                        </p:tgtEl>
                                      </p:cBhvr>
                                    </p:animEffect>
                                  </p:childTnLst>
                                </p:cTn>
                              </p:par>
                            </p:childTnLst>
                          </p:cTn>
                        </p:par>
                        <p:par>
                          <p:cTn id="37" fill="hold">
                            <p:stCondLst>
                              <p:cond delay="1000"/>
                            </p:stCondLst>
                            <p:childTnLst>
                              <p:par>
                                <p:cTn id="38" presetID="47" presetClass="entr" presetSubtype="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arn(inVertical)">
                                      <p:cBhvr>
                                        <p:cTn id="47" dur="500"/>
                                        <p:tgtEl>
                                          <p:spTgt spid="3"/>
                                        </p:tgtEl>
                                      </p:cBhvr>
                                    </p:animEffect>
                                  </p:childTnLst>
                                </p:cTn>
                              </p:par>
                            </p:childTnLst>
                          </p:cTn>
                        </p:par>
                        <p:par>
                          <p:cTn id="48" fill="hold">
                            <p:stCondLst>
                              <p:cond delay="500"/>
                            </p:stCondLst>
                            <p:childTnLst>
                              <p:par>
                                <p:cTn id="49" presetID="53" presetClass="entr" presetSubtype="16" fill="hold" nodeType="afterEffect">
                                  <p:stCondLst>
                                    <p:cond delay="0"/>
                                  </p:stCondLst>
                                  <p:childTnLst>
                                    <p:set>
                                      <p:cBhvr>
                                        <p:cTn id="50" dur="1" fill="hold">
                                          <p:stCondLst>
                                            <p:cond delay="0"/>
                                          </p:stCondLst>
                                        </p:cTn>
                                        <p:tgtEl>
                                          <p:spTgt spid="1030"/>
                                        </p:tgtEl>
                                        <p:attrNameLst>
                                          <p:attrName>style.visibility</p:attrName>
                                        </p:attrNameLst>
                                      </p:cBhvr>
                                      <p:to>
                                        <p:strVal val="visible"/>
                                      </p:to>
                                    </p:set>
                                    <p:anim calcmode="lin" valueType="num">
                                      <p:cBhvr>
                                        <p:cTn id="51" dur="500" fill="hold"/>
                                        <p:tgtEl>
                                          <p:spTgt spid="1030"/>
                                        </p:tgtEl>
                                        <p:attrNameLst>
                                          <p:attrName>ppt_w</p:attrName>
                                        </p:attrNameLst>
                                      </p:cBhvr>
                                      <p:tavLst>
                                        <p:tav tm="0">
                                          <p:val>
                                            <p:fltVal val="0"/>
                                          </p:val>
                                        </p:tav>
                                        <p:tav tm="100000">
                                          <p:val>
                                            <p:strVal val="#ppt_w"/>
                                          </p:val>
                                        </p:tav>
                                      </p:tavLst>
                                    </p:anim>
                                    <p:anim calcmode="lin" valueType="num">
                                      <p:cBhvr>
                                        <p:cTn id="52" dur="500" fill="hold"/>
                                        <p:tgtEl>
                                          <p:spTgt spid="1030"/>
                                        </p:tgtEl>
                                        <p:attrNameLst>
                                          <p:attrName>ppt_h</p:attrName>
                                        </p:attrNameLst>
                                      </p:cBhvr>
                                      <p:tavLst>
                                        <p:tav tm="0">
                                          <p:val>
                                            <p:fltVal val="0"/>
                                          </p:val>
                                        </p:tav>
                                        <p:tav tm="100000">
                                          <p:val>
                                            <p:strVal val="#ppt_h"/>
                                          </p:val>
                                        </p:tav>
                                      </p:tavLst>
                                    </p:anim>
                                    <p:animEffect transition="in" filter="fade">
                                      <p:cBhvr>
                                        <p:cTn id="53" dur="500"/>
                                        <p:tgtEl>
                                          <p:spTgt spid="1030"/>
                                        </p:tgtEl>
                                      </p:cBhvr>
                                    </p:animEffect>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barn(inVertical)">
                                      <p:cBhvr>
                                        <p:cTn id="64" dur="500"/>
                                        <p:tgtEl>
                                          <p:spTgt spid="5"/>
                                        </p:tgtEl>
                                      </p:cBhvr>
                                    </p:animEffect>
                                  </p:childTnLst>
                                </p:cTn>
                              </p:par>
                            </p:childTnLst>
                          </p:cTn>
                        </p:par>
                        <p:par>
                          <p:cTn id="65" fill="hold">
                            <p:stCondLst>
                              <p:cond delay="500"/>
                            </p:stCondLst>
                            <p:childTnLst>
                              <p:par>
                                <p:cTn id="66" presetID="53" presetClass="entr" presetSubtype="16" fill="hold" nodeType="afterEffect">
                                  <p:stCondLst>
                                    <p:cond delay="0"/>
                                  </p:stCondLst>
                                  <p:childTnLst>
                                    <p:set>
                                      <p:cBhvr>
                                        <p:cTn id="67" dur="1" fill="hold">
                                          <p:stCondLst>
                                            <p:cond delay="0"/>
                                          </p:stCondLst>
                                        </p:cTn>
                                        <p:tgtEl>
                                          <p:spTgt spid="1032"/>
                                        </p:tgtEl>
                                        <p:attrNameLst>
                                          <p:attrName>style.visibility</p:attrName>
                                        </p:attrNameLst>
                                      </p:cBhvr>
                                      <p:to>
                                        <p:strVal val="visible"/>
                                      </p:to>
                                    </p:set>
                                    <p:anim calcmode="lin" valueType="num">
                                      <p:cBhvr>
                                        <p:cTn id="68" dur="500" fill="hold"/>
                                        <p:tgtEl>
                                          <p:spTgt spid="1032"/>
                                        </p:tgtEl>
                                        <p:attrNameLst>
                                          <p:attrName>ppt_w</p:attrName>
                                        </p:attrNameLst>
                                      </p:cBhvr>
                                      <p:tavLst>
                                        <p:tav tm="0">
                                          <p:val>
                                            <p:fltVal val="0"/>
                                          </p:val>
                                        </p:tav>
                                        <p:tav tm="100000">
                                          <p:val>
                                            <p:strVal val="#ppt_w"/>
                                          </p:val>
                                        </p:tav>
                                      </p:tavLst>
                                    </p:anim>
                                    <p:anim calcmode="lin" valueType="num">
                                      <p:cBhvr>
                                        <p:cTn id="69" dur="500" fill="hold"/>
                                        <p:tgtEl>
                                          <p:spTgt spid="1032"/>
                                        </p:tgtEl>
                                        <p:attrNameLst>
                                          <p:attrName>ppt_h</p:attrName>
                                        </p:attrNameLst>
                                      </p:cBhvr>
                                      <p:tavLst>
                                        <p:tav tm="0">
                                          <p:val>
                                            <p:fltVal val="0"/>
                                          </p:val>
                                        </p:tav>
                                        <p:tav tm="100000">
                                          <p:val>
                                            <p:strVal val="#ppt_h"/>
                                          </p:val>
                                        </p:tav>
                                      </p:tavLst>
                                    </p:anim>
                                    <p:animEffect transition="in" filter="fade">
                                      <p:cBhvr>
                                        <p:cTn id="70" dur="500"/>
                                        <p:tgtEl>
                                          <p:spTgt spid="1032"/>
                                        </p:tgtEl>
                                      </p:cBhvr>
                                    </p:animEffect>
                                  </p:childTnLst>
                                </p:cTn>
                              </p:par>
                            </p:childTnLst>
                          </p:cTn>
                        </p:par>
                        <p:par>
                          <p:cTn id="71" fill="hold">
                            <p:stCondLst>
                              <p:cond delay="1000"/>
                            </p:stCondLst>
                            <p:childTnLst>
                              <p:par>
                                <p:cTn id="72" presetID="42" presetClass="entr" presetSubtype="0"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1000"/>
                                        <p:tgtEl>
                                          <p:spTgt spid="23"/>
                                        </p:tgtEl>
                                      </p:cBhvr>
                                    </p:animEffect>
                                    <p:anim calcmode="lin" valueType="num">
                                      <p:cBhvr>
                                        <p:cTn id="75" dur="1000" fill="hold"/>
                                        <p:tgtEl>
                                          <p:spTgt spid="23"/>
                                        </p:tgtEl>
                                        <p:attrNameLst>
                                          <p:attrName>ppt_x</p:attrName>
                                        </p:attrNameLst>
                                      </p:cBhvr>
                                      <p:tavLst>
                                        <p:tav tm="0">
                                          <p:val>
                                            <p:strVal val="#ppt_x"/>
                                          </p:val>
                                        </p:tav>
                                        <p:tav tm="100000">
                                          <p:val>
                                            <p:strVal val="#ppt_x"/>
                                          </p:val>
                                        </p:tav>
                                      </p:tavLst>
                                    </p:anim>
                                    <p:anim calcmode="lin" valueType="num">
                                      <p:cBhvr>
                                        <p:cTn id="7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1">
            <a:extLst>
              <a:ext uri="{FF2B5EF4-FFF2-40B4-BE49-F238E27FC236}">
                <a16:creationId xmlns:a16="http://schemas.microsoft.com/office/drawing/2014/main" id="{CE2412A6-5C42-4DE7-A9D5-4CE2A3875028}"/>
              </a:ext>
            </a:extLst>
          </p:cNvPr>
          <p:cNvSpPr txBox="1"/>
          <p:nvPr/>
        </p:nvSpPr>
        <p:spPr>
          <a:xfrm>
            <a:off x="2161994" y="305502"/>
            <a:ext cx="2428276"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GUI Matlab </a:t>
            </a:r>
            <a:endParaRPr lang="zh-CN" altLang="en-US" sz="3600" b="1" dirty="0">
              <a:solidFill>
                <a:schemeClr val="accent1"/>
              </a:solidFill>
              <a:latin typeface="Calibri" panose="020F0502020204030204" pitchFamily="34" charset="0"/>
            </a:endParaRPr>
          </a:p>
        </p:txBody>
      </p:sp>
      <p:pic>
        <p:nvPicPr>
          <p:cNvPr id="7" name="Picture 6">
            <a:extLst>
              <a:ext uri="{FF2B5EF4-FFF2-40B4-BE49-F238E27FC236}">
                <a16:creationId xmlns:a16="http://schemas.microsoft.com/office/drawing/2014/main" id="{7FEBDA55-4D4D-4913-8488-8BFE823725E6}"/>
              </a:ext>
            </a:extLst>
          </p:cNvPr>
          <p:cNvPicPr/>
          <p:nvPr/>
        </p:nvPicPr>
        <p:blipFill>
          <a:blip r:embed="rId2">
            <a:extLst>
              <a:ext uri="{28A0092B-C50C-407E-A947-70E740481C1C}">
                <a14:useLocalDpi xmlns:a14="http://schemas.microsoft.com/office/drawing/2010/main" val="0"/>
              </a:ext>
            </a:extLst>
          </a:blip>
          <a:stretch>
            <a:fillRect/>
          </a:stretch>
        </p:blipFill>
        <p:spPr>
          <a:xfrm>
            <a:off x="4175282" y="1198631"/>
            <a:ext cx="4640588" cy="5067589"/>
          </a:xfrm>
          <a:prstGeom prst="rect">
            <a:avLst/>
          </a:prstGeom>
        </p:spPr>
      </p:pic>
      <p:pic>
        <p:nvPicPr>
          <p:cNvPr id="3" name="Picture 2">
            <a:extLst>
              <a:ext uri="{FF2B5EF4-FFF2-40B4-BE49-F238E27FC236}">
                <a16:creationId xmlns:a16="http://schemas.microsoft.com/office/drawing/2014/main" id="{BAF5A4CD-CA5C-4FDA-B603-D24B1BBD3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037" y="3551595"/>
            <a:ext cx="4429125" cy="271462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C7C744DC-7A50-4301-8745-808FA2573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6711" y="2164636"/>
            <a:ext cx="2009775" cy="98107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83E858C2-3080-448D-B5FC-12771FA94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576" y="779531"/>
            <a:ext cx="4733925" cy="838200"/>
          </a:xfrm>
          <a:prstGeom prst="rect">
            <a:avLst/>
          </a:prstGeom>
          <a:ln>
            <a:noFill/>
          </a:ln>
          <a:effectLst>
            <a:outerShdw blurRad="190500" algn="tl" rotWithShape="0">
              <a:srgbClr val="000000">
                <a:alpha val="70000"/>
              </a:srgbClr>
            </a:outerShdw>
          </a:effectLst>
        </p:spPr>
      </p:pic>
      <p:sp>
        <p:nvSpPr>
          <p:cNvPr id="8" name="Hình chữ nhật 7">
            <a:extLst>
              <a:ext uri="{FF2B5EF4-FFF2-40B4-BE49-F238E27FC236}">
                <a16:creationId xmlns:a16="http://schemas.microsoft.com/office/drawing/2014/main" id="{A16A2454-28D1-43F5-B16B-B15FFDEDDDFC}"/>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23</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93329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96296E-6 L -0.25573 -2.96296E-6 " pathEditMode="relative" rAng="0" ptsTypes="AA">
                                      <p:cBhvr>
                                        <p:cTn id="6" dur="2000" fill="hold"/>
                                        <p:tgtEl>
                                          <p:spTgt spid="7"/>
                                        </p:tgtEl>
                                        <p:attrNameLst>
                                          <p:attrName>ppt_x</p:attrName>
                                          <p:attrName>ppt_y</p:attrName>
                                        </p:attrNameLst>
                                      </p:cBhvr>
                                      <p:rCtr x="-12786" y="0"/>
                                    </p:animMotion>
                                  </p:childTnLst>
                                </p:cTn>
                              </p:par>
                            </p:childTnLst>
                          </p:cTn>
                        </p:par>
                        <p:par>
                          <p:cTn id="7" fill="hold">
                            <p:stCondLst>
                              <p:cond delay="2000"/>
                            </p:stCondLst>
                            <p:childTnLst>
                              <p:par>
                                <p:cTn id="8" presetID="2" presetClass="entr" presetSubtype="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1+#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61">
            <a:extLst>
              <a:ext uri="{FF2B5EF4-FFF2-40B4-BE49-F238E27FC236}">
                <a16:creationId xmlns:a16="http://schemas.microsoft.com/office/drawing/2014/main" id="{67BF9994-B1BE-4341-887E-EBB982BC486C}"/>
              </a:ext>
            </a:extLst>
          </p:cNvPr>
          <p:cNvSpPr txBox="1"/>
          <p:nvPr/>
        </p:nvSpPr>
        <p:spPr>
          <a:xfrm>
            <a:off x="2161994" y="305502"/>
            <a:ext cx="2428276"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GUI Matlab </a:t>
            </a:r>
            <a:endParaRPr lang="zh-CN" altLang="en-US" sz="3600" b="1" dirty="0">
              <a:solidFill>
                <a:schemeClr val="accent1"/>
              </a:solidFill>
              <a:latin typeface="Calibri" panose="020F0502020204030204" pitchFamily="34" charset="0"/>
            </a:endParaRPr>
          </a:p>
        </p:txBody>
      </p:sp>
      <p:pic>
        <p:nvPicPr>
          <p:cNvPr id="7" name="Picture 6">
            <a:extLst>
              <a:ext uri="{FF2B5EF4-FFF2-40B4-BE49-F238E27FC236}">
                <a16:creationId xmlns:a16="http://schemas.microsoft.com/office/drawing/2014/main" id="{F4030301-33C2-43C5-AC14-22C28EAFA0BC}"/>
              </a:ext>
            </a:extLst>
          </p:cNvPr>
          <p:cNvPicPr/>
          <p:nvPr/>
        </p:nvPicPr>
        <p:blipFill>
          <a:blip r:embed="rId2">
            <a:extLst>
              <a:ext uri="{28A0092B-C50C-407E-A947-70E740481C1C}">
                <a14:useLocalDpi xmlns:a14="http://schemas.microsoft.com/office/drawing/2010/main" val="0"/>
              </a:ext>
            </a:extLst>
          </a:blip>
          <a:stretch>
            <a:fillRect/>
          </a:stretch>
        </p:blipFill>
        <p:spPr>
          <a:xfrm>
            <a:off x="6683024" y="281189"/>
            <a:ext cx="5254856" cy="6295622"/>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49217783-D0C6-4388-8530-6EE2FC18EA4F}"/>
              </a:ext>
            </a:extLst>
          </p:cNvPr>
          <p:cNvSpPr/>
          <p:nvPr/>
        </p:nvSpPr>
        <p:spPr>
          <a:xfrm>
            <a:off x="854604" y="1124635"/>
            <a:ext cx="5043055" cy="707886"/>
          </a:xfrm>
          <a:prstGeom prst="rect">
            <a:avLst/>
          </a:prstGeom>
          <a:ln w="19050">
            <a:solidFill>
              <a:schemeClr val="tx1"/>
            </a:solidFill>
            <a:prstDash val="dashDot"/>
          </a:ln>
          <a:effectLst>
            <a:outerShdw blurRad="76200" dist="12700" dir="8100000" sy="-23000" kx="800400" algn="br" rotWithShape="0">
              <a:prstClr val="black">
                <a:alpha val="20000"/>
              </a:prstClr>
            </a:outerShdw>
          </a:effectLst>
        </p:spPr>
        <p:txBody>
          <a:bodyPr wrap="square">
            <a:spAutoFit/>
          </a:bodyPr>
          <a:lstStyle/>
          <a:p>
            <a:pPr algn="just"/>
            <a:r>
              <a:rPr lang="en-US" sz="2000">
                <a:latin typeface="Times New Roman" panose="02020603050405020304" pitchFamily="18" charset="0"/>
                <a:ea typeface="Calibri" panose="020F0502020204030204" pitchFamily="34" charset="0"/>
              </a:rPr>
              <a:t>Trong file .m, tất cả các hàm đều được Matlab hỗ trợ tạo sẵn các hàm chức năng có liên quan.</a:t>
            </a:r>
            <a:endParaRPr lang="en-US" sz="2000"/>
          </a:p>
        </p:txBody>
      </p:sp>
      <p:sp>
        <p:nvSpPr>
          <p:cNvPr id="9" name="Rectangle 8">
            <a:extLst>
              <a:ext uri="{FF2B5EF4-FFF2-40B4-BE49-F238E27FC236}">
                <a16:creationId xmlns:a16="http://schemas.microsoft.com/office/drawing/2014/main" id="{C68222C5-EF90-42C1-8307-3C78E40C9E38}"/>
              </a:ext>
            </a:extLst>
          </p:cNvPr>
          <p:cNvSpPr/>
          <p:nvPr/>
        </p:nvSpPr>
        <p:spPr>
          <a:xfrm>
            <a:off x="410176" y="2391944"/>
            <a:ext cx="6091983" cy="338554"/>
          </a:xfrm>
          <a:prstGeom prst="rect">
            <a:avLst/>
          </a:prstGeom>
          <a:solidFill>
            <a:schemeClr val="bg1">
              <a:lumMod val="95000"/>
            </a:schemeClr>
          </a:solidFill>
        </p:spPr>
        <p:txBody>
          <a:bodyPr wrap="square">
            <a:spAutoFit/>
          </a:bodyPr>
          <a:lstStyle/>
          <a:p>
            <a:r>
              <a:rPr lang="en-US" sz="1600">
                <a:solidFill>
                  <a:srgbClr val="0070C0"/>
                </a:solidFill>
              </a:rPr>
              <a:t>function</a:t>
            </a:r>
            <a:r>
              <a:rPr lang="en-US" sz="1600"/>
              <a:t> </a:t>
            </a:r>
            <a:r>
              <a:rPr lang="en-US" sz="1600">
                <a:solidFill>
                  <a:schemeClr val="bg2">
                    <a:lumMod val="25000"/>
                  </a:schemeClr>
                </a:solidFill>
              </a:rPr>
              <a:t>App_OpeningFcn(hObject, eventdata, handles, varargin)</a:t>
            </a:r>
          </a:p>
        </p:txBody>
      </p:sp>
      <p:sp>
        <p:nvSpPr>
          <p:cNvPr id="10" name="Rectangle 9">
            <a:extLst>
              <a:ext uri="{FF2B5EF4-FFF2-40B4-BE49-F238E27FC236}">
                <a16:creationId xmlns:a16="http://schemas.microsoft.com/office/drawing/2014/main" id="{8CFB267F-2F59-4CAA-93AC-19E4EBEF46A3}"/>
              </a:ext>
            </a:extLst>
          </p:cNvPr>
          <p:cNvSpPr/>
          <p:nvPr/>
        </p:nvSpPr>
        <p:spPr>
          <a:xfrm>
            <a:off x="406158" y="4163936"/>
            <a:ext cx="6091983" cy="357214"/>
          </a:xfrm>
          <a:prstGeom prst="rect">
            <a:avLst/>
          </a:prstGeom>
          <a:solidFill>
            <a:schemeClr val="bg1">
              <a:lumMod val="95000"/>
            </a:schemeClr>
          </a:solidFill>
        </p:spPr>
        <p:txBody>
          <a:bodyPr wrap="square">
            <a:spAutoFit/>
          </a:bodyPr>
          <a:lstStyle/>
          <a:p>
            <a:pPr>
              <a:lnSpc>
                <a:spcPct val="115000"/>
              </a:lnSpc>
              <a:spcAft>
                <a:spcPts val="600"/>
              </a:spcAft>
            </a:pPr>
            <a:r>
              <a:rPr lang="en-US" sz="1600">
                <a:solidFill>
                  <a:srgbClr val="0070C0"/>
                </a:solidFill>
                <a:latin typeface="Arial" panose="020B0604020202020204" pitchFamily="34" charset="0"/>
                <a:ea typeface="Calibri" panose="020F0502020204030204" pitchFamily="34" charset="0"/>
                <a:cs typeface="Times New Roman" panose="02020603050405020304" pitchFamily="18" charset="0"/>
              </a:rPr>
              <a:t>function </a:t>
            </a:r>
            <a:r>
              <a:rPr lang="en-US" sz="1600">
                <a:solidFill>
                  <a:srgbClr val="404040"/>
                </a:solidFill>
                <a:latin typeface="Arial" panose="020B0604020202020204" pitchFamily="34" charset="0"/>
                <a:ea typeface="Calibri" panose="020F0502020204030204" pitchFamily="34" charset="0"/>
                <a:cs typeface="Times New Roman" panose="02020603050405020304" pitchFamily="18" charset="0"/>
              </a:rPr>
              <a:t>StartButton_Callback(hObject, eventdata, handles)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2285965E-553D-49E7-81D9-FD9AA5A4E335}"/>
              </a:ext>
            </a:extLst>
          </p:cNvPr>
          <p:cNvSpPr/>
          <p:nvPr/>
        </p:nvSpPr>
        <p:spPr>
          <a:xfrm>
            <a:off x="406159" y="2859967"/>
            <a:ext cx="6088910" cy="780855"/>
          </a:xfrm>
          <a:prstGeom prst="rect">
            <a:avLst/>
          </a:prstGeom>
        </p:spPr>
        <p:txBody>
          <a:bodyPr wrap="square">
            <a:spAutoFit/>
          </a:bodyPr>
          <a:lstStyle/>
          <a:p>
            <a:pPr marL="342900" marR="0" lvl="0" indent="-342900" algn="just" fontAlgn="base">
              <a:lnSpc>
                <a:spcPct val="115000"/>
              </a:lnSpc>
              <a:spcBef>
                <a:spcPts val="0"/>
              </a:spcBef>
              <a:spcAft>
                <a:spcPts val="600"/>
              </a:spcAft>
              <a:buSzPts val="1000"/>
              <a:buFont typeface="Symbol" panose="05050102010706020507" pitchFamily="18" charset="2"/>
              <a:buChar char=""/>
              <a:tabLst>
                <a:tab pos="457200" algn="l"/>
              </a:tabLst>
            </a:pPr>
            <a:r>
              <a:rPr lang="en-US" i="1">
                <a:latin typeface="Times New Roman" panose="02020603050405020304" pitchFamily="18" charset="0"/>
                <a:ea typeface="Times New Roman" panose="02020603050405020304" pitchFamily="18" charset="0"/>
                <a:cs typeface="Times New Roman" panose="02020603050405020304" pitchFamily="18" charset="0"/>
              </a:rPr>
              <a:t>App:</a:t>
            </a:r>
            <a:r>
              <a:rPr lang="en-US" b="1">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là tên file .m.</a:t>
            </a: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15000"/>
              </a:lnSpc>
              <a:spcBef>
                <a:spcPts val="0"/>
              </a:spcBef>
              <a:spcAft>
                <a:spcPts val="600"/>
              </a:spcAft>
              <a:buSzPts val="1000"/>
              <a:buFont typeface="Symbol" panose="05050102010706020507" pitchFamily="18" charset="2"/>
              <a:buChar char=""/>
              <a:tabLst>
                <a:tab pos="457200" algn="l"/>
              </a:tabLst>
            </a:pPr>
            <a:r>
              <a:rPr lang="en-US" i="1">
                <a:latin typeface="Times New Roman" panose="02020603050405020304" pitchFamily="18" charset="0"/>
                <a:ea typeface="Times New Roman" panose="02020603050405020304" pitchFamily="18" charset="0"/>
                <a:cs typeface="Times New Roman" panose="02020603050405020304" pitchFamily="18" charset="0"/>
              </a:rPr>
              <a:t>OpeningFcn:</a:t>
            </a:r>
            <a:r>
              <a:rPr lang="en-US">
                <a:latin typeface="Times New Roman" panose="02020603050405020304" pitchFamily="18" charset="0"/>
                <a:ea typeface="Times New Roman" panose="02020603050405020304" pitchFamily="18" charset="0"/>
                <a:cs typeface="Times New Roman" panose="02020603050405020304" pitchFamily="18" charset="0"/>
              </a:rPr>
              <a:t> đảm nhận nhiệm vụ khởi tạo các biến.</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CA47D505-F3CE-4F64-868D-C34A04E16546}"/>
              </a:ext>
            </a:extLst>
          </p:cNvPr>
          <p:cNvSpPr/>
          <p:nvPr/>
        </p:nvSpPr>
        <p:spPr>
          <a:xfrm>
            <a:off x="402141" y="4616884"/>
            <a:ext cx="6096000" cy="780855"/>
          </a:xfrm>
          <a:prstGeom prst="rect">
            <a:avLst/>
          </a:prstGeom>
        </p:spPr>
        <p:txBody>
          <a:bodyPr>
            <a:spAutoFit/>
          </a:bodyPr>
          <a:lstStyle/>
          <a:p>
            <a:pPr marL="342900" marR="0" lvl="0" indent="-342900" algn="just">
              <a:lnSpc>
                <a:spcPct val="115000"/>
              </a:lnSpc>
              <a:spcBef>
                <a:spcPts val="0"/>
              </a:spcBef>
              <a:spcAft>
                <a:spcPts val="600"/>
              </a:spcAft>
              <a:buFont typeface="Symbol" panose="05050102010706020507" pitchFamily="18" charset="2"/>
              <a:buChar char=""/>
            </a:pPr>
            <a:r>
              <a:rPr lang="en-US" i="1">
                <a:latin typeface="Times New Roman" panose="02020603050405020304" pitchFamily="18" charset="0"/>
                <a:ea typeface="Calibri" panose="020F0502020204030204" pitchFamily="34" charset="0"/>
                <a:cs typeface="Times New Roman" panose="02020603050405020304" pitchFamily="18" charset="0"/>
              </a:rPr>
              <a:t>StartButton:</a:t>
            </a:r>
            <a:r>
              <a:rPr lang="en-US">
                <a:latin typeface="Times New Roman" panose="02020603050405020304" pitchFamily="18" charset="0"/>
                <a:ea typeface="Calibri" panose="020F0502020204030204" pitchFamily="34" charset="0"/>
                <a:cs typeface="Times New Roman" panose="02020603050405020304" pitchFamily="18" charset="0"/>
              </a:rPr>
              <a:t> là giá trị của Tag.</a:t>
            </a:r>
          </a:p>
          <a:p>
            <a:pPr marL="342900" marR="0" lvl="0" indent="-342900" algn="just">
              <a:lnSpc>
                <a:spcPct val="115000"/>
              </a:lnSpc>
              <a:spcBef>
                <a:spcPts val="0"/>
              </a:spcBef>
              <a:spcAft>
                <a:spcPts val="600"/>
              </a:spcAft>
              <a:buFont typeface="Symbol" panose="05050102010706020507" pitchFamily="18" charset="2"/>
              <a:buChar char=""/>
            </a:pPr>
            <a:r>
              <a:rPr lang="en-US" i="1">
                <a:latin typeface="Times New Roman" panose="02020603050405020304" pitchFamily="18" charset="0"/>
                <a:ea typeface="Times New Roman" panose="02020603050405020304" pitchFamily="18" charset="0"/>
                <a:cs typeface="Times New Roman" panose="02020603050405020304" pitchFamily="18" charset="0"/>
              </a:rPr>
              <a:t>Callback</a:t>
            </a:r>
            <a:r>
              <a:rPr lang="en-US">
                <a:latin typeface="Times New Roman" panose="02020603050405020304" pitchFamily="18" charset="0"/>
                <a:ea typeface="Times New Roman" panose="02020603050405020304" pitchFamily="18" charset="0"/>
                <a:cs typeface="Times New Roman" panose="02020603050405020304" pitchFamily="18" charset="0"/>
              </a:rPr>
              <a:t>:</a:t>
            </a:r>
            <a:r>
              <a:rPr lang="en-US" b="1">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là Function khi thực hiện thao tác gì đó trên GUI. </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Hình chữ nhật 12">
            <a:extLst>
              <a:ext uri="{FF2B5EF4-FFF2-40B4-BE49-F238E27FC236}">
                <a16:creationId xmlns:a16="http://schemas.microsoft.com/office/drawing/2014/main" id="{68F2D592-CF2C-43AB-B7A4-8F7B50784869}"/>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24</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525591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092722" y="303990"/>
            <a:ext cx="4834551"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Ứng dụng xử lý câu lệnh</a:t>
            </a:r>
            <a:endParaRPr lang="zh-CN" altLang="en-US" sz="3600" b="1" dirty="0">
              <a:solidFill>
                <a:schemeClr val="accent1"/>
              </a:solidFill>
              <a:latin typeface="Calibri" panose="020F0502020204030204" pitchFamily="34" charset="0"/>
            </a:endParaRPr>
          </a:p>
        </p:txBody>
      </p:sp>
      <p:pic>
        <p:nvPicPr>
          <p:cNvPr id="3" name="Picture 2">
            <a:extLst>
              <a:ext uri="{FF2B5EF4-FFF2-40B4-BE49-F238E27FC236}">
                <a16:creationId xmlns:a16="http://schemas.microsoft.com/office/drawing/2014/main" id="{9D832B5F-1042-4F14-ABB1-D3E2F7183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702" y="1062054"/>
            <a:ext cx="7568595" cy="5412834"/>
          </a:xfrm>
          <a:prstGeom prst="rect">
            <a:avLst/>
          </a:prstGeom>
        </p:spPr>
      </p:pic>
      <p:sp>
        <p:nvSpPr>
          <p:cNvPr id="4" name="Hình chữ nhật 3">
            <a:extLst>
              <a:ext uri="{FF2B5EF4-FFF2-40B4-BE49-F238E27FC236}">
                <a16:creationId xmlns:a16="http://schemas.microsoft.com/office/drawing/2014/main" id="{CFB51573-E2FC-4B7F-B4BA-BEB82FEED4A9}"/>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25</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080250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2C4FD304-2491-428F-9F9A-CD00FA77615F}"/>
              </a:ext>
            </a:extLst>
          </p:cNvPr>
          <p:cNvSpPr txBox="1"/>
          <p:nvPr/>
        </p:nvSpPr>
        <p:spPr>
          <a:xfrm>
            <a:off x="2092722" y="303990"/>
            <a:ext cx="4834551"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Ứng dụng xử lý câu lệnh</a:t>
            </a:r>
            <a:endParaRPr lang="zh-CN" altLang="en-US" sz="3600" b="1" dirty="0">
              <a:solidFill>
                <a:schemeClr val="accent1"/>
              </a:solidFill>
              <a:latin typeface="Calibri" panose="020F0502020204030204" pitchFamily="34" charset="0"/>
            </a:endParaRPr>
          </a:p>
        </p:txBody>
      </p:sp>
      <p:grpSp>
        <p:nvGrpSpPr>
          <p:cNvPr id="23" name="Group 22">
            <a:extLst>
              <a:ext uri="{FF2B5EF4-FFF2-40B4-BE49-F238E27FC236}">
                <a16:creationId xmlns:a16="http://schemas.microsoft.com/office/drawing/2014/main" id="{8ABA968A-1E16-4D86-A7A2-05F75F95EE57}"/>
              </a:ext>
            </a:extLst>
          </p:cNvPr>
          <p:cNvGrpSpPr/>
          <p:nvPr/>
        </p:nvGrpSpPr>
        <p:grpSpPr>
          <a:xfrm>
            <a:off x="2117326" y="1753396"/>
            <a:ext cx="4419601" cy="477382"/>
            <a:chOff x="2117326" y="1753396"/>
            <a:chExt cx="4419601" cy="477382"/>
          </a:xfrm>
        </p:grpSpPr>
        <p:sp>
          <p:nvSpPr>
            <p:cNvPr id="21" name="Arrow: Notched Right 20">
              <a:extLst>
                <a:ext uri="{FF2B5EF4-FFF2-40B4-BE49-F238E27FC236}">
                  <a16:creationId xmlns:a16="http://schemas.microsoft.com/office/drawing/2014/main" id="{72528935-B056-4178-98FC-F44663CC5E14}"/>
                </a:ext>
              </a:extLst>
            </p:cNvPr>
            <p:cNvSpPr/>
            <p:nvPr/>
          </p:nvSpPr>
          <p:spPr>
            <a:xfrm>
              <a:off x="2117326" y="1753396"/>
              <a:ext cx="4419601" cy="477382"/>
            </a:xfrm>
            <a:prstGeom prst="notched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7EEC76-7FFF-40C3-A081-67B2FD82ECF3}"/>
                </a:ext>
              </a:extLst>
            </p:cNvPr>
            <p:cNvSpPr/>
            <p:nvPr/>
          </p:nvSpPr>
          <p:spPr>
            <a:xfrm>
              <a:off x="2448463" y="1778894"/>
              <a:ext cx="3672141" cy="400110"/>
            </a:xfrm>
            <a:prstGeom prst="rect">
              <a:avLst/>
            </a:prstGeom>
          </p:spPr>
          <p:txBody>
            <a:bodyPr wrap="square">
              <a:spAutoFit/>
            </a:bodyPr>
            <a:lstStyle/>
            <a:p>
              <a:pPr algn="just"/>
              <a:r>
                <a:rPr lang="en-US" sz="2000">
                  <a:solidFill>
                    <a:schemeClr val="bg1"/>
                  </a:solidFill>
                  <a:latin typeface="Times New Roman" panose="02020603050405020304" pitchFamily="18" charset="0"/>
                  <a:cs typeface="Times New Roman" panose="02020603050405020304" pitchFamily="18" charset="0"/>
                </a:rPr>
                <a:t>Tạo 1 đối tượng ghi âm, recorder</a:t>
              </a:r>
            </a:p>
          </p:txBody>
        </p:sp>
      </p:grpSp>
      <p:grpSp>
        <p:nvGrpSpPr>
          <p:cNvPr id="9216" name="Group 9215">
            <a:extLst>
              <a:ext uri="{FF2B5EF4-FFF2-40B4-BE49-F238E27FC236}">
                <a16:creationId xmlns:a16="http://schemas.microsoft.com/office/drawing/2014/main" id="{9E945D46-1823-4704-AD34-33C588D9CE98}"/>
              </a:ext>
            </a:extLst>
          </p:cNvPr>
          <p:cNvGrpSpPr/>
          <p:nvPr/>
        </p:nvGrpSpPr>
        <p:grpSpPr>
          <a:xfrm>
            <a:off x="2117326" y="2641141"/>
            <a:ext cx="4419601" cy="477382"/>
            <a:chOff x="2117326" y="2641141"/>
            <a:chExt cx="4419601" cy="477382"/>
          </a:xfrm>
        </p:grpSpPr>
        <p:sp>
          <p:nvSpPr>
            <p:cNvPr id="25" name="Arrow: Notched Right 24">
              <a:extLst>
                <a:ext uri="{FF2B5EF4-FFF2-40B4-BE49-F238E27FC236}">
                  <a16:creationId xmlns:a16="http://schemas.microsoft.com/office/drawing/2014/main" id="{31039AE6-5556-4483-AC84-BB426EC10F52}"/>
                </a:ext>
              </a:extLst>
            </p:cNvPr>
            <p:cNvSpPr/>
            <p:nvPr/>
          </p:nvSpPr>
          <p:spPr>
            <a:xfrm>
              <a:off x="2117326" y="2641141"/>
              <a:ext cx="4419601" cy="477382"/>
            </a:xfrm>
            <a:prstGeom prst="notched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814421-0057-45FB-87F4-9B0D8C5E5F5D}"/>
                </a:ext>
              </a:extLst>
            </p:cNvPr>
            <p:cNvSpPr/>
            <p:nvPr/>
          </p:nvSpPr>
          <p:spPr>
            <a:xfrm>
              <a:off x="2448463" y="2648241"/>
              <a:ext cx="3768438" cy="400110"/>
            </a:xfrm>
            <a:prstGeom prst="rect">
              <a:avLst/>
            </a:prstGeom>
          </p:spPr>
          <p:txBody>
            <a:bodyPr wrap="square">
              <a:spAutoFit/>
            </a:bodyPr>
            <a:lstStyle/>
            <a:p>
              <a:r>
                <a:rPr lang="en-US" sz="2000">
                  <a:solidFill>
                    <a:schemeClr val="bg1"/>
                  </a:solidFill>
                  <a:latin typeface="Times New Roman" panose="02020603050405020304" pitchFamily="18" charset="0"/>
                  <a:cs typeface="Times New Roman" panose="02020603050405020304" pitchFamily="18" charset="0"/>
                </a:rPr>
                <a:t>Ghi âm và ngừng ghi âm</a:t>
              </a:r>
            </a:p>
          </p:txBody>
        </p:sp>
      </p:grpSp>
      <p:grpSp>
        <p:nvGrpSpPr>
          <p:cNvPr id="10" name="Group 9">
            <a:extLst>
              <a:ext uri="{FF2B5EF4-FFF2-40B4-BE49-F238E27FC236}">
                <a16:creationId xmlns:a16="http://schemas.microsoft.com/office/drawing/2014/main" id="{20F41E63-F45E-4DAD-9331-9D46EDF5B16A}"/>
              </a:ext>
            </a:extLst>
          </p:cNvPr>
          <p:cNvGrpSpPr/>
          <p:nvPr/>
        </p:nvGrpSpPr>
        <p:grpSpPr>
          <a:xfrm>
            <a:off x="755938" y="1778894"/>
            <a:ext cx="1267691" cy="1267691"/>
            <a:chOff x="777225" y="2215869"/>
            <a:chExt cx="1759527" cy="1759527"/>
          </a:xfrm>
        </p:grpSpPr>
        <p:sp>
          <p:nvSpPr>
            <p:cNvPr id="9" name="Oval 8">
              <a:extLst>
                <a:ext uri="{FF2B5EF4-FFF2-40B4-BE49-F238E27FC236}">
                  <a16:creationId xmlns:a16="http://schemas.microsoft.com/office/drawing/2014/main" id="{718DD11B-1B00-4207-BDC2-A7C84D31CECD}"/>
                </a:ext>
              </a:extLst>
            </p:cNvPr>
            <p:cNvSpPr/>
            <p:nvPr/>
          </p:nvSpPr>
          <p:spPr>
            <a:xfrm>
              <a:off x="777225" y="2215869"/>
              <a:ext cx="1759527" cy="1759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Káº¿t quáº£ hÃ¬nh áº£nh cho record icon">
              <a:extLst>
                <a:ext uri="{FF2B5EF4-FFF2-40B4-BE49-F238E27FC236}">
                  <a16:creationId xmlns:a16="http://schemas.microsoft.com/office/drawing/2014/main" id="{B89BD470-B0BC-467C-9249-AFA2DCBC97A5}"/>
                </a:ext>
              </a:extLst>
            </p:cNvPr>
            <p:cNvPicPr>
              <a:picLocks noChangeAspect="1" noChangeArrowheads="1"/>
            </p:cNvPicPr>
            <p:nvPr/>
          </p:nvPicPr>
          <p:blipFill>
            <a:blip r:embed="rId2" cstate="print">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276674" y="2445195"/>
              <a:ext cx="760627" cy="121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750E0223-AB54-4791-9BBC-B1DA4F3B777C}"/>
              </a:ext>
            </a:extLst>
          </p:cNvPr>
          <p:cNvGrpSpPr/>
          <p:nvPr/>
        </p:nvGrpSpPr>
        <p:grpSpPr>
          <a:xfrm>
            <a:off x="10174892" y="4153676"/>
            <a:ext cx="1288096" cy="1288096"/>
            <a:chOff x="8825346" y="1787159"/>
            <a:chExt cx="1759527" cy="1759527"/>
          </a:xfrm>
        </p:grpSpPr>
        <p:sp>
          <p:nvSpPr>
            <p:cNvPr id="13" name="Oval 12">
              <a:extLst>
                <a:ext uri="{FF2B5EF4-FFF2-40B4-BE49-F238E27FC236}">
                  <a16:creationId xmlns:a16="http://schemas.microsoft.com/office/drawing/2014/main" id="{53DA09EE-DD43-4EAA-B767-918FCAB9E3CA}"/>
                </a:ext>
              </a:extLst>
            </p:cNvPr>
            <p:cNvSpPr/>
            <p:nvPr/>
          </p:nvSpPr>
          <p:spPr>
            <a:xfrm>
              <a:off x="8825346" y="1787159"/>
              <a:ext cx="1759527" cy="1759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HÃ¬nh áº£nh cÃ³ liÃªn quan">
              <a:extLst>
                <a:ext uri="{FF2B5EF4-FFF2-40B4-BE49-F238E27FC236}">
                  <a16:creationId xmlns:a16="http://schemas.microsoft.com/office/drawing/2014/main" id="{110F4620-05A8-459B-B8B4-99666CC3073F}"/>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213273" y="2080524"/>
              <a:ext cx="1232368" cy="12323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22" name="Group 9221">
            <a:extLst>
              <a:ext uri="{FF2B5EF4-FFF2-40B4-BE49-F238E27FC236}">
                <a16:creationId xmlns:a16="http://schemas.microsoft.com/office/drawing/2014/main" id="{21895FD5-BFE8-453B-BDB7-A8A98924947C}"/>
              </a:ext>
            </a:extLst>
          </p:cNvPr>
          <p:cNvGrpSpPr/>
          <p:nvPr/>
        </p:nvGrpSpPr>
        <p:grpSpPr>
          <a:xfrm>
            <a:off x="755937" y="4141680"/>
            <a:ext cx="5301370" cy="477382"/>
            <a:chOff x="755937" y="4141680"/>
            <a:chExt cx="5301370" cy="477382"/>
          </a:xfrm>
        </p:grpSpPr>
        <p:sp>
          <p:nvSpPr>
            <p:cNvPr id="30" name="Arrow: Notched Right 29">
              <a:extLst>
                <a:ext uri="{FF2B5EF4-FFF2-40B4-BE49-F238E27FC236}">
                  <a16:creationId xmlns:a16="http://schemas.microsoft.com/office/drawing/2014/main" id="{CC665ACC-4B1E-4327-B4AF-A268F80969D8}"/>
                </a:ext>
              </a:extLst>
            </p:cNvPr>
            <p:cNvSpPr/>
            <p:nvPr/>
          </p:nvSpPr>
          <p:spPr>
            <a:xfrm flipH="1">
              <a:off x="755937" y="4141680"/>
              <a:ext cx="5301370" cy="477382"/>
            </a:xfrm>
            <a:prstGeom prst="notchedRightArrow">
              <a:avLst>
                <a:gd name="adj1" fmla="val 100000"/>
                <a:gd name="adj2"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01B8EC-F725-4E4B-83AD-D194EDD5B457}"/>
                </a:ext>
              </a:extLst>
            </p:cNvPr>
            <p:cNvSpPr/>
            <p:nvPr/>
          </p:nvSpPr>
          <p:spPr>
            <a:xfrm>
              <a:off x="941627" y="4183616"/>
              <a:ext cx="4620282" cy="400110"/>
            </a:xfrm>
            <a:prstGeom prst="rect">
              <a:avLst/>
            </a:prstGeom>
          </p:spPr>
          <p:txBody>
            <a:bodyPr wrap="square">
              <a:spAutoFit/>
            </a:bodyPr>
            <a:lstStyle/>
            <a:p>
              <a:r>
                <a:rPr lang="en-US" sz="2000">
                  <a:solidFill>
                    <a:schemeClr val="bg2">
                      <a:lumMod val="10000"/>
                    </a:schemeClr>
                  </a:solidFill>
                  <a:latin typeface="+mj-lt"/>
                </a:rPr>
                <a:t>[name, path] = uigetfile(</a:t>
              </a:r>
              <a:r>
                <a:rPr lang="en-US" sz="2000">
                  <a:solidFill>
                    <a:srgbClr val="7030A0"/>
                  </a:solidFill>
                  <a:latin typeface="+mj-lt"/>
                </a:rPr>
                <a:t>'*.wav; *.mp3’</a:t>
              </a:r>
              <a:r>
                <a:rPr lang="en-US" sz="2000">
                  <a:solidFill>
                    <a:schemeClr val="bg2">
                      <a:lumMod val="10000"/>
                    </a:schemeClr>
                  </a:solidFill>
                  <a:latin typeface="+mj-lt"/>
                </a:rPr>
                <a:t>);</a:t>
              </a:r>
            </a:p>
          </p:txBody>
        </p:sp>
      </p:grpSp>
      <p:grpSp>
        <p:nvGrpSpPr>
          <p:cNvPr id="31" name="Group 30">
            <a:extLst>
              <a:ext uri="{FF2B5EF4-FFF2-40B4-BE49-F238E27FC236}">
                <a16:creationId xmlns:a16="http://schemas.microsoft.com/office/drawing/2014/main" id="{A138BE17-F332-478D-999A-BC9AA2C53790}"/>
              </a:ext>
            </a:extLst>
          </p:cNvPr>
          <p:cNvGrpSpPr/>
          <p:nvPr/>
        </p:nvGrpSpPr>
        <p:grpSpPr>
          <a:xfrm>
            <a:off x="6307998" y="1760274"/>
            <a:ext cx="5154989" cy="477382"/>
            <a:chOff x="6307998" y="1760274"/>
            <a:chExt cx="5154989" cy="477382"/>
          </a:xfrm>
        </p:grpSpPr>
        <p:sp>
          <p:nvSpPr>
            <p:cNvPr id="24" name="Arrow: Notched Right 23">
              <a:extLst>
                <a:ext uri="{FF2B5EF4-FFF2-40B4-BE49-F238E27FC236}">
                  <a16:creationId xmlns:a16="http://schemas.microsoft.com/office/drawing/2014/main" id="{BD60F139-107A-4EF1-BD55-5143E3F93CB8}"/>
                </a:ext>
              </a:extLst>
            </p:cNvPr>
            <p:cNvSpPr/>
            <p:nvPr/>
          </p:nvSpPr>
          <p:spPr>
            <a:xfrm>
              <a:off x="6307998" y="1760274"/>
              <a:ext cx="5154989" cy="477382"/>
            </a:xfrm>
            <a:prstGeom prst="notchedRightArrow">
              <a:avLst>
                <a:gd name="adj1" fmla="val 100000"/>
                <a:gd name="adj2"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7410F7-C2A4-4144-8C6B-2920D1397FC1}"/>
                </a:ext>
              </a:extLst>
            </p:cNvPr>
            <p:cNvSpPr/>
            <p:nvPr/>
          </p:nvSpPr>
          <p:spPr>
            <a:xfrm>
              <a:off x="6582700" y="1802848"/>
              <a:ext cx="4747243" cy="400110"/>
            </a:xfrm>
            <a:prstGeom prst="rect">
              <a:avLst/>
            </a:prstGeom>
            <a:noFill/>
          </p:spPr>
          <p:txBody>
            <a:bodyPr wrap="square">
              <a:spAutoFit/>
            </a:bodyPr>
            <a:lstStyle/>
            <a:p>
              <a:pPr indent="111125" algn="ctr"/>
              <a:r>
                <a:rPr lang="en-US" sz="2000">
                  <a:solidFill>
                    <a:schemeClr val="bg2">
                      <a:lumMod val="10000"/>
                    </a:schemeClr>
                  </a:solidFill>
                  <a:latin typeface="+mj-lt"/>
                  <a:cs typeface="Times New Roman" panose="02020603050405020304" pitchFamily="18" charset="0"/>
                </a:rPr>
                <a:t>recorder = audiorecorder(44100, 16, 1);</a:t>
              </a:r>
            </a:p>
          </p:txBody>
        </p:sp>
      </p:grpSp>
      <p:grpSp>
        <p:nvGrpSpPr>
          <p:cNvPr id="9217" name="Group 9216">
            <a:extLst>
              <a:ext uri="{FF2B5EF4-FFF2-40B4-BE49-F238E27FC236}">
                <a16:creationId xmlns:a16="http://schemas.microsoft.com/office/drawing/2014/main" id="{3600CC8F-F84D-4246-AF7F-516DF64DD171}"/>
              </a:ext>
            </a:extLst>
          </p:cNvPr>
          <p:cNvGrpSpPr/>
          <p:nvPr/>
        </p:nvGrpSpPr>
        <p:grpSpPr>
          <a:xfrm>
            <a:off x="6307998" y="2648019"/>
            <a:ext cx="5154990" cy="477382"/>
            <a:chOff x="6307998" y="2648019"/>
            <a:chExt cx="5154990" cy="477382"/>
          </a:xfrm>
        </p:grpSpPr>
        <p:sp>
          <p:nvSpPr>
            <p:cNvPr id="26" name="Arrow: Notched Right 25">
              <a:extLst>
                <a:ext uri="{FF2B5EF4-FFF2-40B4-BE49-F238E27FC236}">
                  <a16:creationId xmlns:a16="http://schemas.microsoft.com/office/drawing/2014/main" id="{A49D5182-A27D-40E1-A1B3-FE62B6FA32CE}"/>
                </a:ext>
              </a:extLst>
            </p:cNvPr>
            <p:cNvSpPr/>
            <p:nvPr/>
          </p:nvSpPr>
          <p:spPr>
            <a:xfrm>
              <a:off x="6307999" y="2648019"/>
              <a:ext cx="5154989" cy="477382"/>
            </a:xfrm>
            <a:prstGeom prst="notchedRightArrow">
              <a:avLst>
                <a:gd name="adj1" fmla="val 100000"/>
                <a:gd name="adj2"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76A00E-90BB-4563-9AAD-0E68A0667FCF}"/>
                </a:ext>
              </a:extLst>
            </p:cNvPr>
            <p:cNvSpPr/>
            <p:nvPr/>
          </p:nvSpPr>
          <p:spPr>
            <a:xfrm>
              <a:off x="6307998" y="2686655"/>
              <a:ext cx="4919051" cy="400110"/>
            </a:xfrm>
            <a:prstGeom prst="rect">
              <a:avLst/>
            </a:prstGeom>
            <a:noFill/>
          </p:spPr>
          <p:txBody>
            <a:bodyPr wrap="square">
              <a:spAutoFit/>
            </a:bodyPr>
            <a:lstStyle/>
            <a:p>
              <a:pPr indent="401638"/>
              <a:r>
                <a:rPr lang="en-US" sz="2000">
                  <a:solidFill>
                    <a:schemeClr val="bg2">
                      <a:lumMod val="10000"/>
                    </a:schemeClr>
                  </a:solidFill>
                  <a:latin typeface="+mj-lt"/>
                  <a:cs typeface="Times New Roman" panose="02020603050405020304" pitchFamily="18" charset="0"/>
                </a:rPr>
                <a:t>record(recorder);	stop(recorder);</a:t>
              </a:r>
            </a:p>
          </p:txBody>
        </p:sp>
      </p:grpSp>
      <p:grpSp>
        <p:nvGrpSpPr>
          <p:cNvPr id="9223" name="Group 9222">
            <a:extLst>
              <a:ext uri="{FF2B5EF4-FFF2-40B4-BE49-F238E27FC236}">
                <a16:creationId xmlns:a16="http://schemas.microsoft.com/office/drawing/2014/main" id="{725DC2A5-218C-44C6-A32B-E1DD3114F675}"/>
              </a:ext>
            </a:extLst>
          </p:cNvPr>
          <p:cNvGrpSpPr/>
          <p:nvPr/>
        </p:nvGrpSpPr>
        <p:grpSpPr>
          <a:xfrm>
            <a:off x="755937" y="5003026"/>
            <a:ext cx="4985228" cy="477382"/>
            <a:chOff x="755937" y="5003026"/>
            <a:chExt cx="4985228" cy="477382"/>
          </a:xfrm>
        </p:grpSpPr>
        <p:sp>
          <p:nvSpPr>
            <p:cNvPr id="27" name="Arrow: Notched Right 26">
              <a:extLst>
                <a:ext uri="{FF2B5EF4-FFF2-40B4-BE49-F238E27FC236}">
                  <a16:creationId xmlns:a16="http://schemas.microsoft.com/office/drawing/2014/main" id="{F7414522-A692-497B-8825-FC668B7A8B00}"/>
                </a:ext>
              </a:extLst>
            </p:cNvPr>
            <p:cNvSpPr/>
            <p:nvPr/>
          </p:nvSpPr>
          <p:spPr>
            <a:xfrm flipH="1">
              <a:off x="755937" y="5003026"/>
              <a:ext cx="4985228" cy="477382"/>
            </a:xfrm>
            <a:prstGeom prst="notchedRightArrow">
              <a:avLst>
                <a:gd name="adj1" fmla="val 100000"/>
                <a:gd name="adj2"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4A79FE-18AC-40A2-8E30-05B64EDE8DF9}"/>
                </a:ext>
              </a:extLst>
            </p:cNvPr>
            <p:cNvSpPr/>
            <p:nvPr/>
          </p:nvSpPr>
          <p:spPr>
            <a:xfrm>
              <a:off x="1233000" y="5029425"/>
              <a:ext cx="3089565" cy="400110"/>
            </a:xfrm>
            <a:prstGeom prst="rect">
              <a:avLst/>
            </a:prstGeom>
          </p:spPr>
          <p:txBody>
            <a:bodyPr wrap="square">
              <a:spAutoFit/>
            </a:bodyPr>
            <a:lstStyle/>
            <a:p>
              <a:r>
                <a:rPr lang="en-US" sz="2000">
                  <a:solidFill>
                    <a:schemeClr val="bg2">
                      <a:lumMod val="10000"/>
                    </a:schemeClr>
                  </a:solidFill>
                  <a:latin typeface="+mj-lt"/>
                </a:rPr>
                <a:t>file = fullfile(path, name);</a:t>
              </a:r>
            </a:p>
          </p:txBody>
        </p:sp>
      </p:grpSp>
      <p:grpSp>
        <p:nvGrpSpPr>
          <p:cNvPr id="9219" name="Group 9218">
            <a:extLst>
              <a:ext uri="{FF2B5EF4-FFF2-40B4-BE49-F238E27FC236}">
                <a16:creationId xmlns:a16="http://schemas.microsoft.com/office/drawing/2014/main" id="{928E9C0F-6245-49D1-94FD-9183B63189DD}"/>
              </a:ext>
            </a:extLst>
          </p:cNvPr>
          <p:cNvGrpSpPr/>
          <p:nvPr/>
        </p:nvGrpSpPr>
        <p:grpSpPr>
          <a:xfrm>
            <a:off x="5517570" y="4141680"/>
            <a:ext cx="4419601" cy="477382"/>
            <a:chOff x="5517570" y="4141680"/>
            <a:chExt cx="4419601" cy="477382"/>
          </a:xfrm>
        </p:grpSpPr>
        <p:sp>
          <p:nvSpPr>
            <p:cNvPr id="29" name="Arrow: Notched Right 28">
              <a:extLst>
                <a:ext uri="{FF2B5EF4-FFF2-40B4-BE49-F238E27FC236}">
                  <a16:creationId xmlns:a16="http://schemas.microsoft.com/office/drawing/2014/main" id="{FB011091-ECEE-48BD-8CBF-454EF8077E9F}"/>
                </a:ext>
              </a:extLst>
            </p:cNvPr>
            <p:cNvSpPr/>
            <p:nvPr/>
          </p:nvSpPr>
          <p:spPr>
            <a:xfrm flipH="1">
              <a:off x="5517570" y="4141680"/>
              <a:ext cx="4419601" cy="477382"/>
            </a:xfrm>
            <a:prstGeom prst="notched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3462B8-3130-4481-95ED-50A577012DF9}"/>
                </a:ext>
              </a:extLst>
            </p:cNvPr>
            <p:cNvSpPr/>
            <p:nvPr/>
          </p:nvSpPr>
          <p:spPr>
            <a:xfrm>
              <a:off x="5918170" y="4168517"/>
              <a:ext cx="3360415" cy="400110"/>
            </a:xfrm>
            <a:prstGeom prst="rect">
              <a:avLst/>
            </a:prstGeom>
          </p:spPr>
          <p:txBody>
            <a:bodyPr wrap="square">
              <a:spAutoFit/>
            </a:bodyPr>
            <a:lstStyle/>
            <a:p>
              <a:r>
                <a:rPr lang="en-US" sz="2000">
                  <a:solidFill>
                    <a:schemeClr val="bg1"/>
                  </a:solidFill>
                  <a:latin typeface="Times New Roman" panose="02020603050405020304" pitchFamily="18" charset="0"/>
                  <a:cs typeface="Times New Roman" panose="02020603050405020304" pitchFamily="18" charset="0"/>
                </a:rPr>
                <a:t>Thực hiện chọn file âm thanh</a:t>
              </a:r>
            </a:p>
          </p:txBody>
        </p:sp>
      </p:grpSp>
      <p:grpSp>
        <p:nvGrpSpPr>
          <p:cNvPr id="9221" name="Group 9220">
            <a:extLst>
              <a:ext uri="{FF2B5EF4-FFF2-40B4-BE49-F238E27FC236}">
                <a16:creationId xmlns:a16="http://schemas.microsoft.com/office/drawing/2014/main" id="{8545D963-0DEC-48EC-ABF1-574407DD5B0C}"/>
              </a:ext>
            </a:extLst>
          </p:cNvPr>
          <p:cNvGrpSpPr/>
          <p:nvPr/>
        </p:nvGrpSpPr>
        <p:grpSpPr>
          <a:xfrm>
            <a:off x="5517570" y="5003026"/>
            <a:ext cx="4419601" cy="477382"/>
            <a:chOff x="5517570" y="5003026"/>
            <a:chExt cx="4419601" cy="477382"/>
          </a:xfrm>
        </p:grpSpPr>
        <p:sp>
          <p:nvSpPr>
            <p:cNvPr id="28" name="Arrow: Notched Right 27">
              <a:extLst>
                <a:ext uri="{FF2B5EF4-FFF2-40B4-BE49-F238E27FC236}">
                  <a16:creationId xmlns:a16="http://schemas.microsoft.com/office/drawing/2014/main" id="{956E18D9-4FB0-4210-8737-19962AC7BF13}"/>
                </a:ext>
              </a:extLst>
            </p:cNvPr>
            <p:cNvSpPr/>
            <p:nvPr/>
          </p:nvSpPr>
          <p:spPr>
            <a:xfrm flipH="1">
              <a:off x="5517570" y="5003026"/>
              <a:ext cx="4419601" cy="477382"/>
            </a:xfrm>
            <a:prstGeom prst="notched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0DEDF07-E6B1-4622-8C4E-C1EA9DE93940}"/>
                </a:ext>
              </a:extLst>
            </p:cNvPr>
            <p:cNvSpPr/>
            <p:nvPr/>
          </p:nvSpPr>
          <p:spPr>
            <a:xfrm>
              <a:off x="5918170" y="5023929"/>
              <a:ext cx="2938625" cy="400110"/>
            </a:xfrm>
            <a:prstGeom prst="rect">
              <a:avLst/>
            </a:prstGeom>
          </p:spPr>
          <p:txBody>
            <a:bodyPr wrap="none">
              <a:spAutoFit/>
            </a:bodyPr>
            <a:lstStyle/>
            <a:p>
              <a:r>
                <a:rPr lang="en-US" sz="2000">
                  <a:solidFill>
                    <a:schemeClr val="bg1"/>
                  </a:solidFill>
                  <a:latin typeface="Times New Roman" panose="02020603050405020304" pitchFamily="18" charset="0"/>
                  <a:cs typeface="Times New Roman" panose="02020603050405020304" pitchFamily="18" charset="0"/>
                </a:rPr>
                <a:t>Tạo đường dẫn hoàn chỉnh</a:t>
              </a:r>
            </a:p>
          </p:txBody>
        </p:sp>
      </p:grpSp>
      <p:sp>
        <p:nvSpPr>
          <p:cNvPr id="33" name="Hình chữ nhật 32">
            <a:extLst>
              <a:ext uri="{FF2B5EF4-FFF2-40B4-BE49-F238E27FC236}">
                <a16:creationId xmlns:a16="http://schemas.microsoft.com/office/drawing/2014/main" id="{A31F4E1F-B6E7-45FC-8D3A-393D18C38152}"/>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26</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767954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216"/>
                                        </p:tgtEl>
                                        <p:attrNameLst>
                                          <p:attrName>style.visibility</p:attrName>
                                        </p:attrNameLst>
                                      </p:cBhvr>
                                      <p:to>
                                        <p:strVal val="visible"/>
                                      </p:to>
                                    </p:set>
                                    <p:animEffect transition="in" filter="wipe(left)">
                                      <p:cBhvr>
                                        <p:cTn id="23" dur="500"/>
                                        <p:tgtEl>
                                          <p:spTgt spid="9216"/>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9217"/>
                                        </p:tgtEl>
                                        <p:attrNameLst>
                                          <p:attrName>style.visibility</p:attrName>
                                        </p:attrNameLst>
                                      </p:cBhvr>
                                      <p:to>
                                        <p:strVal val="visible"/>
                                      </p:to>
                                    </p:set>
                                    <p:animEffect transition="in" filter="wipe(left)">
                                      <p:cBhvr>
                                        <p:cTn id="27" dur="500"/>
                                        <p:tgtEl>
                                          <p:spTgt spid="9217"/>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9219"/>
                                        </p:tgtEl>
                                        <p:attrNameLst>
                                          <p:attrName>style.visibility</p:attrName>
                                        </p:attrNameLst>
                                      </p:cBhvr>
                                      <p:to>
                                        <p:strVal val="visible"/>
                                      </p:to>
                                    </p:set>
                                    <p:animEffect transition="in" filter="wipe(right)">
                                      <p:cBhvr>
                                        <p:cTn id="39" dur="500"/>
                                        <p:tgtEl>
                                          <p:spTgt spid="9219"/>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9222"/>
                                        </p:tgtEl>
                                        <p:attrNameLst>
                                          <p:attrName>style.visibility</p:attrName>
                                        </p:attrNameLst>
                                      </p:cBhvr>
                                      <p:to>
                                        <p:strVal val="visible"/>
                                      </p:to>
                                    </p:set>
                                    <p:animEffect transition="in" filter="wipe(right)">
                                      <p:cBhvr>
                                        <p:cTn id="43" dur="500"/>
                                        <p:tgtEl>
                                          <p:spTgt spid="92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9221"/>
                                        </p:tgtEl>
                                        <p:attrNameLst>
                                          <p:attrName>style.visibility</p:attrName>
                                        </p:attrNameLst>
                                      </p:cBhvr>
                                      <p:to>
                                        <p:strVal val="visible"/>
                                      </p:to>
                                    </p:set>
                                    <p:animEffect transition="in" filter="wipe(right)">
                                      <p:cBhvr>
                                        <p:cTn id="48" dur="500"/>
                                        <p:tgtEl>
                                          <p:spTgt spid="9221"/>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9223"/>
                                        </p:tgtEl>
                                        <p:attrNameLst>
                                          <p:attrName>style.visibility</p:attrName>
                                        </p:attrNameLst>
                                      </p:cBhvr>
                                      <p:to>
                                        <p:strVal val="visible"/>
                                      </p:to>
                                    </p:set>
                                    <p:animEffect transition="in" filter="wipe(right)">
                                      <p:cBhvr>
                                        <p:cTn id="52" dur="5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BA515FC5-36DB-4BBA-9850-900C61C8BAC5}"/>
              </a:ext>
            </a:extLst>
          </p:cNvPr>
          <p:cNvSpPr txBox="1"/>
          <p:nvPr/>
        </p:nvSpPr>
        <p:spPr>
          <a:xfrm>
            <a:off x="2092722" y="303990"/>
            <a:ext cx="4834551"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Ứng dụng xử lý câu lệnh</a:t>
            </a:r>
            <a:endParaRPr lang="zh-CN" altLang="en-US" sz="3600" b="1" dirty="0">
              <a:solidFill>
                <a:schemeClr val="accent1"/>
              </a:solidFill>
              <a:latin typeface="Calibri" panose="020F0502020204030204" pitchFamily="34" charset="0"/>
            </a:endParaRPr>
          </a:p>
        </p:txBody>
      </p:sp>
      <p:grpSp>
        <p:nvGrpSpPr>
          <p:cNvPr id="7" name="Group 6">
            <a:extLst>
              <a:ext uri="{FF2B5EF4-FFF2-40B4-BE49-F238E27FC236}">
                <a16:creationId xmlns:a16="http://schemas.microsoft.com/office/drawing/2014/main" id="{2296BAAD-4380-445C-9DCA-28E8F267E59C}"/>
              </a:ext>
            </a:extLst>
          </p:cNvPr>
          <p:cNvGrpSpPr/>
          <p:nvPr/>
        </p:nvGrpSpPr>
        <p:grpSpPr>
          <a:xfrm>
            <a:off x="1063701" y="1024378"/>
            <a:ext cx="2417075" cy="2369239"/>
            <a:chOff x="1767627" y="1771650"/>
            <a:chExt cx="3381625" cy="3314700"/>
          </a:xfrm>
        </p:grpSpPr>
        <p:grpSp>
          <p:nvGrpSpPr>
            <p:cNvPr id="5" name="Group 4">
              <a:extLst>
                <a:ext uri="{FF2B5EF4-FFF2-40B4-BE49-F238E27FC236}">
                  <a16:creationId xmlns:a16="http://schemas.microsoft.com/office/drawing/2014/main" id="{22AD44AE-E1B5-43CB-8065-A0920E53251A}"/>
                </a:ext>
              </a:extLst>
            </p:cNvPr>
            <p:cNvGrpSpPr/>
            <p:nvPr/>
          </p:nvGrpSpPr>
          <p:grpSpPr>
            <a:xfrm>
              <a:off x="1767627" y="1771650"/>
              <a:ext cx="3381625" cy="3314700"/>
              <a:chOff x="3831954" y="1771650"/>
              <a:chExt cx="3381625" cy="3314700"/>
            </a:xfrm>
          </p:grpSpPr>
          <p:sp>
            <p:nvSpPr>
              <p:cNvPr id="4" name="Oval 3">
                <a:extLst>
                  <a:ext uri="{FF2B5EF4-FFF2-40B4-BE49-F238E27FC236}">
                    <a16:creationId xmlns:a16="http://schemas.microsoft.com/office/drawing/2014/main" id="{04A2236D-10F7-493B-BA25-44BB8796AB6A}"/>
                  </a:ext>
                </a:extLst>
              </p:cNvPr>
              <p:cNvSpPr/>
              <p:nvPr/>
            </p:nvSpPr>
            <p:spPr>
              <a:xfrm>
                <a:off x="4370240" y="2276474"/>
                <a:ext cx="2305051" cy="2305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8">
                <a:extLst>
                  <a:ext uri="{FF2B5EF4-FFF2-40B4-BE49-F238E27FC236}">
                    <a16:creationId xmlns:a16="http://schemas.microsoft.com/office/drawing/2014/main" id="{48C1A9A3-451B-4D5B-B780-9706221FC8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1954" y="1771650"/>
                <a:ext cx="3381625" cy="3314700"/>
              </a:xfrm>
              <a:prstGeom prst="rect">
                <a:avLst/>
              </a:prstGeom>
              <a:effectLst>
                <a:outerShdw blurRad="63500" sx="102000" sy="102000" algn="ctr" rotWithShape="0">
                  <a:prstClr val="black">
                    <a:alpha val="40000"/>
                  </a:prstClr>
                </a:outerShdw>
              </a:effectLst>
            </p:spPr>
          </p:pic>
        </p:grpSp>
        <p:pic>
          <p:nvPicPr>
            <p:cNvPr id="10242" name="Picture 2" descr="Káº¿t quáº£ hÃ¬nh áº£nh cho play icon">
              <a:extLst>
                <a:ext uri="{FF2B5EF4-FFF2-40B4-BE49-F238E27FC236}">
                  <a16:creationId xmlns:a16="http://schemas.microsoft.com/office/drawing/2014/main" id="{6F9FD164-4B57-41E2-AF27-D59DA492789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441708" y="2344371"/>
              <a:ext cx="2169256" cy="2169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3D719CF-9D80-4565-B082-F2F3C44DF7DC}"/>
              </a:ext>
            </a:extLst>
          </p:cNvPr>
          <p:cNvGrpSpPr/>
          <p:nvPr/>
        </p:nvGrpSpPr>
        <p:grpSpPr>
          <a:xfrm>
            <a:off x="9159989" y="3588269"/>
            <a:ext cx="2320686" cy="2274758"/>
            <a:chOff x="8176543" y="3127113"/>
            <a:chExt cx="2975265" cy="2916382"/>
          </a:xfrm>
        </p:grpSpPr>
        <p:grpSp>
          <p:nvGrpSpPr>
            <p:cNvPr id="15" name="Group 14">
              <a:extLst>
                <a:ext uri="{FF2B5EF4-FFF2-40B4-BE49-F238E27FC236}">
                  <a16:creationId xmlns:a16="http://schemas.microsoft.com/office/drawing/2014/main" id="{3A2055EE-85B0-48E2-9378-0CB8B6F6F6F3}"/>
                </a:ext>
              </a:extLst>
            </p:cNvPr>
            <p:cNvGrpSpPr/>
            <p:nvPr/>
          </p:nvGrpSpPr>
          <p:grpSpPr>
            <a:xfrm>
              <a:off x="8176543" y="3127113"/>
              <a:ext cx="2975265" cy="2916382"/>
              <a:chOff x="3831954" y="1771650"/>
              <a:chExt cx="3381625" cy="3314700"/>
            </a:xfrm>
          </p:grpSpPr>
          <p:sp>
            <p:nvSpPr>
              <p:cNvPr id="17" name="Oval 16">
                <a:extLst>
                  <a:ext uri="{FF2B5EF4-FFF2-40B4-BE49-F238E27FC236}">
                    <a16:creationId xmlns:a16="http://schemas.microsoft.com/office/drawing/2014/main" id="{F32FDE80-ECF8-4BA7-BD56-997FE1207E61}"/>
                  </a:ext>
                </a:extLst>
              </p:cNvPr>
              <p:cNvSpPr/>
              <p:nvPr/>
            </p:nvSpPr>
            <p:spPr>
              <a:xfrm>
                <a:off x="4370240" y="2276474"/>
                <a:ext cx="2305051" cy="2305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8">
                <a:extLst>
                  <a:ext uri="{FF2B5EF4-FFF2-40B4-BE49-F238E27FC236}">
                    <a16:creationId xmlns:a16="http://schemas.microsoft.com/office/drawing/2014/main" id="{A8DDD48A-F665-4B11-AAEB-77E168AF2F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1954" y="1771650"/>
                <a:ext cx="3381625" cy="3314700"/>
              </a:xfrm>
              <a:prstGeom prst="rect">
                <a:avLst/>
              </a:prstGeom>
              <a:effectLst>
                <a:outerShdw blurRad="63500" sx="102000" sy="102000" algn="ctr" rotWithShape="0">
                  <a:prstClr val="black">
                    <a:alpha val="40000"/>
                  </a:prstClr>
                </a:outerShdw>
              </a:effectLst>
            </p:spPr>
          </p:pic>
        </p:grpSp>
        <p:pic>
          <p:nvPicPr>
            <p:cNvPr id="10244" name="Picture 4" descr="HÃ¬nh áº£nh cÃ³ liÃªn quan">
              <a:extLst>
                <a:ext uri="{FF2B5EF4-FFF2-40B4-BE49-F238E27FC236}">
                  <a16:creationId xmlns:a16="http://schemas.microsoft.com/office/drawing/2014/main" id="{1B871CF6-5A0E-49C7-976A-3A8C49BFDBEE}"/>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085103" y="3951961"/>
              <a:ext cx="1271203" cy="127120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87BB28CC-C1BF-4172-B660-F612C783CAEE}"/>
              </a:ext>
            </a:extLst>
          </p:cNvPr>
          <p:cNvSpPr/>
          <p:nvPr/>
        </p:nvSpPr>
        <p:spPr>
          <a:xfrm>
            <a:off x="5075378" y="1369680"/>
            <a:ext cx="3826219" cy="480901"/>
          </a:xfrm>
          <a:prstGeom prst="rect">
            <a:avLst/>
          </a:prstGeom>
          <a:solidFill>
            <a:schemeClr val="accent1">
              <a:lumMod val="40000"/>
              <a:lumOff val="60000"/>
              <a:alpha val="70000"/>
            </a:schemeClr>
          </a:solidFill>
        </p:spPr>
        <p:txBody>
          <a:bodyPr wrap="square">
            <a:spAutoFit/>
          </a:bodyPr>
          <a:lstStyle/>
          <a:p>
            <a:pPr marR="0" lvl="0" algn="ctr">
              <a:lnSpc>
                <a:spcPct val="115000"/>
              </a:lnSpc>
              <a:spcBef>
                <a:spcPts val="0"/>
              </a:spcBef>
              <a:spcAft>
                <a:spcPts val="600"/>
              </a:spcAft>
            </a:pPr>
            <a:r>
              <a:rPr lang="en-US" sz="2400">
                <a:latin typeface="+mj-lt"/>
                <a:ea typeface="Calibri" panose="020F0502020204030204" pitchFamily="34" charset="0"/>
                <a:cs typeface="Times New Roman" panose="02020603050405020304" pitchFamily="18" charset="0"/>
              </a:rPr>
              <a:t>[data, fs] = audioread(file);</a:t>
            </a:r>
          </a:p>
        </p:txBody>
      </p:sp>
      <p:sp>
        <p:nvSpPr>
          <p:cNvPr id="11" name="Rectangle 10">
            <a:extLst>
              <a:ext uri="{FF2B5EF4-FFF2-40B4-BE49-F238E27FC236}">
                <a16:creationId xmlns:a16="http://schemas.microsoft.com/office/drawing/2014/main" id="{C5DB1743-29EE-4D03-A806-1F045C9D1226}"/>
              </a:ext>
            </a:extLst>
          </p:cNvPr>
          <p:cNvSpPr/>
          <p:nvPr/>
        </p:nvSpPr>
        <p:spPr>
          <a:xfrm>
            <a:off x="5660112" y="2131406"/>
            <a:ext cx="2656753" cy="480901"/>
          </a:xfrm>
          <a:prstGeom prst="rect">
            <a:avLst/>
          </a:prstGeom>
          <a:solidFill>
            <a:schemeClr val="accent1">
              <a:lumMod val="40000"/>
              <a:lumOff val="60000"/>
              <a:alpha val="60000"/>
            </a:schemeClr>
          </a:solidFill>
        </p:spPr>
        <p:txBody>
          <a:bodyPr wrap="square">
            <a:spAutoFit/>
          </a:bodyPr>
          <a:lstStyle/>
          <a:p>
            <a:pPr marR="0" lvl="0" algn="ctr">
              <a:lnSpc>
                <a:spcPct val="115000"/>
              </a:lnSpc>
              <a:spcBef>
                <a:spcPts val="0"/>
              </a:spcBef>
              <a:spcAft>
                <a:spcPts val="0"/>
              </a:spcAft>
            </a:pPr>
            <a:r>
              <a:rPr lang="en-US" sz="2400">
                <a:latin typeface="+mj-lt"/>
                <a:ea typeface="Calibri" panose="020F0502020204030204" pitchFamily="34" charset="0"/>
                <a:cs typeface="Times New Roman" panose="02020603050405020304" pitchFamily="18" charset="0"/>
              </a:rPr>
              <a:t>sound(data, fs);</a:t>
            </a:r>
          </a:p>
        </p:txBody>
      </p:sp>
      <p:pic>
        <p:nvPicPr>
          <p:cNvPr id="10252" name="Picture 12" descr="Káº¿t quáº£ hÃ¬nh áº£nh cho wave signal icon">
            <a:extLst>
              <a:ext uri="{FF2B5EF4-FFF2-40B4-BE49-F238E27FC236}">
                <a16:creationId xmlns:a16="http://schemas.microsoft.com/office/drawing/2014/main" id="{A0DB61FA-2097-410D-BD3C-F21AF81534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6517" y="1156956"/>
            <a:ext cx="1704109" cy="170410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HÃ¬nh áº£nh cÃ³ liÃªn quan">
            <a:extLst>
              <a:ext uri="{FF2B5EF4-FFF2-40B4-BE49-F238E27FC236}">
                <a16:creationId xmlns:a16="http://schemas.microsoft.com/office/drawing/2014/main" id="{11865CE4-3FDE-473D-ABBB-4F139D0DF08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94702" y="1252052"/>
            <a:ext cx="1469385" cy="1469385"/>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descr="Káº¿t quáº£ hÃ¬nh áº£nh cho axis icon">
            <a:extLst>
              <a:ext uri="{FF2B5EF4-FFF2-40B4-BE49-F238E27FC236}">
                <a16:creationId xmlns:a16="http://schemas.microsoft.com/office/drawing/2014/main" id="{3265A05B-8EEA-48AD-9965-085B6A74740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701" y="3979871"/>
            <a:ext cx="1744531" cy="1744531"/>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2883F64-AE13-4B87-BF5F-BD87D4D75965}"/>
              </a:ext>
            </a:extLst>
          </p:cNvPr>
          <p:cNvSpPr/>
          <p:nvPr/>
        </p:nvSpPr>
        <p:spPr>
          <a:xfrm>
            <a:off x="3321555" y="3945948"/>
            <a:ext cx="5242636" cy="1755096"/>
          </a:xfrm>
          <a:prstGeom prst="rect">
            <a:avLst/>
          </a:prstGeom>
          <a:solidFill>
            <a:schemeClr val="accent1">
              <a:lumMod val="40000"/>
              <a:lumOff val="60000"/>
              <a:alpha val="60000"/>
            </a:schemeClr>
          </a:solidFill>
        </p:spPr>
        <p:txBody>
          <a:bodyPr wrap="square">
            <a:spAutoFit/>
          </a:bodyPr>
          <a:lstStyle/>
          <a:p>
            <a:pPr marR="0" indent="234950">
              <a:lnSpc>
                <a:spcPct val="115000"/>
              </a:lnSpc>
              <a:spcBef>
                <a:spcPts val="0"/>
              </a:spcBef>
              <a:spcAft>
                <a:spcPts val="0"/>
              </a:spcAft>
            </a:pPr>
            <a:r>
              <a:rPr lang="en-US" sz="2400">
                <a:latin typeface="+mj-lt"/>
                <a:ea typeface="Calibri" panose="020F0502020204030204" pitchFamily="34" charset="0"/>
                <a:cs typeface="Times New Roman" panose="02020603050405020304" pitchFamily="18" charset="0"/>
              </a:rPr>
              <a:t>plot(data);</a:t>
            </a:r>
          </a:p>
          <a:p>
            <a:pPr marR="0" indent="234950">
              <a:lnSpc>
                <a:spcPct val="115000"/>
              </a:lnSpc>
              <a:spcBef>
                <a:spcPts val="0"/>
              </a:spcBef>
              <a:spcAft>
                <a:spcPts val="0"/>
              </a:spcAft>
            </a:pPr>
            <a:r>
              <a:rPr lang="en-US" sz="2400">
                <a:solidFill>
                  <a:srgbClr val="1D1B11"/>
                </a:solidFill>
                <a:latin typeface="+mj-lt"/>
                <a:ea typeface="Calibri" panose="020F0502020204030204" pitchFamily="34" charset="0"/>
                <a:cs typeface="Times New Roman" panose="02020603050405020304" pitchFamily="18" charset="0"/>
              </a:rPr>
              <a:t>title(</a:t>
            </a:r>
            <a:r>
              <a:rPr lang="en-US" sz="2400">
                <a:solidFill>
                  <a:srgbClr val="A020F0"/>
                </a:solidFill>
                <a:latin typeface="+mj-lt"/>
                <a:ea typeface="Calibri" panose="020F0502020204030204" pitchFamily="34" charset="0"/>
                <a:cs typeface="Times New Roman" panose="02020603050405020304" pitchFamily="18" charset="0"/>
              </a:rPr>
              <a:t>'Signal in Frequency Domain'</a:t>
            </a:r>
            <a:r>
              <a:rPr lang="en-US" sz="2400">
                <a:solidFill>
                  <a:srgbClr val="1D1B11"/>
                </a:solidFill>
                <a:latin typeface="+mj-lt"/>
                <a:ea typeface="Calibri" panose="020F0502020204030204" pitchFamily="34" charset="0"/>
                <a:cs typeface="Times New Roman" panose="02020603050405020304" pitchFamily="18" charset="0"/>
              </a:rPr>
              <a:t>);</a:t>
            </a:r>
            <a:endParaRPr lang="en-US" sz="2400">
              <a:latin typeface="+mj-lt"/>
              <a:ea typeface="Calibri" panose="020F0502020204030204" pitchFamily="34" charset="0"/>
              <a:cs typeface="Times New Roman" panose="02020603050405020304" pitchFamily="18" charset="0"/>
            </a:endParaRPr>
          </a:p>
          <a:p>
            <a:pPr marR="0" indent="234950">
              <a:lnSpc>
                <a:spcPct val="115000"/>
              </a:lnSpc>
              <a:spcBef>
                <a:spcPts val="0"/>
              </a:spcBef>
              <a:spcAft>
                <a:spcPts val="0"/>
              </a:spcAft>
            </a:pPr>
            <a:r>
              <a:rPr lang="en-US" sz="2400">
                <a:latin typeface="+mj-lt"/>
                <a:ea typeface="Calibri" panose="020F0502020204030204" pitchFamily="34" charset="0"/>
                <a:cs typeface="Times New Roman" panose="02020603050405020304" pitchFamily="18" charset="0"/>
              </a:rPr>
              <a:t>xlabel</a:t>
            </a:r>
            <a:r>
              <a:rPr lang="en-US" sz="2400">
                <a:solidFill>
                  <a:srgbClr val="404040"/>
                </a:solidFill>
                <a:latin typeface="+mj-lt"/>
                <a:ea typeface="Calibri" panose="020F0502020204030204" pitchFamily="34" charset="0"/>
                <a:cs typeface="Times New Roman" panose="02020603050405020304" pitchFamily="18" charset="0"/>
              </a:rPr>
              <a:t>(</a:t>
            </a:r>
            <a:r>
              <a:rPr lang="en-US" sz="2400">
                <a:solidFill>
                  <a:srgbClr val="A020F0"/>
                </a:solidFill>
                <a:latin typeface="+mj-lt"/>
                <a:ea typeface="Calibri" panose="020F0502020204030204" pitchFamily="34" charset="0"/>
                <a:cs typeface="Times New Roman" panose="02020603050405020304" pitchFamily="18" charset="0"/>
              </a:rPr>
              <a:t>'Time (ms)'</a:t>
            </a:r>
            <a:r>
              <a:rPr lang="en-US" sz="2400">
                <a:solidFill>
                  <a:srgbClr val="404040"/>
                </a:solidFill>
                <a:latin typeface="+mj-lt"/>
                <a:ea typeface="Calibri" panose="020F0502020204030204" pitchFamily="34" charset="0"/>
                <a:cs typeface="Times New Roman" panose="02020603050405020304" pitchFamily="18" charset="0"/>
              </a:rPr>
              <a:t>);</a:t>
            </a:r>
            <a:endParaRPr lang="en-US" sz="2400">
              <a:latin typeface="+mj-lt"/>
              <a:ea typeface="Calibri" panose="020F0502020204030204" pitchFamily="34" charset="0"/>
              <a:cs typeface="Times New Roman" panose="02020603050405020304" pitchFamily="18" charset="0"/>
            </a:endParaRPr>
          </a:p>
          <a:p>
            <a:pPr marR="0" indent="234950">
              <a:lnSpc>
                <a:spcPct val="115000"/>
              </a:lnSpc>
              <a:spcBef>
                <a:spcPts val="0"/>
              </a:spcBef>
              <a:spcAft>
                <a:spcPts val="0"/>
              </a:spcAft>
            </a:pPr>
            <a:r>
              <a:rPr lang="en-US" sz="2400">
                <a:latin typeface="+mj-lt"/>
                <a:ea typeface="Calibri" panose="020F0502020204030204" pitchFamily="34" charset="0"/>
                <a:cs typeface="Times New Roman" panose="02020603050405020304" pitchFamily="18" charset="0"/>
              </a:rPr>
              <a:t>ylabel</a:t>
            </a:r>
            <a:r>
              <a:rPr lang="en-US" sz="2400">
                <a:solidFill>
                  <a:srgbClr val="404040"/>
                </a:solidFill>
                <a:latin typeface="+mj-lt"/>
                <a:ea typeface="Calibri" panose="020F0502020204030204" pitchFamily="34" charset="0"/>
                <a:cs typeface="Times New Roman" panose="02020603050405020304" pitchFamily="18" charset="0"/>
              </a:rPr>
              <a:t>(</a:t>
            </a:r>
            <a:r>
              <a:rPr lang="en-US" sz="2400">
                <a:solidFill>
                  <a:srgbClr val="A020F0"/>
                </a:solidFill>
                <a:latin typeface="+mj-lt"/>
                <a:ea typeface="Calibri" panose="020F0502020204030204" pitchFamily="34" charset="0"/>
                <a:cs typeface="Times New Roman" panose="02020603050405020304" pitchFamily="18" charset="0"/>
              </a:rPr>
              <a:t>'X(t)'</a:t>
            </a:r>
            <a:r>
              <a:rPr lang="en-US" sz="2400">
                <a:solidFill>
                  <a:srgbClr val="404040"/>
                </a:solidFill>
                <a:latin typeface="+mj-lt"/>
                <a:ea typeface="Calibri" panose="020F0502020204030204" pitchFamily="34" charset="0"/>
                <a:cs typeface="Times New Roman" panose="02020603050405020304" pitchFamily="18" charset="0"/>
              </a:rPr>
              <a:t>);</a:t>
            </a:r>
            <a:endParaRPr lang="en-US" sz="2400">
              <a:effectLst/>
              <a:latin typeface="+mj-lt"/>
              <a:ea typeface="Calibri" panose="020F0502020204030204" pitchFamily="34" charset="0"/>
              <a:cs typeface="Times New Roman" panose="02020603050405020304" pitchFamily="18" charset="0"/>
            </a:endParaRPr>
          </a:p>
        </p:txBody>
      </p:sp>
      <p:sp>
        <p:nvSpPr>
          <p:cNvPr id="19" name="Hình chữ nhật 18">
            <a:extLst>
              <a:ext uri="{FF2B5EF4-FFF2-40B4-BE49-F238E27FC236}">
                <a16:creationId xmlns:a16="http://schemas.microsoft.com/office/drawing/2014/main" id="{9E4DD1E5-BA90-4648-BBD1-D7528B716EF0}"/>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27</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043998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252"/>
                                        </p:tgtEl>
                                        <p:attrNameLst>
                                          <p:attrName>style.visibility</p:attrName>
                                        </p:attrNameLst>
                                      </p:cBhvr>
                                      <p:to>
                                        <p:strVal val="visible"/>
                                      </p:to>
                                    </p:set>
                                    <p:anim calcmode="lin" valueType="num">
                                      <p:cBhvr>
                                        <p:cTn id="15" dur="500" fill="hold"/>
                                        <p:tgtEl>
                                          <p:spTgt spid="10252"/>
                                        </p:tgtEl>
                                        <p:attrNameLst>
                                          <p:attrName>ppt_w</p:attrName>
                                        </p:attrNameLst>
                                      </p:cBhvr>
                                      <p:tavLst>
                                        <p:tav tm="0">
                                          <p:val>
                                            <p:fltVal val="0"/>
                                          </p:val>
                                        </p:tav>
                                        <p:tav tm="100000">
                                          <p:val>
                                            <p:strVal val="#ppt_w"/>
                                          </p:val>
                                        </p:tav>
                                      </p:tavLst>
                                    </p:anim>
                                    <p:anim calcmode="lin" valueType="num">
                                      <p:cBhvr>
                                        <p:cTn id="16" dur="500" fill="hold"/>
                                        <p:tgtEl>
                                          <p:spTgt spid="10252"/>
                                        </p:tgtEl>
                                        <p:attrNameLst>
                                          <p:attrName>ppt_h</p:attrName>
                                        </p:attrNameLst>
                                      </p:cBhvr>
                                      <p:tavLst>
                                        <p:tav tm="0">
                                          <p:val>
                                            <p:fltVal val="0"/>
                                          </p:val>
                                        </p:tav>
                                        <p:tav tm="100000">
                                          <p:val>
                                            <p:strVal val="#ppt_h"/>
                                          </p:val>
                                        </p:tav>
                                      </p:tavLst>
                                    </p:anim>
                                    <p:animEffect transition="in" filter="fade">
                                      <p:cBhvr>
                                        <p:cTn id="17" dur="500"/>
                                        <p:tgtEl>
                                          <p:spTgt spid="10252"/>
                                        </p:tgtEl>
                                      </p:cBhvr>
                                    </p:animEffect>
                                  </p:childTnLst>
                                </p:cTn>
                              </p:par>
                              <p:par>
                                <p:cTn id="18" presetID="53" presetClass="entr" presetSubtype="16" fill="hold" nodeType="withEffect">
                                  <p:stCondLst>
                                    <p:cond delay="0"/>
                                  </p:stCondLst>
                                  <p:childTnLst>
                                    <p:set>
                                      <p:cBhvr>
                                        <p:cTn id="19" dur="1" fill="hold">
                                          <p:stCondLst>
                                            <p:cond delay="0"/>
                                          </p:stCondLst>
                                        </p:cTn>
                                        <p:tgtEl>
                                          <p:spTgt spid="10254"/>
                                        </p:tgtEl>
                                        <p:attrNameLst>
                                          <p:attrName>style.visibility</p:attrName>
                                        </p:attrNameLst>
                                      </p:cBhvr>
                                      <p:to>
                                        <p:strVal val="visible"/>
                                      </p:to>
                                    </p:set>
                                    <p:anim calcmode="lin" valueType="num">
                                      <p:cBhvr>
                                        <p:cTn id="20" dur="500" fill="hold"/>
                                        <p:tgtEl>
                                          <p:spTgt spid="10254"/>
                                        </p:tgtEl>
                                        <p:attrNameLst>
                                          <p:attrName>ppt_w</p:attrName>
                                        </p:attrNameLst>
                                      </p:cBhvr>
                                      <p:tavLst>
                                        <p:tav tm="0">
                                          <p:val>
                                            <p:fltVal val="0"/>
                                          </p:val>
                                        </p:tav>
                                        <p:tav tm="100000">
                                          <p:val>
                                            <p:strVal val="#ppt_w"/>
                                          </p:val>
                                        </p:tav>
                                      </p:tavLst>
                                    </p:anim>
                                    <p:anim calcmode="lin" valueType="num">
                                      <p:cBhvr>
                                        <p:cTn id="21" dur="500" fill="hold"/>
                                        <p:tgtEl>
                                          <p:spTgt spid="10254"/>
                                        </p:tgtEl>
                                        <p:attrNameLst>
                                          <p:attrName>ppt_h</p:attrName>
                                        </p:attrNameLst>
                                      </p:cBhvr>
                                      <p:tavLst>
                                        <p:tav tm="0">
                                          <p:val>
                                            <p:fltVal val="0"/>
                                          </p:val>
                                        </p:tav>
                                        <p:tav tm="100000">
                                          <p:val>
                                            <p:strVal val="#ppt_h"/>
                                          </p:val>
                                        </p:tav>
                                      </p:tavLst>
                                    </p:anim>
                                    <p:animEffect transition="in" filter="fade">
                                      <p:cBhvr>
                                        <p:cTn id="22" dur="500"/>
                                        <p:tgtEl>
                                          <p:spTgt spid="10254"/>
                                        </p:tgtEl>
                                      </p:cBhvr>
                                    </p:animEffect>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1000" fill="hold"/>
                                        <p:tgtEl>
                                          <p:spTgt spid="12"/>
                                        </p:tgtEl>
                                        <p:attrNameLst>
                                          <p:attrName>ppt_w</p:attrName>
                                        </p:attrNameLst>
                                      </p:cBhvr>
                                      <p:tavLst>
                                        <p:tav tm="0">
                                          <p:val>
                                            <p:fltVal val="0"/>
                                          </p:val>
                                        </p:tav>
                                        <p:tav tm="100000">
                                          <p:val>
                                            <p:strVal val="#ppt_w"/>
                                          </p:val>
                                        </p:tav>
                                      </p:tavLst>
                                    </p:anim>
                                    <p:anim calcmode="lin" valueType="num">
                                      <p:cBhvr>
                                        <p:cTn id="41" dur="1000" fill="hold"/>
                                        <p:tgtEl>
                                          <p:spTgt spid="12"/>
                                        </p:tgtEl>
                                        <p:attrNameLst>
                                          <p:attrName>ppt_h</p:attrName>
                                        </p:attrNameLst>
                                      </p:cBhvr>
                                      <p:tavLst>
                                        <p:tav tm="0">
                                          <p:val>
                                            <p:fltVal val="0"/>
                                          </p:val>
                                        </p:tav>
                                        <p:tav tm="100000">
                                          <p:val>
                                            <p:strVal val="#ppt_h"/>
                                          </p:val>
                                        </p:tav>
                                      </p:tavLst>
                                    </p:anim>
                                    <p:anim calcmode="lin" valueType="num">
                                      <p:cBhvr>
                                        <p:cTn id="42" dur="1000" fill="hold"/>
                                        <p:tgtEl>
                                          <p:spTgt spid="12"/>
                                        </p:tgtEl>
                                        <p:attrNameLst>
                                          <p:attrName>style.rotation</p:attrName>
                                        </p:attrNameLst>
                                      </p:cBhvr>
                                      <p:tavLst>
                                        <p:tav tm="0">
                                          <p:val>
                                            <p:fltVal val="90"/>
                                          </p:val>
                                        </p:tav>
                                        <p:tav tm="100000">
                                          <p:val>
                                            <p:fltVal val="0"/>
                                          </p:val>
                                        </p:tav>
                                      </p:tavLst>
                                    </p:anim>
                                    <p:animEffect transition="in" filter="fade">
                                      <p:cBhvr>
                                        <p:cTn id="43" dur="10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0262"/>
                                        </p:tgtEl>
                                        <p:attrNameLst>
                                          <p:attrName>style.visibility</p:attrName>
                                        </p:attrNameLst>
                                      </p:cBhvr>
                                      <p:to>
                                        <p:strVal val="visible"/>
                                      </p:to>
                                    </p:set>
                                    <p:anim calcmode="lin" valueType="num">
                                      <p:cBhvr>
                                        <p:cTn id="48" dur="500" fill="hold"/>
                                        <p:tgtEl>
                                          <p:spTgt spid="10262"/>
                                        </p:tgtEl>
                                        <p:attrNameLst>
                                          <p:attrName>ppt_w</p:attrName>
                                        </p:attrNameLst>
                                      </p:cBhvr>
                                      <p:tavLst>
                                        <p:tav tm="0">
                                          <p:val>
                                            <p:fltVal val="0"/>
                                          </p:val>
                                        </p:tav>
                                        <p:tav tm="100000">
                                          <p:val>
                                            <p:strVal val="#ppt_w"/>
                                          </p:val>
                                        </p:tav>
                                      </p:tavLst>
                                    </p:anim>
                                    <p:anim calcmode="lin" valueType="num">
                                      <p:cBhvr>
                                        <p:cTn id="49" dur="500" fill="hold"/>
                                        <p:tgtEl>
                                          <p:spTgt spid="10262"/>
                                        </p:tgtEl>
                                        <p:attrNameLst>
                                          <p:attrName>ppt_h</p:attrName>
                                        </p:attrNameLst>
                                      </p:cBhvr>
                                      <p:tavLst>
                                        <p:tav tm="0">
                                          <p:val>
                                            <p:fltVal val="0"/>
                                          </p:val>
                                        </p:tav>
                                        <p:tav tm="100000">
                                          <p:val>
                                            <p:strVal val="#ppt_h"/>
                                          </p:val>
                                        </p:tav>
                                      </p:tavLst>
                                    </p:anim>
                                    <p:animEffect transition="in" filter="fade">
                                      <p:cBhvr>
                                        <p:cTn id="50" dur="500"/>
                                        <p:tgtEl>
                                          <p:spTgt spid="10262"/>
                                        </p:tgtEl>
                                      </p:cBhvr>
                                    </p:animEffect>
                                  </p:childTnLst>
                                </p:cTn>
                              </p:par>
                            </p:childTnLst>
                          </p:cTn>
                        </p:par>
                        <p:par>
                          <p:cTn id="51" fill="hold">
                            <p:stCondLst>
                              <p:cond delay="500"/>
                            </p:stCondLst>
                            <p:childTnLst>
                              <p:par>
                                <p:cTn id="52" presetID="42"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3960F61D-5BEE-4401-B962-6DDD4F58C4AD}"/>
              </a:ext>
            </a:extLst>
          </p:cNvPr>
          <p:cNvSpPr txBox="1"/>
          <p:nvPr/>
        </p:nvSpPr>
        <p:spPr>
          <a:xfrm>
            <a:off x="2092722" y="303990"/>
            <a:ext cx="4834551"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Ứng dụng xử lý câu lệnh</a:t>
            </a:r>
            <a:endParaRPr lang="zh-CN" altLang="en-US" sz="3600" b="1" dirty="0">
              <a:solidFill>
                <a:schemeClr val="accent1"/>
              </a:solidFill>
              <a:latin typeface="Calibri" panose="020F0502020204030204" pitchFamily="34" charset="0"/>
            </a:endParaRPr>
          </a:p>
        </p:txBody>
      </p:sp>
      <p:pic>
        <p:nvPicPr>
          <p:cNvPr id="5" name="Picture 4" descr="A sign lit up at night&#10;&#10;Description automatically generated">
            <a:extLst>
              <a:ext uri="{FF2B5EF4-FFF2-40B4-BE49-F238E27FC236}">
                <a16:creationId xmlns:a16="http://schemas.microsoft.com/office/drawing/2014/main" id="{A6845706-442E-4876-9494-1A5F97618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732" y="1437513"/>
            <a:ext cx="8189906" cy="4387645"/>
          </a:xfrm>
          <a:prstGeom prst="rect">
            <a:avLst/>
          </a:prstGeom>
        </p:spPr>
      </p:pic>
      <p:pic>
        <p:nvPicPr>
          <p:cNvPr id="11268" name="Picture 4" descr="Káº¿t quáº£ hÃ¬nh áº£nh cho matlab blank">
            <a:extLst>
              <a:ext uri="{FF2B5EF4-FFF2-40B4-BE49-F238E27FC236}">
                <a16:creationId xmlns:a16="http://schemas.microsoft.com/office/drawing/2014/main" id="{CE140B25-F961-42D5-AEA3-9C0702FC96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17" t="10022" b="4188"/>
          <a:stretch/>
        </p:blipFill>
        <p:spPr bwMode="auto">
          <a:xfrm>
            <a:off x="781531" y="1152958"/>
            <a:ext cx="6949305" cy="49567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2FD18F-A1E7-44A4-A324-DF28076F7C5C}"/>
              </a:ext>
            </a:extLst>
          </p:cNvPr>
          <p:cNvSpPr/>
          <p:nvPr/>
        </p:nvSpPr>
        <p:spPr>
          <a:xfrm>
            <a:off x="905404" y="1691959"/>
            <a:ext cx="7003698" cy="3878754"/>
          </a:xfrm>
          <a:prstGeom prst="rect">
            <a:avLst/>
          </a:prstGeom>
          <a:noFill/>
        </p:spPr>
        <p:txBody>
          <a:bodyPr wrap="square">
            <a:spAutoFit/>
          </a:bodyPr>
          <a:lstStyle/>
          <a:p>
            <a:pPr marR="0" indent="225425">
              <a:lnSpc>
                <a:spcPct val="115000"/>
              </a:lnSpc>
              <a:spcBef>
                <a:spcPts val="0"/>
              </a:spcBef>
              <a:spcAft>
                <a:spcPts val="0"/>
              </a:spcAft>
            </a:pPr>
            <a:r>
              <a:rPr lang="en-US" sz="2400">
                <a:solidFill>
                  <a:srgbClr val="1D1B11"/>
                </a:solidFill>
                <a:latin typeface="+mj-lt"/>
                <a:ea typeface="Calibri" panose="020F0502020204030204" pitchFamily="34" charset="0"/>
                <a:cs typeface="Times New Roman" panose="02020603050405020304" pitchFamily="18" charset="0"/>
              </a:rPr>
              <a:t>&gt;&gt; L = length(data);</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0"/>
              </a:spcAft>
            </a:pPr>
            <a:r>
              <a:rPr lang="en-US" sz="2400">
                <a:solidFill>
                  <a:srgbClr val="1D1B11"/>
                </a:solidFill>
                <a:ea typeface="Calibri" panose="020F0502020204030204" pitchFamily="34" charset="0"/>
                <a:cs typeface="Times New Roman" panose="02020603050405020304" pitchFamily="18" charset="0"/>
              </a:rPr>
              <a:t>&gt;&gt; </a:t>
            </a:r>
            <a:r>
              <a:rPr lang="en-US" sz="2400">
                <a:solidFill>
                  <a:srgbClr val="1D1B11"/>
                </a:solidFill>
                <a:latin typeface="+mj-lt"/>
                <a:ea typeface="Calibri" panose="020F0502020204030204" pitchFamily="34" charset="0"/>
                <a:cs typeface="Times New Roman" panose="02020603050405020304" pitchFamily="18" charset="0"/>
              </a:rPr>
              <a:t>n = 2^nextpow2(L);</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0"/>
              </a:spcAft>
            </a:pPr>
            <a:r>
              <a:rPr lang="en-US" sz="2400">
                <a:solidFill>
                  <a:srgbClr val="1D1B11"/>
                </a:solidFill>
                <a:ea typeface="Calibri" panose="020F0502020204030204" pitchFamily="34" charset="0"/>
                <a:cs typeface="Times New Roman" panose="02020603050405020304" pitchFamily="18" charset="0"/>
              </a:rPr>
              <a:t>&gt;&gt; </a:t>
            </a:r>
            <a:r>
              <a:rPr lang="en-US" sz="2400">
                <a:solidFill>
                  <a:srgbClr val="1D1B11"/>
                </a:solidFill>
                <a:latin typeface="+mj-lt"/>
                <a:ea typeface="Calibri" panose="020F0502020204030204" pitchFamily="34" charset="0"/>
                <a:cs typeface="Times New Roman" panose="02020603050405020304" pitchFamily="18" charset="0"/>
              </a:rPr>
              <a:t>Y = fft(data, n);</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0"/>
              </a:spcAft>
            </a:pPr>
            <a:r>
              <a:rPr lang="en-US" sz="2400">
                <a:solidFill>
                  <a:srgbClr val="1D1B11"/>
                </a:solidFill>
                <a:ea typeface="Calibri" panose="020F0502020204030204" pitchFamily="34" charset="0"/>
                <a:cs typeface="Times New Roman" panose="02020603050405020304" pitchFamily="18" charset="0"/>
              </a:rPr>
              <a:t>&gt;&gt; </a:t>
            </a:r>
            <a:r>
              <a:rPr lang="en-US" sz="2400">
                <a:solidFill>
                  <a:srgbClr val="1D1B11"/>
                </a:solidFill>
                <a:latin typeface="+mj-lt"/>
                <a:ea typeface="Calibri" panose="020F0502020204030204" pitchFamily="34" charset="0"/>
                <a:cs typeface="Times New Roman" panose="02020603050405020304" pitchFamily="18" charset="0"/>
              </a:rPr>
              <a:t>f = fs*(0:(n/2))/n;</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0"/>
              </a:spcAft>
            </a:pPr>
            <a:r>
              <a:rPr lang="en-US" sz="2400">
                <a:solidFill>
                  <a:srgbClr val="1D1B11"/>
                </a:solidFill>
                <a:ea typeface="Calibri" panose="020F0502020204030204" pitchFamily="34" charset="0"/>
                <a:cs typeface="Times New Roman" panose="02020603050405020304" pitchFamily="18" charset="0"/>
              </a:rPr>
              <a:t>&gt;&gt; </a:t>
            </a:r>
            <a:r>
              <a:rPr lang="en-US" sz="2400">
                <a:solidFill>
                  <a:srgbClr val="1D1B11"/>
                </a:solidFill>
                <a:latin typeface="+mj-lt"/>
                <a:ea typeface="Calibri" panose="020F0502020204030204" pitchFamily="34" charset="0"/>
                <a:cs typeface="Times New Roman" panose="02020603050405020304" pitchFamily="18" charset="0"/>
              </a:rPr>
              <a:t>P = abs(Y/n);</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0"/>
              </a:spcAft>
            </a:pPr>
            <a:r>
              <a:rPr lang="en-US" sz="2400">
                <a:solidFill>
                  <a:srgbClr val="1D1B11"/>
                </a:solidFill>
                <a:ea typeface="Calibri" panose="020F0502020204030204" pitchFamily="34" charset="0"/>
                <a:cs typeface="Times New Roman" panose="02020603050405020304" pitchFamily="18" charset="0"/>
              </a:rPr>
              <a:t>&gt;&gt; </a:t>
            </a:r>
            <a:r>
              <a:rPr lang="en-US" sz="2400">
                <a:solidFill>
                  <a:srgbClr val="1D1B11"/>
                </a:solidFill>
                <a:latin typeface="+mj-lt"/>
                <a:ea typeface="Calibri" panose="020F0502020204030204" pitchFamily="34" charset="0"/>
                <a:cs typeface="Times New Roman" panose="02020603050405020304" pitchFamily="18" charset="0"/>
              </a:rPr>
              <a:t>plot(f, P(1:n/2+1), 'b') </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0"/>
              </a:spcAft>
            </a:pPr>
            <a:r>
              <a:rPr lang="en-US" sz="2400">
                <a:solidFill>
                  <a:srgbClr val="1D1B11"/>
                </a:solidFill>
                <a:ea typeface="Calibri" panose="020F0502020204030204" pitchFamily="34" charset="0"/>
                <a:cs typeface="Times New Roman" panose="02020603050405020304" pitchFamily="18" charset="0"/>
              </a:rPr>
              <a:t>&gt;&gt;  </a:t>
            </a:r>
            <a:r>
              <a:rPr lang="en-US" sz="2400">
                <a:solidFill>
                  <a:srgbClr val="1D1B11"/>
                </a:solidFill>
                <a:latin typeface="+mj-lt"/>
                <a:ea typeface="Calibri" panose="020F0502020204030204" pitchFamily="34" charset="0"/>
                <a:cs typeface="Times New Roman" panose="02020603050405020304" pitchFamily="18" charset="0"/>
              </a:rPr>
              <a:t>title(</a:t>
            </a:r>
            <a:r>
              <a:rPr lang="en-US" sz="2400">
                <a:solidFill>
                  <a:srgbClr val="A020F0"/>
                </a:solidFill>
                <a:latin typeface="+mj-lt"/>
                <a:ea typeface="Calibri" panose="020F0502020204030204" pitchFamily="34" charset="0"/>
                <a:cs typeface="Times New Roman" panose="02020603050405020304" pitchFamily="18" charset="0"/>
              </a:rPr>
              <a:t>'Signal in Frequency Domain'</a:t>
            </a:r>
            <a:r>
              <a:rPr lang="en-US" sz="2400">
                <a:solidFill>
                  <a:srgbClr val="1D1B11"/>
                </a:solidFill>
                <a:latin typeface="+mj-lt"/>
                <a:ea typeface="Calibri" panose="020F0502020204030204" pitchFamily="34" charset="0"/>
                <a:cs typeface="Times New Roman" panose="02020603050405020304" pitchFamily="18" charset="0"/>
              </a:rPr>
              <a:t>);</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0"/>
              </a:spcAft>
            </a:pPr>
            <a:r>
              <a:rPr lang="en-US" sz="2400">
                <a:solidFill>
                  <a:srgbClr val="1D1B11"/>
                </a:solidFill>
                <a:ea typeface="Calibri" panose="020F0502020204030204" pitchFamily="34" charset="0"/>
                <a:cs typeface="Times New Roman" panose="02020603050405020304" pitchFamily="18" charset="0"/>
              </a:rPr>
              <a:t>&gt;&gt; </a:t>
            </a:r>
            <a:r>
              <a:rPr lang="en-US" sz="2400">
                <a:solidFill>
                  <a:srgbClr val="1D1B11"/>
                </a:solidFill>
                <a:latin typeface="+mj-lt"/>
                <a:ea typeface="Calibri" panose="020F0502020204030204" pitchFamily="34" charset="0"/>
                <a:cs typeface="Times New Roman" panose="02020603050405020304" pitchFamily="18" charset="0"/>
              </a:rPr>
              <a:t>xlabel(</a:t>
            </a:r>
            <a:r>
              <a:rPr lang="en-US" sz="2400">
                <a:solidFill>
                  <a:srgbClr val="A020F0"/>
                </a:solidFill>
                <a:latin typeface="+mj-lt"/>
                <a:ea typeface="Calibri" panose="020F0502020204030204" pitchFamily="34" charset="0"/>
                <a:cs typeface="Times New Roman" panose="02020603050405020304" pitchFamily="18" charset="0"/>
              </a:rPr>
              <a:t>'Frequency (Hz)'</a:t>
            </a:r>
            <a:r>
              <a:rPr lang="en-US" sz="2400">
                <a:solidFill>
                  <a:srgbClr val="1D1B11"/>
                </a:solidFill>
                <a:latin typeface="+mj-lt"/>
                <a:ea typeface="Calibri" panose="020F0502020204030204" pitchFamily="34" charset="0"/>
                <a:cs typeface="Times New Roman" panose="02020603050405020304" pitchFamily="18" charset="0"/>
              </a:rPr>
              <a:t>);</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0"/>
              </a:spcAft>
            </a:pPr>
            <a:r>
              <a:rPr lang="en-US" sz="2400">
                <a:solidFill>
                  <a:srgbClr val="1D1B11"/>
                </a:solidFill>
                <a:ea typeface="Calibri" panose="020F0502020204030204" pitchFamily="34" charset="0"/>
                <a:cs typeface="Times New Roman" panose="02020603050405020304" pitchFamily="18" charset="0"/>
              </a:rPr>
              <a:t>&gt;&gt; </a:t>
            </a:r>
            <a:r>
              <a:rPr lang="en-US" sz="2400">
                <a:solidFill>
                  <a:srgbClr val="1D1B11"/>
                </a:solidFill>
                <a:latin typeface="+mj-lt"/>
                <a:ea typeface="Calibri" panose="020F0502020204030204" pitchFamily="34" charset="0"/>
                <a:cs typeface="Times New Roman" panose="02020603050405020304" pitchFamily="18" charset="0"/>
              </a:rPr>
              <a:t>ylabel(</a:t>
            </a:r>
            <a:r>
              <a:rPr lang="en-US" sz="2400">
                <a:solidFill>
                  <a:srgbClr val="A020F0"/>
                </a:solidFill>
                <a:latin typeface="+mj-lt"/>
                <a:ea typeface="Calibri" panose="020F0502020204030204" pitchFamily="34" charset="0"/>
                <a:cs typeface="Times New Roman" panose="02020603050405020304" pitchFamily="18" charset="0"/>
              </a:rPr>
              <a:t>'|P(f)|'</a:t>
            </a:r>
            <a:r>
              <a:rPr lang="en-US" sz="2400">
                <a:solidFill>
                  <a:srgbClr val="1D1B11"/>
                </a:solidFill>
                <a:latin typeface="+mj-lt"/>
                <a:ea typeface="Calibri" panose="020F0502020204030204" pitchFamily="34" charset="0"/>
                <a:cs typeface="Times New Roman" panose="02020603050405020304" pitchFamily="18" charset="0"/>
              </a:rPr>
              <a:t>); </a:t>
            </a:r>
            <a:endParaRPr lang="en-US" sz="2400">
              <a:effectLst/>
              <a:latin typeface="+mj-lt"/>
              <a:ea typeface="Calibri" panose="020F0502020204030204" pitchFamily="34" charset="0"/>
              <a:cs typeface="Times New Roman" panose="02020603050405020304" pitchFamily="18" charset="0"/>
            </a:endParaRPr>
          </a:p>
        </p:txBody>
      </p:sp>
      <p:pic>
        <p:nvPicPr>
          <p:cNvPr id="10" name="Picture 9" descr="A screenshot of a cell phone&#10;&#10;Description automatically generated">
            <a:extLst>
              <a:ext uri="{FF2B5EF4-FFF2-40B4-BE49-F238E27FC236}">
                <a16:creationId xmlns:a16="http://schemas.microsoft.com/office/drawing/2014/main" id="{65F812D4-5E6E-43A6-96A5-96DD942FAA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44" y="1520275"/>
            <a:ext cx="4972050" cy="396240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C8083E93-64C7-45F6-A6A9-D4B9B56A7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6567" y="1520275"/>
            <a:ext cx="4924425" cy="3943350"/>
          </a:xfrm>
          <a:prstGeom prst="rect">
            <a:avLst/>
          </a:prstGeom>
        </p:spPr>
      </p:pic>
      <p:sp>
        <p:nvSpPr>
          <p:cNvPr id="13" name="Arrow: Right 12">
            <a:extLst>
              <a:ext uri="{FF2B5EF4-FFF2-40B4-BE49-F238E27FC236}">
                <a16:creationId xmlns:a16="http://schemas.microsoft.com/office/drawing/2014/main" id="{AC17BAC3-CAED-4370-BF9C-C1B40FDBC271}"/>
              </a:ext>
            </a:extLst>
          </p:cNvPr>
          <p:cNvSpPr/>
          <p:nvPr/>
        </p:nvSpPr>
        <p:spPr>
          <a:xfrm>
            <a:off x="5506802" y="3252107"/>
            <a:ext cx="1178396" cy="479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Hình ảnh 2">
            <a:extLst>
              <a:ext uri="{FF2B5EF4-FFF2-40B4-BE49-F238E27FC236}">
                <a16:creationId xmlns:a16="http://schemas.microsoft.com/office/drawing/2014/main" id="{3A400050-CDB2-46FA-BC47-E5A4D9283E25}"/>
              </a:ext>
            </a:extLst>
          </p:cNvPr>
          <p:cNvPicPr>
            <a:picLocks noChangeAspect="1"/>
          </p:cNvPicPr>
          <p:nvPr/>
        </p:nvPicPr>
        <p:blipFill rotWithShape="1">
          <a:blip r:embed="rId6"/>
          <a:srcRect l="17510" t="7274" r="11380" b="76596"/>
          <a:stretch/>
        </p:blipFill>
        <p:spPr>
          <a:xfrm>
            <a:off x="8032975" y="2869538"/>
            <a:ext cx="3377494" cy="1118924"/>
          </a:xfrm>
          <a:prstGeom prst="rect">
            <a:avLst/>
          </a:prstGeom>
        </p:spPr>
      </p:pic>
      <p:sp>
        <p:nvSpPr>
          <p:cNvPr id="11" name="Hình chữ nhật 10">
            <a:extLst>
              <a:ext uri="{FF2B5EF4-FFF2-40B4-BE49-F238E27FC236}">
                <a16:creationId xmlns:a16="http://schemas.microsoft.com/office/drawing/2014/main" id="{52599EAF-F5A2-4658-99DF-7D829D4F1F1F}"/>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28</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469786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53" presetClass="entr" presetSubtype="16"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 calcmode="lin" valueType="num">
                                      <p:cBhvr>
                                        <p:cTn id="10" dur="500" fill="hold"/>
                                        <p:tgtEl>
                                          <p:spTgt spid="11268"/>
                                        </p:tgtEl>
                                        <p:attrNameLst>
                                          <p:attrName>ppt_w</p:attrName>
                                        </p:attrNameLst>
                                      </p:cBhvr>
                                      <p:tavLst>
                                        <p:tav tm="0">
                                          <p:val>
                                            <p:fltVal val="0"/>
                                          </p:val>
                                        </p:tav>
                                        <p:tav tm="100000">
                                          <p:val>
                                            <p:strVal val="#ppt_w"/>
                                          </p:val>
                                        </p:tav>
                                      </p:tavLst>
                                    </p:anim>
                                    <p:anim calcmode="lin" valueType="num">
                                      <p:cBhvr>
                                        <p:cTn id="11" dur="500" fill="hold"/>
                                        <p:tgtEl>
                                          <p:spTgt spid="11268"/>
                                        </p:tgtEl>
                                        <p:attrNameLst>
                                          <p:attrName>ppt_h</p:attrName>
                                        </p:attrNameLst>
                                      </p:cBhvr>
                                      <p:tavLst>
                                        <p:tav tm="0">
                                          <p:val>
                                            <p:fltVal val="0"/>
                                          </p:val>
                                        </p:tav>
                                        <p:tav tm="100000">
                                          <p:val>
                                            <p:strVal val="#ppt_h"/>
                                          </p:val>
                                        </p:tav>
                                      </p:tavLst>
                                    </p:anim>
                                    <p:animEffect transition="in" filter="fade">
                                      <p:cBhvr>
                                        <p:cTn id="12" dur="500"/>
                                        <p:tgtEl>
                                          <p:spTgt spid="11268"/>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1268"/>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childTnLst>
                          </p:cTn>
                        </p:par>
                        <p:par>
                          <p:cTn id="32" fill="hold">
                            <p:stCondLst>
                              <p:cond delay="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1">
            <a:extLst>
              <a:ext uri="{FF2B5EF4-FFF2-40B4-BE49-F238E27FC236}">
                <a16:creationId xmlns:a16="http://schemas.microsoft.com/office/drawing/2014/main" id="{DBBFE2BB-D6E2-48CD-9201-EA7E584D6AFB}"/>
              </a:ext>
            </a:extLst>
          </p:cNvPr>
          <p:cNvSpPr txBox="1"/>
          <p:nvPr/>
        </p:nvSpPr>
        <p:spPr>
          <a:xfrm>
            <a:off x="2092722" y="303990"/>
            <a:ext cx="4834551"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Ứng dụng xử lý câu lệnh</a:t>
            </a:r>
            <a:endParaRPr lang="zh-CN" altLang="en-US" sz="3600" b="1" dirty="0">
              <a:solidFill>
                <a:schemeClr val="accent1"/>
              </a:solidFill>
              <a:latin typeface="Calibri" panose="020F0502020204030204" pitchFamily="34" charset="0"/>
            </a:endParaRPr>
          </a:p>
        </p:txBody>
      </p:sp>
      <p:pic>
        <p:nvPicPr>
          <p:cNvPr id="12292" name="Picture 4" descr="Káº¿t quáº£ hÃ¬nh áº£nh cho filter signal icon">
            <a:extLst>
              <a:ext uri="{FF2B5EF4-FFF2-40B4-BE49-F238E27FC236}">
                <a16:creationId xmlns:a16="http://schemas.microsoft.com/office/drawing/2014/main" id="{DFD57133-97D3-44C6-95E7-16E1CDCAACD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2185" y="1297811"/>
            <a:ext cx="2985021" cy="5051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9A130C0-D3C5-46AA-B90F-8AC9621A03B4}"/>
              </a:ext>
            </a:extLst>
          </p:cNvPr>
          <p:cNvSpPr/>
          <p:nvPr/>
        </p:nvSpPr>
        <p:spPr>
          <a:xfrm>
            <a:off x="5750459" y="2226706"/>
            <a:ext cx="2985021" cy="1330364"/>
          </a:xfrm>
          <a:prstGeom prst="rect">
            <a:avLst/>
          </a:prstGeom>
          <a:solidFill>
            <a:schemeClr val="accent5">
              <a:lumMod val="60000"/>
              <a:lumOff val="40000"/>
              <a:alpha val="30000"/>
            </a:schemeClr>
          </a:solidFill>
        </p:spPr>
        <p:txBody>
          <a:bodyPr wrap="square">
            <a:spAutoFit/>
          </a:bodyPr>
          <a:lstStyle/>
          <a:p>
            <a:pPr marR="0" indent="225425">
              <a:lnSpc>
                <a:spcPct val="115000"/>
              </a:lnSpc>
              <a:spcBef>
                <a:spcPts val="0"/>
              </a:spcBef>
              <a:spcAft>
                <a:spcPts val="0"/>
              </a:spcAft>
            </a:pPr>
            <a:r>
              <a:rPr lang="en-US" sz="2400">
                <a:solidFill>
                  <a:srgbClr val="4A442A"/>
                </a:solidFill>
                <a:latin typeface="+mj-lt"/>
                <a:ea typeface="Calibri" panose="020F0502020204030204" pitchFamily="34" charset="0"/>
                <a:cs typeface="Times New Roman" panose="02020603050405020304" pitchFamily="18" charset="0"/>
              </a:rPr>
              <a:t>n = 7;</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0"/>
              </a:spcAft>
            </a:pPr>
            <a:r>
              <a:rPr lang="en-US" sz="2400">
                <a:solidFill>
                  <a:srgbClr val="4A442A"/>
                </a:solidFill>
                <a:latin typeface="+mj-lt"/>
                <a:ea typeface="Calibri" panose="020F0502020204030204" pitchFamily="34" charset="0"/>
                <a:cs typeface="Times New Roman" panose="02020603050405020304" pitchFamily="18" charset="0"/>
              </a:rPr>
              <a:t>Wp = 512 / (fs/2);</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1000"/>
              </a:spcAft>
            </a:pPr>
            <a:r>
              <a:rPr lang="en-US" sz="2400">
                <a:solidFill>
                  <a:srgbClr val="4A442A"/>
                </a:solidFill>
                <a:latin typeface="+mj-lt"/>
                <a:ea typeface="Calibri" panose="020F0502020204030204" pitchFamily="34" charset="0"/>
                <a:cs typeface="Times New Roman" panose="02020603050405020304" pitchFamily="18" charset="0"/>
              </a:rPr>
              <a:t>Ws = 2048 / (fs/2);</a:t>
            </a:r>
            <a:endParaRPr lang="en-US" sz="2400">
              <a:effectLst/>
              <a:latin typeface="+mj-lt"/>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D4E5E5A7-9D66-4B85-94EB-E0993B404C67}"/>
              </a:ext>
            </a:extLst>
          </p:cNvPr>
          <p:cNvSpPr/>
          <p:nvPr/>
        </p:nvSpPr>
        <p:spPr>
          <a:xfrm>
            <a:off x="5750459" y="3931757"/>
            <a:ext cx="5705044" cy="905633"/>
          </a:xfrm>
          <a:prstGeom prst="rect">
            <a:avLst/>
          </a:prstGeom>
          <a:solidFill>
            <a:schemeClr val="accent5">
              <a:lumMod val="60000"/>
              <a:lumOff val="40000"/>
              <a:alpha val="30000"/>
            </a:schemeClr>
          </a:solidFill>
        </p:spPr>
        <p:txBody>
          <a:bodyPr wrap="square">
            <a:spAutoFit/>
          </a:bodyPr>
          <a:lstStyle/>
          <a:p>
            <a:pPr marR="0" indent="225425">
              <a:lnSpc>
                <a:spcPct val="115000"/>
              </a:lnSpc>
              <a:spcBef>
                <a:spcPts val="0"/>
              </a:spcBef>
              <a:spcAft>
                <a:spcPts val="0"/>
              </a:spcAft>
            </a:pPr>
            <a:r>
              <a:rPr lang="en-US" sz="2400">
                <a:solidFill>
                  <a:srgbClr val="4A442A"/>
                </a:solidFill>
                <a:latin typeface="+mj-lt"/>
                <a:ea typeface="Calibri" panose="020F0502020204030204" pitchFamily="34" charset="0"/>
                <a:cs typeface="Times New Roman" panose="02020603050405020304" pitchFamily="18" charset="0"/>
              </a:rPr>
              <a:t>[b, a] = butter(n, [Wp, Ws], </a:t>
            </a:r>
            <a:r>
              <a:rPr lang="en-US" sz="2400">
                <a:solidFill>
                  <a:srgbClr val="A020F0"/>
                </a:solidFill>
                <a:latin typeface="+mj-lt"/>
                <a:ea typeface="Calibri" panose="020F0502020204030204" pitchFamily="34" charset="0"/>
                <a:cs typeface="Times New Roman" panose="02020603050405020304" pitchFamily="18" charset="0"/>
              </a:rPr>
              <a:t>‘bandpass’</a:t>
            </a:r>
            <a:r>
              <a:rPr lang="en-US" sz="2400">
                <a:solidFill>
                  <a:srgbClr val="4A442A"/>
                </a:solidFill>
                <a:latin typeface="+mj-lt"/>
                <a:ea typeface="Calibri" panose="020F0502020204030204" pitchFamily="34" charset="0"/>
                <a:cs typeface="Times New Roman" panose="02020603050405020304" pitchFamily="18" charset="0"/>
              </a:rPr>
              <a:t>);</a:t>
            </a:r>
            <a:endParaRPr lang="en-US" sz="2400">
              <a:latin typeface="+mj-lt"/>
              <a:ea typeface="Calibri" panose="020F0502020204030204" pitchFamily="34" charset="0"/>
              <a:cs typeface="Times New Roman" panose="02020603050405020304" pitchFamily="18" charset="0"/>
            </a:endParaRPr>
          </a:p>
          <a:p>
            <a:pPr marR="0" indent="225425">
              <a:lnSpc>
                <a:spcPct val="115000"/>
              </a:lnSpc>
              <a:spcBef>
                <a:spcPts val="0"/>
              </a:spcBef>
              <a:spcAft>
                <a:spcPts val="1000"/>
              </a:spcAft>
            </a:pPr>
            <a:r>
              <a:rPr lang="en-US" sz="2400">
                <a:solidFill>
                  <a:srgbClr val="4A442A"/>
                </a:solidFill>
                <a:latin typeface="+mj-lt"/>
                <a:ea typeface="Calibri" panose="020F0502020204030204" pitchFamily="34" charset="0"/>
                <a:cs typeface="Times New Roman" panose="02020603050405020304" pitchFamily="18" charset="0"/>
              </a:rPr>
              <a:t>output = filter(b, a, data);</a:t>
            </a:r>
            <a:endParaRPr lang="en-US" sz="2400">
              <a:effectLst/>
              <a:latin typeface="+mj-lt"/>
              <a:ea typeface="Calibri" panose="020F0502020204030204" pitchFamily="34" charset="0"/>
              <a:cs typeface="Times New Roman" panose="02020603050405020304" pitchFamily="18" charset="0"/>
            </a:endParaRPr>
          </a:p>
        </p:txBody>
      </p:sp>
      <p:pic>
        <p:nvPicPr>
          <p:cNvPr id="7" name="Picture 6" descr="A close up of text on a white background&#10;&#10;Description automatically generated">
            <a:extLst>
              <a:ext uri="{FF2B5EF4-FFF2-40B4-BE49-F238E27FC236}">
                <a16:creationId xmlns:a16="http://schemas.microsoft.com/office/drawing/2014/main" id="{971A2BD7-1B0F-479C-ADCB-74B1DC77A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9" y="1835066"/>
            <a:ext cx="5028145" cy="3977064"/>
          </a:xfrm>
          <a:prstGeom prst="rect">
            <a:avLst/>
          </a:prstGeom>
        </p:spPr>
      </p:pic>
      <p:pic>
        <p:nvPicPr>
          <p:cNvPr id="9" name="Picture 8" descr="A close up of a map&#10;&#10;Description automatically generated">
            <a:extLst>
              <a:ext uri="{FF2B5EF4-FFF2-40B4-BE49-F238E27FC236}">
                <a16:creationId xmlns:a16="http://schemas.microsoft.com/office/drawing/2014/main" id="{1CDEC77A-F5B3-4AF5-9D22-58363F50A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7273" y="1835066"/>
            <a:ext cx="4914515" cy="3977064"/>
          </a:xfrm>
          <a:prstGeom prst="rect">
            <a:avLst/>
          </a:prstGeom>
        </p:spPr>
      </p:pic>
      <p:sp>
        <p:nvSpPr>
          <p:cNvPr id="10" name="Rectangle 9">
            <a:extLst>
              <a:ext uri="{FF2B5EF4-FFF2-40B4-BE49-F238E27FC236}">
                <a16:creationId xmlns:a16="http://schemas.microsoft.com/office/drawing/2014/main" id="{B3842553-0D81-4CCA-8E04-A09E796EF46F}"/>
              </a:ext>
            </a:extLst>
          </p:cNvPr>
          <p:cNvSpPr/>
          <p:nvPr/>
        </p:nvSpPr>
        <p:spPr>
          <a:xfrm>
            <a:off x="5323090" y="1153195"/>
            <a:ext cx="5596725" cy="923330"/>
          </a:xfrm>
          <a:prstGeom prst="rect">
            <a:avLst/>
          </a:prstGeom>
          <a:noFill/>
        </p:spPr>
        <p:txBody>
          <a:bodyPr wrap="none" lIns="91440" tIns="45720" rIns="91440" bIns="45720">
            <a:spAutoFit/>
          </a:bodyPr>
          <a:lstStyle/>
          <a:p>
            <a:pPr algn="ctr"/>
            <a:r>
              <a:rPr lang="en-US" sz="5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BUTTERWORTH</a:t>
            </a:r>
            <a:endPar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Arrow: Right 10">
            <a:extLst>
              <a:ext uri="{FF2B5EF4-FFF2-40B4-BE49-F238E27FC236}">
                <a16:creationId xmlns:a16="http://schemas.microsoft.com/office/drawing/2014/main" id="{0A98D187-168E-4EDB-966A-BBB706040CA1}"/>
              </a:ext>
            </a:extLst>
          </p:cNvPr>
          <p:cNvSpPr/>
          <p:nvPr/>
        </p:nvSpPr>
        <p:spPr>
          <a:xfrm>
            <a:off x="5581688" y="3619438"/>
            <a:ext cx="1219382" cy="40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Hình ảnh 2">
            <a:extLst>
              <a:ext uri="{FF2B5EF4-FFF2-40B4-BE49-F238E27FC236}">
                <a16:creationId xmlns:a16="http://schemas.microsoft.com/office/drawing/2014/main" id="{43128F3A-4A38-44F4-AACC-8C79EF32202D}"/>
              </a:ext>
            </a:extLst>
          </p:cNvPr>
          <p:cNvPicPr>
            <a:picLocks noChangeAspect="1"/>
          </p:cNvPicPr>
          <p:nvPr/>
        </p:nvPicPr>
        <p:blipFill rotWithShape="1">
          <a:blip r:embed="rId5"/>
          <a:srcRect l="29072" t="43972" r="30837" b="45402"/>
          <a:stretch/>
        </p:blipFill>
        <p:spPr>
          <a:xfrm>
            <a:off x="6801070" y="5078878"/>
            <a:ext cx="3219515" cy="1093947"/>
          </a:xfrm>
          <a:prstGeom prst="rect">
            <a:avLst/>
          </a:prstGeom>
        </p:spPr>
      </p:pic>
      <p:sp>
        <p:nvSpPr>
          <p:cNvPr id="12" name="Hình chữ nhật 11">
            <a:extLst>
              <a:ext uri="{FF2B5EF4-FFF2-40B4-BE49-F238E27FC236}">
                <a16:creationId xmlns:a16="http://schemas.microsoft.com/office/drawing/2014/main" id="{45D0C479-77E5-4946-9E0D-17B372E42DC3}"/>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29</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641838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2292"/>
                                        </p:tgtEl>
                                        <p:attrNameLst>
                                          <p:attrName>style.visibility</p:attrName>
                                        </p:attrNameLst>
                                      </p:cBhvr>
                                      <p:to>
                                        <p:strVal val="visible"/>
                                      </p:to>
                                    </p:set>
                                    <p:anim calcmode="lin" valueType="num">
                                      <p:cBhvr>
                                        <p:cTn id="13" dur="500" fill="hold"/>
                                        <p:tgtEl>
                                          <p:spTgt spid="12292"/>
                                        </p:tgtEl>
                                        <p:attrNameLst>
                                          <p:attrName>ppt_w</p:attrName>
                                        </p:attrNameLst>
                                      </p:cBhvr>
                                      <p:tavLst>
                                        <p:tav tm="0">
                                          <p:val>
                                            <p:fltVal val="0"/>
                                          </p:val>
                                        </p:tav>
                                        <p:tav tm="100000">
                                          <p:val>
                                            <p:strVal val="#ppt_w"/>
                                          </p:val>
                                        </p:tav>
                                      </p:tavLst>
                                    </p:anim>
                                    <p:anim calcmode="lin" valueType="num">
                                      <p:cBhvr>
                                        <p:cTn id="14" dur="500" fill="hold"/>
                                        <p:tgtEl>
                                          <p:spTgt spid="12292"/>
                                        </p:tgtEl>
                                        <p:attrNameLst>
                                          <p:attrName>ppt_h</p:attrName>
                                        </p:attrNameLst>
                                      </p:cBhvr>
                                      <p:tavLst>
                                        <p:tav tm="0">
                                          <p:val>
                                            <p:fltVal val="0"/>
                                          </p:val>
                                        </p:tav>
                                        <p:tav tm="100000">
                                          <p:val>
                                            <p:strVal val="#ppt_h"/>
                                          </p:val>
                                        </p:tav>
                                      </p:tavLst>
                                    </p:anim>
                                    <p:animEffect transition="in" filter="fade">
                                      <p:cBhvr>
                                        <p:cTn id="15" dur="500"/>
                                        <p:tgtEl>
                                          <p:spTgt spid="1229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2292"/>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4"/>
                                        </p:tgtEl>
                                        <p:attrNameLst>
                                          <p:attrName>style.visibility</p:attrName>
                                        </p:attrNameLst>
                                      </p:cBhvr>
                                      <p:to>
                                        <p:strVal val="hidden"/>
                                      </p:to>
                                    </p:set>
                                  </p:childTnLst>
                                </p:cTn>
                              </p:par>
                            </p:childTnLst>
                          </p:cTn>
                        </p:par>
                        <p:par>
                          <p:cTn id="48" fill="hold">
                            <p:stCondLst>
                              <p:cond delay="0"/>
                            </p:stCondLst>
                            <p:childTnLst>
                              <p:par>
                                <p:cTn id="49" presetID="22" presetClass="entr" presetSubtype="8"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10" grpId="0"/>
      <p:bldP spid="10" grpId="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85930" y="0"/>
            <a:ext cx="3315210" cy="6858000"/>
            <a:chOff x="2501011" y="330200"/>
            <a:chExt cx="4125595" cy="8534401"/>
          </a:xfrm>
        </p:grpSpPr>
        <p:sp>
          <p:nvSpPr>
            <p:cNvPr id="3" name="等腰三角形 2"/>
            <p:cNvSpPr/>
            <p:nvPr/>
          </p:nvSpPr>
          <p:spPr>
            <a:xfrm>
              <a:off x="3327908" y="330200"/>
              <a:ext cx="1649984" cy="14224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3327908" y="1752600"/>
              <a:ext cx="1649984" cy="14224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flipV="1">
              <a:off x="2501011" y="330200"/>
              <a:ext cx="1649984" cy="14224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4151630" y="1752600"/>
              <a:ext cx="1649984" cy="14224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V="1">
              <a:off x="4152900" y="3175000"/>
              <a:ext cx="1649984" cy="14224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4976622" y="3175000"/>
              <a:ext cx="1649984" cy="14224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V="1">
              <a:off x="4976622" y="4597400"/>
              <a:ext cx="1649984" cy="14224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4150995" y="4597400"/>
              <a:ext cx="1649984" cy="14224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V="1">
              <a:off x="4150995" y="6019800"/>
              <a:ext cx="1649984" cy="14224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3324098" y="6019800"/>
              <a:ext cx="1649984" cy="1422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V="1">
              <a:off x="3327907" y="7442200"/>
              <a:ext cx="1649984" cy="14224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2501011" y="7442200"/>
              <a:ext cx="1649984" cy="14224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02102" y="2967333"/>
            <a:ext cx="3768205" cy="92333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5400" b="1" i="1" noProof="0">
                <a:solidFill>
                  <a:schemeClr val="accent1"/>
                </a:solidFill>
                <a:latin typeface="Calibri" panose="020F0502020204030204" pitchFamily="34" charset="0"/>
              </a:rPr>
              <a:t>NỘI DUNG</a:t>
            </a:r>
            <a:endParaRPr kumimoji="0" lang="zh-CN" altLang="en-US" sz="5400" b="1" i="1" u="none" strike="noStrike" kern="1200" cap="none" spc="0" normalizeH="0" baseline="0" noProof="0" dirty="0">
              <a:ln>
                <a:noFill/>
              </a:ln>
              <a:solidFill>
                <a:schemeClr val="accent1"/>
              </a:solidFill>
              <a:effectLst/>
              <a:uLnTx/>
              <a:uFillTx/>
              <a:latin typeface="Calibri" panose="020F0502020204030204" pitchFamily="34" charset="0"/>
            </a:endParaRPr>
          </a:p>
        </p:txBody>
      </p:sp>
      <p:grpSp>
        <p:nvGrpSpPr>
          <p:cNvPr id="17" name="组合 16"/>
          <p:cNvGrpSpPr/>
          <p:nvPr/>
        </p:nvGrpSpPr>
        <p:grpSpPr>
          <a:xfrm>
            <a:off x="6490862" y="1665607"/>
            <a:ext cx="4086487" cy="584775"/>
            <a:chOff x="1278972" y="1881503"/>
            <a:chExt cx="4086487" cy="584775"/>
          </a:xfrm>
        </p:grpSpPr>
        <p:grpSp>
          <p:nvGrpSpPr>
            <p:cNvPr id="18" name="组合 17"/>
            <p:cNvGrpSpPr/>
            <p:nvPr/>
          </p:nvGrpSpPr>
          <p:grpSpPr>
            <a:xfrm>
              <a:off x="1278972" y="1881503"/>
              <a:ext cx="4086487" cy="584775"/>
              <a:chOff x="1591029" y="1937532"/>
              <a:chExt cx="4086487" cy="584775"/>
            </a:xfrm>
          </p:grpSpPr>
          <p:sp>
            <p:nvSpPr>
              <p:cNvPr id="22" name="文本框 21"/>
              <p:cNvSpPr txBox="1"/>
              <p:nvPr/>
            </p:nvSpPr>
            <p:spPr>
              <a:xfrm>
                <a:off x="2203402" y="1937532"/>
                <a:ext cx="3474114" cy="584775"/>
              </a:xfrm>
              <a:prstGeom prst="rect">
                <a:avLst/>
              </a:prstGeom>
              <a:noFill/>
            </p:spPr>
            <p:txBody>
              <a:bodyPr wrap="square" rtlCol="0">
                <a:spAutoFit/>
                <a:scene3d>
                  <a:camera prst="orthographicFront"/>
                  <a:lightRig rig="threePt" dir="t"/>
                </a:scene3d>
                <a:sp3d contourW="12700"/>
              </a:bodyPr>
              <a:lstStyle/>
              <a:p>
                <a:pPr lvl="0">
                  <a:defRPr/>
                </a:pPr>
                <a:r>
                  <a:rPr lang="en-US" altLang="zh-CN" sz="3200" b="1">
                    <a:solidFill>
                      <a:schemeClr val="accent2"/>
                    </a:solidFill>
                    <a:latin typeface="Calibri" panose="020F0502020204030204" pitchFamily="34" charset="0"/>
                  </a:rPr>
                  <a:t>Mô tả quá trình</a:t>
                </a:r>
                <a:endParaRPr kumimoji="0" lang="zh-CN" altLang="en-US" sz="3200" b="1" i="0" u="none" strike="noStrike" kern="1200" cap="none" spc="0" normalizeH="0" baseline="0" noProof="0" dirty="0">
                  <a:ln>
                    <a:noFill/>
                  </a:ln>
                  <a:solidFill>
                    <a:schemeClr val="accent2"/>
                  </a:solidFill>
                  <a:effectLst/>
                  <a:uLnTx/>
                  <a:uFillTx/>
                  <a:latin typeface="Calibri" panose="020F0502020204030204" pitchFamily="34" charset="0"/>
                  <a:ea typeface="微软雅黑"/>
                </a:endParaRPr>
              </a:p>
            </p:txBody>
          </p:sp>
          <p:sp>
            <p:nvSpPr>
              <p:cNvPr id="21" name="圆角矩形 20"/>
              <p:cNvSpPr/>
              <p:nvPr/>
            </p:nvSpPr>
            <p:spPr>
              <a:xfrm rot="2700000">
                <a:off x="1591029" y="2067965"/>
                <a:ext cx="401640" cy="40164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Calibri" panose="020F0502020204030204" pitchFamily="34" charset="0"/>
                </a:endParaRPr>
              </a:p>
            </p:txBody>
          </p:sp>
        </p:grpSp>
        <p:sp>
          <p:nvSpPr>
            <p:cNvPr id="19" name="文本框 18"/>
            <p:cNvSpPr txBox="1"/>
            <p:nvPr/>
          </p:nvSpPr>
          <p:spPr>
            <a:xfrm>
              <a:off x="1323339" y="2028090"/>
              <a:ext cx="312906" cy="369332"/>
            </a:xfrm>
            <a:prstGeom prst="rect">
              <a:avLst/>
            </a:prstGeom>
            <a:noFill/>
          </p:spPr>
          <p:txBody>
            <a:bodyPr wrap="none" rtlCol="0">
              <a:spAutoFit/>
            </a:bodyPr>
            <a:lstStyle/>
            <a:p>
              <a:pPr algn="ctr"/>
              <a:r>
                <a:rPr lang="en-US" altLang="zh-CN" i="1" dirty="0">
                  <a:solidFill>
                    <a:schemeClr val="bg1"/>
                  </a:solidFill>
                  <a:latin typeface="Calibri" panose="020F0502020204030204" pitchFamily="34" charset="0"/>
                </a:rPr>
                <a:t>1</a:t>
              </a:r>
              <a:endParaRPr lang="zh-CN" altLang="en-US" i="1" dirty="0">
                <a:solidFill>
                  <a:schemeClr val="bg1"/>
                </a:solidFill>
                <a:latin typeface="Calibri" panose="020F0502020204030204" pitchFamily="34" charset="0"/>
              </a:endParaRPr>
            </a:p>
          </p:txBody>
        </p:sp>
      </p:grpSp>
      <p:grpSp>
        <p:nvGrpSpPr>
          <p:cNvPr id="24" name="组合 23"/>
          <p:cNvGrpSpPr/>
          <p:nvPr/>
        </p:nvGrpSpPr>
        <p:grpSpPr>
          <a:xfrm>
            <a:off x="6490862" y="2667944"/>
            <a:ext cx="4086487" cy="584775"/>
            <a:chOff x="1278972" y="1906175"/>
            <a:chExt cx="4086487" cy="584775"/>
          </a:xfrm>
        </p:grpSpPr>
        <p:grpSp>
          <p:nvGrpSpPr>
            <p:cNvPr id="25" name="组合 24"/>
            <p:cNvGrpSpPr/>
            <p:nvPr/>
          </p:nvGrpSpPr>
          <p:grpSpPr>
            <a:xfrm>
              <a:off x="1278972" y="1906175"/>
              <a:ext cx="4086487" cy="584775"/>
              <a:chOff x="1591029" y="1962204"/>
              <a:chExt cx="4086487" cy="584775"/>
            </a:xfrm>
          </p:grpSpPr>
          <p:sp>
            <p:nvSpPr>
              <p:cNvPr id="29" name="文本框 28"/>
              <p:cNvSpPr txBox="1"/>
              <p:nvPr/>
            </p:nvSpPr>
            <p:spPr>
              <a:xfrm>
                <a:off x="2203402" y="1962204"/>
                <a:ext cx="3474114" cy="584775"/>
              </a:xfrm>
              <a:prstGeom prst="rect">
                <a:avLst/>
              </a:prstGeom>
              <a:noFill/>
            </p:spPr>
            <p:txBody>
              <a:bodyPr wrap="square" rtlCol="0">
                <a:spAutoFit/>
                <a:scene3d>
                  <a:camera prst="orthographicFront"/>
                  <a:lightRig rig="threePt" dir="t"/>
                </a:scene3d>
                <a:sp3d contourW="12700"/>
              </a:bodyPr>
              <a:lstStyle/>
              <a:p>
                <a:pPr lvl="0">
                  <a:defRPr/>
                </a:pPr>
                <a:r>
                  <a:rPr kumimoji="0" lang="en-US" altLang="zh-CN" sz="3200" b="1" i="0" u="none" strike="noStrike" kern="1200" cap="none" spc="0" normalizeH="0" baseline="0" noProof="0">
                    <a:ln>
                      <a:noFill/>
                    </a:ln>
                    <a:solidFill>
                      <a:schemeClr val="accent2"/>
                    </a:solidFill>
                    <a:effectLst/>
                    <a:uLnTx/>
                    <a:uFillTx/>
                    <a:latin typeface="Calibri" panose="020F0502020204030204" pitchFamily="34" charset="0"/>
                    <a:ea typeface="微软雅黑"/>
                  </a:rPr>
                  <a:t>Nội dung chính</a:t>
                </a:r>
                <a:endParaRPr kumimoji="0" lang="zh-CN" altLang="en-US" sz="3200" b="1" i="0" u="none" strike="noStrike" kern="1200" cap="none" spc="0" normalizeH="0" baseline="0" noProof="0" dirty="0">
                  <a:ln>
                    <a:noFill/>
                  </a:ln>
                  <a:solidFill>
                    <a:schemeClr val="accent2"/>
                  </a:solidFill>
                  <a:effectLst/>
                  <a:uLnTx/>
                  <a:uFillTx/>
                  <a:latin typeface="Calibri" panose="020F0502020204030204" pitchFamily="34" charset="0"/>
                  <a:ea typeface="微软雅黑"/>
                </a:endParaRPr>
              </a:p>
            </p:txBody>
          </p:sp>
          <p:sp>
            <p:nvSpPr>
              <p:cNvPr id="28" name="圆角矩形 27"/>
              <p:cNvSpPr/>
              <p:nvPr/>
            </p:nvSpPr>
            <p:spPr>
              <a:xfrm rot="2700000">
                <a:off x="1591029" y="2067965"/>
                <a:ext cx="401640" cy="40164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Calibri" panose="020F0502020204030204" pitchFamily="34" charset="0"/>
                </a:endParaRPr>
              </a:p>
            </p:txBody>
          </p:sp>
        </p:grpSp>
        <p:sp>
          <p:nvSpPr>
            <p:cNvPr id="26" name="文本框 25"/>
            <p:cNvSpPr txBox="1"/>
            <p:nvPr/>
          </p:nvSpPr>
          <p:spPr>
            <a:xfrm>
              <a:off x="1323339" y="2028090"/>
              <a:ext cx="312906" cy="369332"/>
            </a:xfrm>
            <a:prstGeom prst="rect">
              <a:avLst/>
            </a:prstGeom>
            <a:noFill/>
          </p:spPr>
          <p:txBody>
            <a:bodyPr wrap="none" rtlCol="0">
              <a:spAutoFit/>
            </a:bodyPr>
            <a:lstStyle/>
            <a:p>
              <a:pPr algn="ctr"/>
              <a:r>
                <a:rPr lang="en-US" altLang="zh-CN" i="1" dirty="0">
                  <a:solidFill>
                    <a:schemeClr val="bg1"/>
                  </a:solidFill>
                  <a:latin typeface="Calibri" panose="020F0502020204030204" pitchFamily="34" charset="0"/>
                </a:rPr>
                <a:t>2</a:t>
              </a:r>
              <a:endParaRPr lang="zh-CN" altLang="en-US" i="1" dirty="0">
                <a:solidFill>
                  <a:schemeClr val="bg1"/>
                </a:solidFill>
                <a:latin typeface="Calibri" panose="020F0502020204030204" pitchFamily="34" charset="0"/>
              </a:endParaRPr>
            </a:p>
          </p:txBody>
        </p:sp>
      </p:grpSp>
      <p:grpSp>
        <p:nvGrpSpPr>
          <p:cNvPr id="31" name="组合 30"/>
          <p:cNvGrpSpPr/>
          <p:nvPr/>
        </p:nvGrpSpPr>
        <p:grpSpPr>
          <a:xfrm>
            <a:off x="6490862" y="3637615"/>
            <a:ext cx="4086487" cy="584775"/>
            <a:chOff x="1278972" y="1898181"/>
            <a:chExt cx="4086487" cy="584775"/>
          </a:xfrm>
        </p:grpSpPr>
        <p:grpSp>
          <p:nvGrpSpPr>
            <p:cNvPr id="32" name="组合 31"/>
            <p:cNvGrpSpPr/>
            <p:nvPr/>
          </p:nvGrpSpPr>
          <p:grpSpPr>
            <a:xfrm>
              <a:off x="1278972" y="1898181"/>
              <a:ext cx="4086487" cy="584775"/>
              <a:chOff x="1591029" y="1954210"/>
              <a:chExt cx="4086487" cy="584775"/>
            </a:xfrm>
          </p:grpSpPr>
          <p:sp>
            <p:nvSpPr>
              <p:cNvPr id="36" name="文本框 35"/>
              <p:cNvSpPr txBox="1"/>
              <p:nvPr/>
            </p:nvSpPr>
            <p:spPr>
              <a:xfrm>
                <a:off x="2203402" y="1954210"/>
                <a:ext cx="3474114" cy="584775"/>
              </a:xfrm>
              <a:prstGeom prst="rect">
                <a:avLst/>
              </a:prstGeom>
              <a:noFill/>
            </p:spPr>
            <p:txBody>
              <a:bodyPr wrap="square" rtlCol="0">
                <a:spAutoFit/>
                <a:scene3d>
                  <a:camera prst="orthographicFront"/>
                  <a:lightRig rig="threePt" dir="t"/>
                </a:scene3d>
                <a:sp3d contourW="12700"/>
              </a:bodyPr>
              <a:lstStyle/>
              <a:p>
                <a:pPr lvl="0">
                  <a:defRPr/>
                </a:pPr>
                <a:r>
                  <a:rPr lang="en-US" altLang="zh-CN" sz="3200" b="1">
                    <a:solidFill>
                      <a:schemeClr val="accent2"/>
                    </a:solidFill>
                    <a:latin typeface="Calibri" panose="020F0502020204030204" pitchFamily="34" charset="0"/>
                  </a:rPr>
                  <a:t>Demo ứng dụng</a:t>
                </a:r>
                <a:endParaRPr kumimoji="0" lang="zh-CN" altLang="en-US" sz="3200" b="1" i="0" u="none" strike="noStrike" kern="1200" cap="none" spc="0" normalizeH="0" baseline="0" noProof="0" dirty="0">
                  <a:ln>
                    <a:noFill/>
                  </a:ln>
                  <a:solidFill>
                    <a:schemeClr val="accent2"/>
                  </a:solidFill>
                  <a:effectLst/>
                  <a:uLnTx/>
                  <a:uFillTx/>
                  <a:latin typeface="Calibri" panose="020F0502020204030204" pitchFamily="34" charset="0"/>
                  <a:ea typeface="微软雅黑"/>
                </a:endParaRPr>
              </a:p>
            </p:txBody>
          </p:sp>
          <p:sp>
            <p:nvSpPr>
              <p:cNvPr id="35" name="圆角矩形 34"/>
              <p:cNvSpPr/>
              <p:nvPr/>
            </p:nvSpPr>
            <p:spPr>
              <a:xfrm rot="2700000">
                <a:off x="1591029" y="2067965"/>
                <a:ext cx="401640" cy="40164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Calibri" panose="020F0502020204030204" pitchFamily="34" charset="0"/>
                </a:endParaRPr>
              </a:p>
            </p:txBody>
          </p:sp>
        </p:grpSp>
        <p:sp>
          <p:nvSpPr>
            <p:cNvPr id="33" name="文本框 32"/>
            <p:cNvSpPr txBox="1"/>
            <p:nvPr/>
          </p:nvSpPr>
          <p:spPr>
            <a:xfrm>
              <a:off x="1323339" y="2028090"/>
              <a:ext cx="312906" cy="369332"/>
            </a:xfrm>
            <a:prstGeom prst="rect">
              <a:avLst/>
            </a:prstGeom>
            <a:noFill/>
          </p:spPr>
          <p:txBody>
            <a:bodyPr wrap="none" rtlCol="0">
              <a:spAutoFit/>
            </a:bodyPr>
            <a:lstStyle/>
            <a:p>
              <a:pPr algn="ctr"/>
              <a:r>
                <a:rPr lang="en-US" altLang="zh-CN" i="1" dirty="0">
                  <a:solidFill>
                    <a:schemeClr val="bg1"/>
                  </a:solidFill>
                  <a:latin typeface="Calibri" panose="020F0502020204030204" pitchFamily="34" charset="0"/>
                </a:rPr>
                <a:t>3</a:t>
              </a:r>
              <a:endParaRPr lang="zh-CN" altLang="en-US" i="1" dirty="0">
                <a:solidFill>
                  <a:schemeClr val="bg1"/>
                </a:solidFill>
                <a:latin typeface="Calibri" panose="020F0502020204030204" pitchFamily="34" charset="0"/>
              </a:endParaRPr>
            </a:p>
          </p:txBody>
        </p:sp>
      </p:grpSp>
      <p:grpSp>
        <p:nvGrpSpPr>
          <p:cNvPr id="38" name="组合 37"/>
          <p:cNvGrpSpPr/>
          <p:nvPr/>
        </p:nvGrpSpPr>
        <p:grpSpPr>
          <a:xfrm>
            <a:off x="6490862" y="4653807"/>
            <a:ext cx="4086487" cy="584775"/>
            <a:chOff x="1278972" y="1936709"/>
            <a:chExt cx="4086487" cy="584775"/>
          </a:xfrm>
        </p:grpSpPr>
        <p:grpSp>
          <p:nvGrpSpPr>
            <p:cNvPr id="39" name="组合 38"/>
            <p:cNvGrpSpPr/>
            <p:nvPr/>
          </p:nvGrpSpPr>
          <p:grpSpPr>
            <a:xfrm>
              <a:off x="1278972" y="1936709"/>
              <a:ext cx="4086487" cy="584775"/>
              <a:chOff x="1591029" y="1992738"/>
              <a:chExt cx="4086487" cy="584775"/>
            </a:xfrm>
          </p:grpSpPr>
          <p:sp>
            <p:nvSpPr>
              <p:cNvPr id="43" name="文本框 42"/>
              <p:cNvSpPr txBox="1"/>
              <p:nvPr/>
            </p:nvSpPr>
            <p:spPr>
              <a:xfrm>
                <a:off x="2203402" y="1992738"/>
                <a:ext cx="3474114" cy="584775"/>
              </a:xfrm>
              <a:prstGeom prst="rect">
                <a:avLst/>
              </a:prstGeom>
              <a:noFill/>
            </p:spPr>
            <p:txBody>
              <a:bodyPr wrap="square" rtlCol="0">
                <a:spAutoFit/>
                <a:scene3d>
                  <a:camera prst="orthographicFront"/>
                  <a:lightRig rig="threePt" dir="t"/>
                </a:scene3d>
                <a:sp3d contourW="12700"/>
              </a:bodyPr>
              <a:lstStyle/>
              <a:p>
                <a:pPr lvl="0">
                  <a:defRPr/>
                </a:pPr>
                <a:r>
                  <a:rPr lang="en-US" altLang="zh-CN" sz="3200" b="1">
                    <a:solidFill>
                      <a:schemeClr val="accent2"/>
                    </a:solidFill>
                    <a:latin typeface="Calibri" panose="020F0502020204030204" pitchFamily="34" charset="0"/>
                  </a:rPr>
                  <a:t>Lời kết</a:t>
                </a:r>
                <a:endParaRPr kumimoji="0" lang="zh-CN" altLang="en-US" sz="3200" b="1" i="0" u="none" strike="noStrike" kern="1200" cap="none" spc="0" normalizeH="0" baseline="0" noProof="0" dirty="0">
                  <a:ln>
                    <a:noFill/>
                  </a:ln>
                  <a:solidFill>
                    <a:schemeClr val="accent2"/>
                  </a:solidFill>
                  <a:effectLst/>
                  <a:uLnTx/>
                  <a:uFillTx/>
                  <a:latin typeface="Calibri" panose="020F0502020204030204" pitchFamily="34" charset="0"/>
                  <a:ea typeface="微软雅黑"/>
                </a:endParaRPr>
              </a:p>
            </p:txBody>
          </p:sp>
          <p:sp>
            <p:nvSpPr>
              <p:cNvPr id="42" name="圆角矩形 41"/>
              <p:cNvSpPr/>
              <p:nvPr/>
            </p:nvSpPr>
            <p:spPr>
              <a:xfrm rot="2700000">
                <a:off x="1591029" y="2067965"/>
                <a:ext cx="401640" cy="40164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Calibri" panose="020F0502020204030204" pitchFamily="34" charset="0"/>
                </a:endParaRPr>
              </a:p>
            </p:txBody>
          </p:sp>
        </p:grpSp>
        <p:sp>
          <p:nvSpPr>
            <p:cNvPr id="40" name="文本框 39"/>
            <p:cNvSpPr txBox="1"/>
            <p:nvPr/>
          </p:nvSpPr>
          <p:spPr>
            <a:xfrm>
              <a:off x="1323339" y="2028090"/>
              <a:ext cx="312906" cy="369332"/>
            </a:xfrm>
            <a:prstGeom prst="rect">
              <a:avLst/>
            </a:prstGeom>
            <a:noFill/>
          </p:spPr>
          <p:txBody>
            <a:bodyPr wrap="none" rtlCol="0">
              <a:spAutoFit/>
            </a:bodyPr>
            <a:lstStyle/>
            <a:p>
              <a:pPr algn="ctr"/>
              <a:r>
                <a:rPr lang="en-US" altLang="zh-CN" i="1" dirty="0">
                  <a:solidFill>
                    <a:schemeClr val="bg1"/>
                  </a:solidFill>
                  <a:latin typeface="Calibri" panose="020F0502020204030204" pitchFamily="34" charset="0"/>
                </a:rPr>
                <a:t>4</a:t>
              </a:r>
              <a:endParaRPr lang="zh-CN" altLang="en-US" i="1" dirty="0">
                <a:solidFill>
                  <a:schemeClr val="bg1"/>
                </a:solidFill>
                <a:latin typeface="Calibri" panose="020F0502020204030204" pitchFamily="34" charset="0"/>
              </a:endParaRPr>
            </a:p>
          </p:txBody>
        </p:sp>
      </p:grpSp>
      <p:sp>
        <p:nvSpPr>
          <p:cNvPr id="37" name="Hình chữ nhật 36">
            <a:extLst>
              <a:ext uri="{FF2B5EF4-FFF2-40B4-BE49-F238E27FC236}">
                <a16:creationId xmlns:a16="http://schemas.microsoft.com/office/drawing/2014/main" id="{BF8DFB4A-2AF8-4B46-9EB1-C0E7989B3F44}"/>
              </a:ext>
            </a:extLst>
          </p:cNvPr>
          <p:cNvSpPr/>
          <p:nvPr/>
        </p:nvSpPr>
        <p:spPr>
          <a:xfrm>
            <a:off x="11508155" y="6015343"/>
            <a:ext cx="3978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7148844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2" presetClass="entr" presetSubtype="8" decel="10000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1000" fill="hold"/>
                                        <p:tgtEl>
                                          <p:spTgt spid="17"/>
                                        </p:tgtEl>
                                        <p:attrNameLst>
                                          <p:attrName>ppt_x</p:attrName>
                                        </p:attrNameLst>
                                      </p:cBhvr>
                                      <p:tavLst>
                                        <p:tav tm="0">
                                          <p:val>
                                            <p:strVal val="0-#ppt_w/2"/>
                                          </p:val>
                                        </p:tav>
                                        <p:tav tm="100000">
                                          <p:val>
                                            <p:strVal val="#ppt_x"/>
                                          </p:val>
                                        </p:tav>
                                      </p:tavLst>
                                    </p:anim>
                                    <p:anim calcmode="lin" valueType="num">
                                      <p:cBhvr additive="base">
                                        <p:cTn id="19" dur="10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0-#ppt_w/2"/>
                                          </p:val>
                                        </p:tav>
                                        <p:tav tm="100000">
                                          <p:val>
                                            <p:strVal val="#ppt_x"/>
                                          </p:val>
                                        </p:tav>
                                      </p:tavLst>
                                    </p:anim>
                                    <p:anim calcmode="lin" valueType="num">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8" decel="100000" fill="hold" nodeType="withEffect">
                                  <p:stCondLst>
                                    <p:cond delay="50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1000" fill="hold"/>
                                        <p:tgtEl>
                                          <p:spTgt spid="31"/>
                                        </p:tgtEl>
                                        <p:attrNameLst>
                                          <p:attrName>ppt_x</p:attrName>
                                        </p:attrNameLst>
                                      </p:cBhvr>
                                      <p:tavLst>
                                        <p:tav tm="0">
                                          <p:val>
                                            <p:strVal val="0-#ppt_w/2"/>
                                          </p:val>
                                        </p:tav>
                                        <p:tav tm="100000">
                                          <p:val>
                                            <p:strVal val="#ppt_x"/>
                                          </p:val>
                                        </p:tav>
                                      </p:tavLst>
                                    </p:anim>
                                    <p:anim calcmode="lin" valueType="num">
                                      <p:cBhvr additive="base">
                                        <p:cTn id="27" dur="1000" fill="hold"/>
                                        <p:tgtEl>
                                          <p:spTgt spid="31"/>
                                        </p:tgtEl>
                                        <p:attrNameLst>
                                          <p:attrName>ppt_y</p:attrName>
                                        </p:attrNameLst>
                                      </p:cBhvr>
                                      <p:tavLst>
                                        <p:tav tm="0">
                                          <p:val>
                                            <p:strVal val="#ppt_y"/>
                                          </p:val>
                                        </p:tav>
                                        <p:tav tm="100000">
                                          <p:val>
                                            <p:strVal val="#ppt_y"/>
                                          </p:val>
                                        </p:tav>
                                      </p:tavLst>
                                    </p:anim>
                                  </p:childTnLst>
                                </p:cTn>
                              </p:par>
                              <p:par>
                                <p:cTn id="28" presetID="2" presetClass="entr" presetSubtype="8" decel="100000" fill="hold" nodeType="withEffect">
                                  <p:stCondLst>
                                    <p:cond delay="75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1000" fill="hold"/>
                                        <p:tgtEl>
                                          <p:spTgt spid="38"/>
                                        </p:tgtEl>
                                        <p:attrNameLst>
                                          <p:attrName>ppt_x</p:attrName>
                                        </p:attrNameLst>
                                      </p:cBhvr>
                                      <p:tavLst>
                                        <p:tav tm="0">
                                          <p:val>
                                            <p:strVal val="0-#ppt_w/2"/>
                                          </p:val>
                                        </p:tav>
                                        <p:tav tm="100000">
                                          <p:val>
                                            <p:strVal val="#ppt_x"/>
                                          </p:val>
                                        </p:tav>
                                      </p:tavLst>
                                    </p:anim>
                                    <p:anim calcmode="lin" valueType="num">
                                      <p:cBhvr additive="base">
                                        <p:cTn id="31"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1">
            <a:extLst>
              <a:ext uri="{FF2B5EF4-FFF2-40B4-BE49-F238E27FC236}">
                <a16:creationId xmlns:a16="http://schemas.microsoft.com/office/drawing/2014/main" id="{03CB9E80-3D40-4654-A7EE-C02E42C85E3F}"/>
              </a:ext>
            </a:extLst>
          </p:cNvPr>
          <p:cNvSpPr txBox="1"/>
          <p:nvPr/>
        </p:nvSpPr>
        <p:spPr>
          <a:xfrm>
            <a:off x="2092722" y="303990"/>
            <a:ext cx="4834551"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Ứng dụng xử lý câu lệnh</a:t>
            </a:r>
            <a:endParaRPr lang="zh-CN" altLang="en-US" sz="3600" b="1" dirty="0">
              <a:solidFill>
                <a:schemeClr val="accent1"/>
              </a:solidFill>
              <a:latin typeface="Calibri" panose="020F0502020204030204" pitchFamily="34" charset="0"/>
            </a:endParaRPr>
          </a:p>
        </p:txBody>
      </p:sp>
      <p:pic>
        <p:nvPicPr>
          <p:cNvPr id="13314" name="Picture 2" descr="Káº¿t quáº£ hÃ¬nh áº£nh cho binary icon">
            <a:extLst>
              <a:ext uri="{FF2B5EF4-FFF2-40B4-BE49-F238E27FC236}">
                <a16:creationId xmlns:a16="http://schemas.microsoft.com/office/drawing/2014/main" id="{48320601-FF14-4D67-9700-3405745C3253}"/>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24747" y="3887300"/>
            <a:ext cx="1330090" cy="1629201"/>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2">
            <a:extLst>
              <a:ext uri="{FF2B5EF4-FFF2-40B4-BE49-F238E27FC236}">
                <a16:creationId xmlns:a16="http://schemas.microsoft.com/office/drawing/2014/main" id="{59782335-AC01-4C2A-A7A1-E8155370BA15}"/>
              </a:ext>
            </a:extLst>
          </p:cNvPr>
          <p:cNvPicPr>
            <a:picLocks noChangeAspect="1"/>
          </p:cNvPicPr>
          <p:nvPr/>
        </p:nvPicPr>
        <p:blipFill rotWithShape="1">
          <a:blip r:embed="rId3"/>
          <a:srcRect l="29493" t="84768" r="30837" b="4475"/>
          <a:stretch/>
        </p:blipFill>
        <p:spPr>
          <a:xfrm>
            <a:off x="4774654" y="3786320"/>
            <a:ext cx="2343119" cy="814600"/>
          </a:xfrm>
          <a:prstGeom prst="rect">
            <a:avLst/>
          </a:prstGeom>
        </p:spPr>
      </p:pic>
      <p:pic>
        <p:nvPicPr>
          <p:cNvPr id="13316" name="Picture 4" descr="HÃ¬nh áº£nh cÃ³ liÃªn quan">
            <a:extLst>
              <a:ext uri="{FF2B5EF4-FFF2-40B4-BE49-F238E27FC236}">
                <a16:creationId xmlns:a16="http://schemas.microsoft.com/office/drawing/2014/main" id="{3BB6D57A-8724-47CC-9CE2-8F4D90DEAB2D}"/>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8292" y="3697420"/>
            <a:ext cx="2008963" cy="2008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31813C-B783-4EF4-8CA8-886C802A042B}"/>
              </a:ext>
            </a:extLst>
          </p:cNvPr>
          <p:cNvSpPr/>
          <p:nvPr/>
        </p:nvSpPr>
        <p:spPr>
          <a:xfrm>
            <a:off x="2349526" y="1341499"/>
            <a:ext cx="7492947" cy="1938992"/>
          </a:xfrm>
          <a:prstGeom prst="rect">
            <a:avLst/>
          </a:prstGeom>
          <a:solidFill>
            <a:schemeClr val="accent5">
              <a:lumMod val="60000"/>
              <a:lumOff val="40000"/>
              <a:alpha val="40000"/>
            </a:schemeClr>
          </a:solidFill>
        </p:spPr>
        <p:txBody>
          <a:bodyPr wrap="square">
            <a:spAutoFit/>
          </a:bodyPr>
          <a:lstStyle/>
          <a:p>
            <a:r>
              <a:rPr lang="vi-VN" sz="2000">
                <a:solidFill>
                  <a:srgbClr val="0070C0"/>
                </a:solidFill>
                <a:latin typeface="+mj-lt"/>
              </a:rPr>
              <a:t>for</a:t>
            </a:r>
            <a:r>
              <a:rPr lang="vi-VN" sz="2000">
                <a:latin typeface="+mj-lt"/>
              </a:rPr>
              <a:t> i = 1:k </a:t>
            </a:r>
            <a:br>
              <a:rPr lang="en-US" sz="2000">
                <a:latin typeface="+mj-lt"/>
              </a:rPr>
            </a:br>
            <a:r>
              <a:rPr lang="en-US" sz="2000">
                <a:latin typeface="+mj-lt"/>
              </a:rPr>
              <a:t>	</a:t>
            </a:r>
            <a:r>
              <a:rPr lang="vi-VN" sz="2000">
                <a:latin typeface="+mj-lt"/>
              </a:rPr>
              <a:t>sig_t = frame(:,i);</a:t>
            </a:r>
            <a:r>
              <a:rPr lang="en-US" sz="2000">
                <a:latin typeface="+mj-lt"/>
              </a:rPr>
              <a:t>	</a:t>
            </a:r>
            <a:br>
              <a:rPr lang="en-US" sz="2000">
                <a:latin typeface="+mj-lt"/>
              </a:rPr>
            </a:br>
            <a:r>
              <a:rPr lang="en-US" sz="2000">
                <a:latin typeface="+mj-lt"/>
              </a:rPr>
              <a:t>	</a:t>
            </a:r>
            <a:r>
              <a:rPr lang="vi-VN" sz="2000">
                <a:latin typeface="+mj-lt"/>
              </a:rPr>
              <a:t>sig_comp = compressor(sig_t); </a:t>
            </a:r>
            <a:br>
              <a:rPr lang="en-US" sz="2000">
                <a:latin typeface="+mj-lt"/>
              </a:rPr>
            </a:br>
            <a:r>
              <a:rPr lang="en-US" sz="2000">
                <a:latin typeface="+mj-lt"/>
              </a:rPr>
              <a:t>	</a:t>
            </a:r>
            <a:r>
              <a:rPr lang="vi-VN" sz="2000">
                <a:latin typeface="+mj-lt"/>
              </a:rPr>
              <a:t>[index,sig_quant] =DPCM(sig_comp,codebook,partition); </a:t>
            </a:r>
            <a:br>
              <a:rPr lang="en-US" sz="2000">
                <a:latin typeface="+mj-lt"/>
              </a:rPr>
            </a:br>
            <a:r>
              <a:rPr lang="en-US" sz="2000">
                <a:latin typeface="+mj-lt"/>
              </a:rPr>
              <a:t>	</a:t>
            </a:r>
            <a:r>
              <a:rPr lang="vi-VN" sz="2000">
                <a:latin typeface="+mj-lt"/>
              </a:rPr>
              <a:t>sig_enc = Encoder(index);</a:t>
            </a:r>
            <a:br>
              <a:rPr lang="en-US" sz="2000">
                <a:latin typeface="+mj-lt"/>
              </a:rPr>
            </a:br>
            <a:r>
              <a:rPr lang="vi-VN" sz="2000">
                <a:solidFill>
                  <a:srgbClr val="0070C0"/>
                </a:solidFill>
                <a:latin typeface="+mj-lt"/>
              </a:rPr>
              <a:t>end</a:t>
            </a:r>
            <a:endParaRPr lang="en-US" sz="2000">
              <a:solidFill>
                <a:srgbClr val="0070C0"/>
              </a:solidFill>
              <a:latin typeface="+mj-lt"/>
            </a:endParaRPr>
          </a:p>
        </p:txBody>
      </p:sp>
      <p:cxnSp>
        <p:nvCxnSpPr>
          <p:cNvPr id="7" name="Straight Arrow Connector 6">
            <a:extLst>
              <a:ext uri="{FF2B5EF4-FFF2-40B4-BE49-F238E27FC236}">
                <a16:creationId xmlns:a16="http://schemas.microsoft.com/office/drawing/2014/main" id="{7D37556B-10D1-47D4-8D8F-88BAF53BC1EF}"/>
              </a:ext>
            </a:extLst>
          </p:cNvPr>
          <p:cNvCxnSpPr/>
          <p:nvPr/>
        </p:nvCxnSpPr>
        <p:spPr>
          <a:xfrm>
            <a:off x="4509997" y="4701901"/>
            <a:ext cx="3137712"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Hình chữ nhật 7">
            <a:extLst>
              <a:ext uri="{FF2B5EF4-FFF2-40B4-BE49-F238E27FC236}">
                <a16:creationId xmlns:a16="http://schemas.microsoft.com/office/drawing/2014/main" id="{1C0E57AA-BE38-46FC-8F6A-22EBE22480BC}"/>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30</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73884357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316"/>
                                        </p:tgtEl>
                                        <p:attrNameLst>
                                          <p:attrName>style.visibility</p:attrName>
                                        </p:attrNameLst>
                                      </p:cBhvr>
                                      <p:to>
                                        <p:strVal val="visible"/>
                                      </p:to>
                                    </p:set>
                                    <p:animEffect transition="in" filter="wipe(left)">
                                      <p:cBhvr>
                                        <p:cTn id="18" dur="500"/>
                                        <p:tgtEl>
                                          <p:spTgt spid="13316"/>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3314"/>
                                        </p:tgtEl>
                                        <p:attrNameLst>
                                          <p:attrName>style.visibility</p:attrName>
                                        </p:attrNameLst>
                                      </p:cBhvr>
                                      <p:to>
                                        <p:strVal val="visible"/>
                                      </p:to>
                                    </p:set>
                                    <p:animEffect transition="in" filter="wipe(left)">
                                      <p:cBhvr>
                                        <p:cTn id="26"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1171170"/>
            <a:ext cx="3686629" cy="1429658"/>
            <a:chOff x="0" y="2714172"/>
            <a:chExt cx="3686629" cy="1429658"/>
          </a:xfrm>
        </p:grpSpPr>
        <p:sp>
          <p:nvSpPr>
            <p:cNvPr id="2" name="五边形 1"/>
            <p:cNvSpPr/>
            <p:nvPr/>
          </p:nvSpPr>
          <p:spPr>
            <a:xfrm>
              <a:off x="0" y="2714172"/>
              <a:ext cx="3686629"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任意多边形 5"/>
            <p:cNvSpPr/>
            <p:nvPr/>
          </p:nvSpPr>
          <p:spPr>
            <a:xfrm>
              <a:off x="0" y="3429001"/>
              <a:ext cx="3686629"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Lst>
              <a:ahLst/>
              <a:cxnLst>
                <a:cxn ang="0">
                  <a:pos x="connsiteX0" y="connsiteY0"/>
                </a:cxn>
                <a:cxn ang="0">
                  <a:pos x="connsiteX1" y="connsiteY1"/>
                </a:cxn>
                <a:cxn ang="0">
                  <a:pos x="connsiteX2" y="connsiteY2"/>
                </a:cxn>
                <a:cxn ang="0">
                  <a:pos x="connsiteX3" y="connsiteY3"/>
                </a:cxn>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六边形 2"/>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8"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9" name="文本框 8"/>
          <p:cNvSpPr txBox="1"/>
          <p:nvPr/>
        </p:nvSpPr>
        <p:spPr>
          <a:xfrm>
            <a:off x="3947488" y="1514871"/>
            <a:ext cx="5226111" cy="769441"/>
          </a:xfrm>
          <a:prstGeom prst="rect">
            <a:avLst/>
          </a:prstGeom>
          <a:noFill/>
        </p:spPr>
        <p:txBody>
          <a:bodyPr wrap="none" rtlCol="0">
            <a:spAutoFit/>
            <a:scene3d>
              <a:camera prst="orthographicFront"/>
              <a:lightRig rig="threePt" dir="t"/>
            </a:scene3d>
            <a:sp3d contourW="12700"/>
          </a:bodyPr>
          <a:lstStyle/>
          <a:p>
            <a:pPr lvl="0">
              <a:defRPr/>
            </a:pPr>
            <a:r>
              <a:rPr lang="en-US" altLang="zh-CN" sz="44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DEMO ỨNG DỤNG</a:t>
            </a:r>
            <a:endParaRPr lang="zh-CN" altLang="en-US" sz="4400" b="1" dirty="0">
              <a:solidFill>
                <a:schemeClr val="tx1">
                  <a:lumMod val="75000"/>
                  <a:lumOff val="25000"/>
                </a:schemeClr>
              </a:solidFill>
              <a:latin typeface="Tahoma" panose="020B0604030504040204" pitchFamily="34" charset="0"/>
              <a:ea typeface="方正兰亭中黑_GBK" panose="02000000000000000000" pitchFamily="2" charset="-122"/>
              <a:cs typeface="Tahoma" panose="020B0604030504040204" pitchFamily="34" charset="0"/>
            </a:endParaRPr>
          </a:p>
        </p:txBody>
      </p:sp>
      <p:cxnSp>
        <p:nvCxnSpPr>
          <p:cNvPr id="10" name="直接连接符 9"/>
          <p:cNvCxnSpPr/>
          <p:nvPr/>
        </p:nvCxnSpPr>
        <p:spPr>
          <a:xfrm>
            <a:off x="4174893" y="2714898"/>
            <a:ext cx="762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0196052" y="3404431"/>
            <a:ext cx="1995948" cy="3453569"/>
          </a:xfrm>
          <a:custGeom>
            <a:avLst/>
            <a:gdLst>
              <a:gd name="connsiteX0" fmla="*/ 863392 w 1995948"/>
              <a:gd name="connsiteY0" fmla="*/ 0 h 3453569"/>
              <a:gd name="connsiteX1" fmla="*/ 1995948 w 1995948"/>
              <a:gd name="connsiteY1" fmla="*/ 0 h 3453569"/>
              <a:gd name="connsiteX2" fmla="*/ 1995948 w 1995948"/>
              <a:gd name="connsiteY2" fmla="*/ 3453569 h 3453569"/>
              <a:gd name="connsiteX3" fmla="*/ 0 w 1995948"/>
              <a:gd name="connsiteY3" fmla="*/ 3453569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7" name="任意多边形 16"/>
          <p:cNvSpPr/>
          <p:nvPr/>
        </p:nvSpPr>
        <p:spPr>
          <a:xfrm flipV="1">
            <a:off x="10196052" y="-1"/>
            <a:ext cx="1995948" cy="3404431"/>
          </a:xfrm>
          <a:custGeom>
            <a:avLst/>
            <a:gdLst>
              <a:gd name="connsiteX0" fmla="*/ 0 w 1995948"/>
              <a:gd name="connsiteY0" fmla="*/ 3453569 h 3453569"/>
              <a:gd name="connsiteX1" fmla="*/ 1995948 w 1995948"/>
              <a:gd name="connsiteY1" fmla="*/ 3453569 h 3453569"/>
              <a:gd name="connsiteX2" fmla="*/ 1995948 w 1995948"/>
              <a:gd name="connsiteY2" fmla="*/ 0 h 3453569"/>
              <a:gd name="connsiteX3" fmla="*/ 863392 w 1995948"/>
              <a:gd name="connsiteY3" fmla="*/ 0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179533" y="1764511"/>
            <a:ext cx="861774" cy="2493389"/>
          </a:xfrm>
          <a:prstGeom prst="rect">
            <a:avLst/>
          </a:prstGeom>
          <a:noFill/>
        </p:spPr>
        <p:txBody>
          <a:bodyPr vert="eaVert"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b="1">
                <a:solidFill>
                  <a:schemeClr val="bg1"/>
                </a:solidFill>
                <a:latin typeface="Calibri" panose="020F0502020204030204" pitchFamily="34" charset="0"/>
                <a:ea typeface="+mj-ea"/>
              </a:rPr>
              <a:t>PHẦN 03</a:t>
            </a:r>
            <a:endParaRPr kumimoji="0" lang="zh-CN" altLang="en-US" sz="4400" b="1" u="none" strike="noStrike" kern="1200" cap="none" spc="0" normalizeH="0" baseline="0" noProof="0" dirty="0">
              <a:ln>
                <a:noFill/>
              </a:ln>
              <a:solidFill>
                <a:schemeClr val="bg1"/>
              </a:solidFill>
              <a:effectLst/>
              <a:uLnTx/>
              <a:uFillTx/>
              <a:latin typeface="Calibri" panose="020F0502020204030204" pitchFamily="34" charset="0"/>
              <a:ea typeface="+mj-ea"/>
            </a:endParaRPr>
          </a:p>
        </p:txBody>
      </p:sp>
      <p:sp>
        <p:nvSpPr>
          <p:cNvPr id="12" name="Hình chữ nhật 11">
            <a:extLst>
              <a:ext uri="{FF2B5EF4-FFF2-40B4-BE49-F238E27FC236}">
                <a16:creationId xmlns:a16="http://schemas.microsoft.com/office/drawing/2014/main" id="{54308675-E10B-478D-A0F8-E8AF2A28C7F3}"/>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31</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5" name="Hình ảnh 4">
            <a:hlinkClick r:id="rId3" action="ppaction://hlinkfile"/>
            <a:extLst>
              <a:ext uri="{FF2B5EF4-FFF2-40B4-BE49-F238E27FC236}">
                <a16:creationId xmlns:a16="http://schemas.microsoft.com/office/drawing/2014/main" id="{E1EFA703-8169-4FBF-AFAA-CF88BC825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002" y="3155914"/>
            <a:ext cx="2374425" cy="2374425"/>
          </a:xfrm>
          <a:prstGeom prst="rect">
            <a:avLst/>
          </a:prstGeom>
        </p:spPr>
      </p:pic>
    </p:spTree>
    <p:extLst>
      <p:ext uri="{BB962C8B-B14F-4D97-AF65-F5344CB8AC3E}">
        <p14:creationId xmlns:p14="http://schemas.microsoft.com/office/powerpoint/2010/main" val="25854752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7" grpId="0" animBg="1"/>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1263993"/>
            <a:ext cx="3686629" cy="1429658"/>
            <a:chOff x="0" y="2714172"/>
            <a:chExt cx="3686629" cy="1429658"/>
          </a:xfrm>
        </p:grpSpPr>
        <p:sp>
          <p:nvSpPr>
            <p:cNvPr id="2" name="五边形 1"/>
            <p:cNvSpPr/>
            <p:nvPr/>
          </p:nvSpPr>
          <p:spPr>
            <a:xfrm>
              <a:off x="0" y="2714172"/>
              <a:ext cx="3686629"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任意多边形 5"/>
            <p:cNvSpPr/>
            <p:nvPr/>
          </p:nvSpPr>
          <p:spPr>
            <a:xfrm>
              <a:off x="0" y="3429001"/>
              <a:ext cx="3686629"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Lst>
              <a:ahLst/>
              <a:cxnLst>
                <a:cxn ang="0">
                  <a:pos x="connsiteX0" y="connsiteY0"/>
                </a:cxn>
                <a:cxn ang="0">
                  <a:pos x="connsiteX1" y="connsiteY1"/>
                </a:cxn>
                <a:cxn ang="0">
                  <a:pos x="connsiteX2" y="connsiteY2"/>
                </a:cxn>
                <a:cxn ang="0">
                  <a:pos x="connsiteX3" y="connsiteY3"/>
                </a:cxn>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六边形 2"/>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8"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9" name="文本框 8"/>
          <p:cNvSpPr txBox="1"/>
          <p:nvPr/>
        </p:nvSpPr>
        <p:spPr>
          <a:xfrm>
            <a:off x="4038236" y="1683894"/>
            <a:ext cx="2295821" cy="707886"/>
          </a:xfrm>
          <a:prstGeom prst="rect">
            <a:avLst/>
          </a:prstGeom>
          <a:noFill/>
        </p:spPr>
        <p:txBody>
          <a:bodyPr wrap="none" rtlCol="0">
            <a:spAutoFit/>
            <a:scene3d>
              <a:camera prst="orthographicFront"/>
              <a:lightRig rig="threePt" dir="t"/>
            </a:scene3d>
            <a:sp3d contourW="12700"/>
          </a:bodyPr>
          <a:lstStyle/>
          <a:p>
            <a:pPr lvl="0">
              <a:defRPr/>
            </a:pPr>
            <a:r>
              <a:rPr lang="en-US" altLang="zh-CN" sz="4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LỜI KẾT</a:t>
            </a:r>
            <a:endParaRPr lang="zh-CN" altLang="en-US" sz="4000" b="1" dirty="0">
              <a:solidFill>
                <a:schemeClr val="tx1">
                  <a:lumMod val="75000"/>
                  <a:lumOff val="25000"/>
                </a:schemeClr>
              </a:solidFill>
              <a:latin typeface="Tahoma" panose="020B0604030504040204" pitchFamily="34" charset="0"/>
              <a:ea typeface="方正兰亭中黑_GBK" panose="02000000000000000000" pitchFamily="2" charset="-122"/>
              <a:cs typeface="Tahoma" panose="020B0604030504040204" pitchFamily="34" charset="0"/>
            </a:endParaRPr>
          </a:p>
        </p:txBody>
      </p:sp>
      <p:cxnSp>
        <p:nvCxnSpPr>
          <p:cNvPr id="10" name="直接连接符 9"/>
          <p:cNvCxnSpPr/>
          <p:nvPr/>
        </p:nvCxnSpPr>
        <p:spPr>
          <a:xfrm>
            <a:off x="4174893" y="2807721"/>
            <a:ext cx="762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0196052" y="3404431"/>
            <a:ext cx="1995948" cy="3453569"/>
          </a:xfrm>
          <a:custGeom>
            <a:avLst/>
            <a:gdLst>
              <a:gd name="connsiteX0" fmla="*/ 863392 w 1995948"/>
              <a:gd name="connsiteY0" fmla="*/ 0 h 3453569"/>
              <a:gd name="connsiteX1" fmla="*/ 1995948 w 1995948"/>
              <a:gd name="connsiteY1" fmla="*/ 0 h 3453569"/>
              <a:gd name="connsiteX2" fmla="*/ 1995948 w 1995948"/>
              <a:gd name="connsiteY2" fmla="*/ 3453569 h 3453569"/>
              <a:gd name="connsiteX3" fmla="*/ 0 w 1995948"/>
              <a:gd name="connsiteY3" fmla="*/ 3453569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7" name="任意多边形 16"/>
          <p:cNvSpPr/>
          <p:nvPr/>
        </p:nvSpPr>
        <p:spPr>
          <a:xfrm flipV="1">
            <a:off x="10196052" y="-1"/>
            <a:ext cx="1995948" cy="3404431"/>
          </a:xfrm>
          <a:custGeom>
            <a:avLst/>
            <a:gdLst>
              <a:gd name="connsiteX0" fmla="*/ 0 w 1995948"/>
              <a:gd name="connsiteY0" fmla="*/ 3453569 h 3453569"/>
              <a:gd name="connsiteX1" fmla="*/ 1995948 w 1995948"/>
              <a:gd name="connsiteY1" fmla="*/ 3453569 h 3453569"/>
              <a:gd name="connsiteX2" fmla="*/ 1995948 w 1995948"/>
              <a:gd name="connsiteY2" fmla="*/ 0 h 3453569"/>
              <a:gd name="connsiteX3" fmla="*/ 863392 w 1995948"/>
              <a:gd name="connsiteY3" fmla="*/ 0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179533" y="1764511"/>
            <a:ext cx="861774" cy="2493389"/>
          </a:xfrm>
          <a:prstGeom prst="rect">
            <a:avLst/>
          </a:prstGeom>
          <a:noFill/>
        </p:spPr>
        <p:txBody>
          <a:bodyPr vert="eaVert"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b="1">
                <a:solidFill>
                  <a:schemeClr val="bg1"/>
                </a:solidFill>
                <a:latin typeface="Calibri" panose="020F0502020204030204" pitchFamily="34" charset="0"/>
                <a:ea typeface="+mj-ea"/>
              </a:rPr>
              <a:t>PHẦN 04</a:t>
            </a:r>
            <a:endParaRPr kumimoji="0" lang="zh-CN" altLang="en-US" sz="4400" b="1" u="none" strike="noStrike" kern="1200" cap="none" spc="0" normalizeH="0" baseline="0" noProof="0" dirty="0">
              <a:ln>
                <a:noFill/>
              </a:ln>
              <a:solidFill>
                <a:schemeClr val="bg1"/>
              </a:solidFill>
              <a:effectLst/>
              <a:uLnTx/>
              <a:uFillTx/>
              <a:latin typeface="Calibri" panose="020F0502020204030204" pitchFamily="34" charset="0"/>
              <a:ea typeface="+mj-ea"/>
            </a:endParaRPr>
          </a:p>
        </p:txBody>
      </p:sp>
      <p:sp>
        <p:nvSpPr>
          <p:cNvPr id="12" name="Hình chữ nhật 11">
            <a:extLst>
              <a:ext uri="{FF2B5EF4-FFF2-40B4-BE49-F238E27FC236}">
                <a16:creationId xmlns:a16="http://schemas.microsoft.com/office/drawing/2014/main" id="{858BE012-8F18-4812-9C20-9CA68FBD5F50}"/>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32</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5" name="Hình ảnh 4">
            <a:extLst>
              <a:ext uri="{FF2B5EF4-FFF2-40B4-BE49-F238E27FC236}">
                <a16:creationId xmlns:a16="http://schemas.microsoft.com/office/drawing/2014/main" id="{4D9A7505-E8CD-4AC3-9E48-C5CDA973F6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317538" y="1258717"/>
            <a:ext cx="1729663" cy="1729663"/>
          </a:xfrm>
          <a:prstGeom prst="rect">
            <a:avLst/>
          </a:prstGeom>
        </p:spPr>
      </p:pic>
    </p:spTree>
    <p:extLst>
      <p:ext uri="{BB962C8B-B14F-4D97-AF65-F5344CB8AC3E}">
        <p14:creationId xmlns:p14="http://schemas.microsoft.com/office/powerpoint/2010/main" val="13979812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42"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7" grpId="0" animBg="1"/>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70169" y="349587"/>
            <a:ext cx="6330842"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KẾT QUẢ ĐẠT Đ</a:t>
            </a:r>
            <a:r>
              <a:rPr lang="vi-VN" altLang="zh-CN" sz="3600" b="1">
                <a:solidFill>
                  <a:schemeClr val="accent1"/>
                </a:solidFill>
                <a:latin typeface="Calibri" panose="020F0502020204030204" pitchFamily="34" charset="0"/>
              </a:rPr>
              <a:t>Ư</a:t>
            </a:r>
            <a:r>
              <a:rPr lang="en-US" altLang="zh-CN" sz="3600" b="1">
                <a:solidFill>
                  <a:schemeClr val="accent1"/>
                </a:solidFill>
                <a:latin typeface="Calibri" panose="020F0502020204030204" pitchFamily="34" charset="0"/>
              </a:rPr>
              <a:t>ỢC</a:t>
            </a:r>
            <a:endParaRPr lang="zh-CN" altLang="en-US" sz="3600" b="1" dirty="0">
              <a:solidFill>
                <a:schemeClr val="accent1"/>
              </a:solidFill>
              <a:latin typeface="Calibri" panose="020F0502020204030204" pitchFamily="34" charset="0"/>
            </a:endParaRPr>
          </a:p>
        </p:txBody>
      </p:sp>
      <p:grpSp>
        <p:nvGrpSpPr>
          <p:cNvPr id="3" name="Group 39">
            <a:extLst>
              <a:ext uri="{FF2B5EF4-FFF2-40B4-BE49-F238E27FC236}">
                <a16:creationId xmlns:a16="http://schemas.microsoft.com/office/drawing/2014/main" id="{F3F7C59A-146B-48B0-8361-A7C3BAD112C1}"/>
              </a:ext>
            </a:extLst>
          </p:cNvPr>
          <p:cNvGrpSpPr/>
          <p:nvPr/>
        </p:nvGrpSpPr>
        <p:grpSpPr>
          <a:xfrm>
            <a:off x="1183431" y="1685732"/>
            <a:ext cx="3335884" cy="3486536"/>
            <a:chOff x="849666" y="1269514"/>
            <a:chExt cx="4597624" cy="4751774"/>
          </a:xfrm>
        </p:grpSpPr>
        <p:sp>
          <p:nvSpPr>
            <p:cNvPr id="4" name="Arc 5">
              <a:extLst>
                <a:ext uri="{FF2B5EF4-FFF2-40B4-BE49-F238E27FC236}">
                  <a16:creationId xmlns:a16="http://schemas.microsoft.com/office/drawing/2014/main" id="{95AABB9F-3A5E-49C6-AC5A-596392AF2479}"/>
                </a:ext>
              </a:extLst>
            </p:cNvPr>
            <p:cNvSpPr/>
            <p:nvPr/>
          </p:nvSpPr>
          <p:spPr>
            <a:xfrm>
              <a:off x="849666" y="1433424"/>
              <a:ext cx="4587864" cy="4587864"/>
            </a:xfrm>
            <a:prstGeom prst="arc">
              <a:avLst>
                <a:gd name="adj1" fmla="val 20230496"/>
                <a:gd name="adj2" fmla="val 21370915"/>
              </a:avLst>
            </a:prstGeom>
            <a:noFill/>
            <a:ln w="285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5" name="Arc 6">
              <a:extLst>
                <a:ext uri="{FF2B5EF4-FFF2-40B4-BE49-F238E27FC236}">
                  <a16:creationId xmlns:a16="http://schemas.microsoft.com/office/drawing/2014/main" id="{6232D12E-D73D-4780-B55B-54E06EDBF4A2}"/>
                </a:ext>
              </a:extLst>
            </p:cNvPr>
            <p:cNvSpPr/>
            <p:nvPr/>
          </p:nvSpPr>
          <p:spPr>
            <a:xfrm>
              <a:off x="859426" y="1433424"/>
              <a:ext cx="4587864" cy="4587864"/>
            </a:xfrm>
            <a:prstGeom prst="arc">
              <a:avLst>
                <a:gd name="adj1" fmla="val 43325"/>
                <a:gd name="adj2" fmla="val 3696807"/>
              </a:avLst>
            </a:prstGeom>
            <a:noFill/>
            <a:ln w="285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6" name="Oval 7">
              <a:extLst>
                <a:ext uri="{FF2B5EF4-FFF2-40B4-BE49-F238E27FC236}">
                  <a16:creationId xmlns:a16="http://schemas.microsoft.com/office/drawing/2014/main" id="{3CB7A949-A2D3-45B7-9D26-F7D30B974F6E}"/>
                </a:ext>
              </a:extLst>
            </p:cNvPr>
            <p:cNvSpPr/>
            <p:nvPr/>
          </p:nvSpPr>
          <p:spPr>
            <a:xfrm>
              <a:off x="1155689" y="1729688"/>
              <a:ext cx="3995334" cy="39953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7" name="Oval 8">
              <a:extLst>
                <a:ext uri="{FF2B5EF4-FFF2-40B4-BE49-F238E27FC236}">
                  <a16:creationId xmlns:a16="http://schemas.microsoft.com/office/drawing/2014/main" id="{7B3F6EBB-8EC2-47DA-A7BF-7AD6A61C7E26}"/>
                </a:ext>
              </a:extLst>
            </p:cNvPr>
            <p:cNvSpPr/>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8" name="Oval 9">
              <a:extLst>
                <a:ext uri="{FF2B5EF4-FFF2-40B4-BE49-F238E27FC236}">
                  <a16:creationId xmlns:a16="http://schemas.microsoft.com/office/drawing/2014/main" id="{498B8039-6C63-44A1-BBCF-B4DE006FB0E2}"/>
                </a:ext>
              </a:extLst>
            </p:cNvPr>
            <p:cNvSpPr/>
            <p:nvPr/>
          </p:nvSpPr>
          <p:spPr>
            <a:xfrm>
              <a:off x="1871473" y="2445471"/>
              <a:ext cx="2563766" cy="2563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9" name="Oval 10">
              <a:extLst>
                <a:ext uri="{FF2B5EF4-FFF2-40B4-BE49-F238E27FC236}">
                  <a16:creationId xmlns:a16="http://schemas.microsoft.com/office/drawing/2014/main" id="{56855D16-08C2-4F06-A63C-03DBC10D1E26}"/>
                </a:ext>
              </a:extLst>
            </p:cNvPr>
            <p:cNvSpPr/>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10" name="Oval 11">
              <a:extLst>
                <a:ext uri="{FF2B5EF4-FFF2-40B4-BE49-F238E27FC236}">
                  <a16:creationId xmlns:a16="http://schemas.microsoft.com/office/drawing/2014/main" id="{27A66E63-742C-4E3E-A0AA-C550BD8544F1}"/>
                </a:ext>
              </a:extLst>
            </p:cNvPr>
            <p:cNvSpPr/>
            <p:nvPr/>
          </p:nvSpPr>
          <p:spPr>
            <a:xfrm>
              <a:off x="2437092" y="3024566"/>
              <a:ext cx="1405578" cy="1405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11" name="Oval 12">
              <a:extLst>
                <a:ext uri="{FF2B5EF4-FFF2-40B4-BE49-F238E27FC236}">
                  <a16:creationId xmlns:a16="http://schemas.microsoft.com/office/drawing/2014/main" id="{1EAFDDE9-F7E5-4574-9691-FE574F3ED705}"/>
                </a:ext>
              </a:extLst>
            </p:cNvPr>
            <p:cNvSpPr/>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12" name="Oval 13">
              <a:extLst>
                <a:ext uri="{FF2B5EF4-FFF2-40B4-BE49-F238E27FC236}">
                  <a16:creationId xmlns:a16="http://schemas.microsoft.com/office/drawing/2014/main" id="{8D34D757-A6D7-4461-9F8A-4FEF8DEFAB00}"/>
                </a:ext>
              </a:extLst>
            </p:cNvPr>
            <p:cNvSpPr/>
            <p:nvPr/>
          </p:nvSpPr>
          <p:spPr>
            <a:xfrm>
              <a:off x="2899637" y="3487111"/>
              <a:ext cx="480488" cy="4804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grpSp>
          <p:nvGrpSpPr>
            <p:cNvPr id="13" name="Group 14">
              <a:extLst>
                <a:ext uri="{FF2B5EF4-FFF2-40B4-BE49-F238E27FC236}">
                  <a16:creationId xmlns:a16="http://schemas.microsoft.com/office/drawing/2014/main" id="{7D5CA045-64B9-4188-AE36-00909EE2B919}"/>
                </a:ext>
              </a:extLst>
            </p:cNvPr>
            <p:cNvGrpSpPr/>
            <p:nvPr/>
          </p:nvGrpSpPr>
          <p:grpSpPr>
            <a:xfrm rot="18972328" flipH="1">
              <a:off x="1710884" y="1269514"/>
              <a:ext cx="907690" cy="2899257"/>
              <a:chOff x="943993" y="1899821"/>
              <a:chExt cx="584445" cy="1866782"/>
            </a:xfrm>
            <a:effectLst>
              <a:outerShdw blurRad="76200" dir="18900000" sy="23000" kx="-1200000" algn="bl" rotWithShape="0">
                <a:prstClr val="black">
                  <a:alpha val="20000"/>
                </a:prstClr>
              </a:outerShdw>
            </a:effectLst>
          </p:grpSpPr>
          <p:sp>
            <p:nvSpPr>
              <p:cNvPr id="15" name="Freeform: Shape 15">
                <a:extLst>
                  <a:ext uri="{FF2B5EF4-FFF2-40B4-BE49-F238E27FC236}">
                    <a16:creationId xmlns:a16="http://schemas.microsoft.com/office/drawing/2014/main" id="{52C702D3-06D9-4BA5-BF52-B513F9ED1D93}"/>
                  </a:ext>
                </a:extLst>
              </p:cNvPr>
              <p:cNvSpPr/>
              <p:nvPr/>
            </p:nvSpPr>
            <p:spPr>
              <a:xfrm>
                <a:off x="1186649" y="1973314"/>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16" name="Freeform: Shape 16">
                <a:extLst>
                  <a:ext uri="{FF2B5EF4-FFF2-40B4-BE49-F238E27FC236}">
                    <a16:creationId xmlns:a16="http://schemas.microsoft.com/office/drawing/2014/main" id="{4A24D16B-D35E-4FD3-BC9E-7273F511EAB6}"/>
                  </a:ext>
                </a:extLst>
              </p:cNvPr>
              <p:cNvSpPr/>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17" name="Parallelogram 17">
                <a:extLst>
                  <a:ext uri="{FF2B5EF4-FFF2-40B4-BE49-F238E27FC236}">
                    <a16:creationId xmlns:a16="http://schemas.microsoft.com/office/drawing/2014/main" id="{68B75947-B89B-4EA4-9E23-C816EA491EE5}"/>
                  </a:ext>
                </a:extLst>
              </p:cNvPr>
              <p:cNvSpPr/>
              <p:nvPr/>
            </p:nvSpPr>
            <p:spPr>
              <a:xfrm rot="16200000" flipV="1">
                <a:off x="1159899" y="1993153"/>
                <a:ext cx="461872" cy="275207"/>
              </a:xfrm>
              <a:prstGeom prst="parallelogram">
                <a:avLst>
                  <a:gd name="adj" fmla="val 577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18" name="Parallelogram 18">
                <a:extLst>
                  <a:ext uri="{FF2B5EF4-FFF2-40B4-BE49-F238E27FC236}">
                    <a16:creationId xmlns:a16="http://schemas.microsoft.com/office/drawing/2014/main" id="{F97A84C8-BF12-4475-A592-099C14693E9E}"/>
                  </a:ext>
                </a:extLst>
              </p:cNvPr>
              <p:cNvSpPr/>
              <p:nvPr/>
            </p:nvSpPr>
            <p:spPr>
              <a:xfrm rot="5400000" flipH="1" flipV="1">
                <a:off x="834385" y="2009429"/>
                <a:ext cx="461872" cy="242655"/>
              </a:xfrm>
              <a:prstGeom prst="parallelogram">
                <a:avLst>
                  <a:gd name="adj" fmla="val 6507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grpSp>
        <p:sp>
          <p:nvSpPr>
            <p:cNvPr id="14" name="Arc 19">
              <a:extLst>
                <a:ext uri="{FF2B5EF4-FFF2-40B4-BE49-F238E27FC236}">
                  <a16:creationId xmlns:a16="http://schemas.microsoft.com/office/drawing/2014/main" id="{90117D7E-D742-4CBE-B210-0021E85CF0FB}"/>
                </a:ext>
              </a:extLst>
            </p:cNvPr>
            <p:cNvSpPr/>
            <p:nvPr/>
          </p:nvSpPr>
          <p:spPr>
            <a:xfrm>
              <a:off x="849666" y="1433424"/>
              <a:ext cx="4587864" cy="4587864"/>
            </a:xfrm>
            <a:prstGeom prst="arc">
              <a:avLst>
                <a:gd name="adj1" fmla="val 19067119"/>
                <a:gd name="adj2" fmla="val 19881577"/>
              </a:avLst>
            </a:prstGeom>
            <a:noFill/>
            <a:ln w="28575"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grpSp>
      <p:sp>
        <p:nvSpPr>
          <p:cNvPr id="19" name="Hình chữ nhật 18">
            <a:extLst>
              <a:ext uri="{FF2B5EF4-FFF2-40B4-BE49-F238E27FC236}">
                <a16:creationId xmlns:a16="http://schemas.microsoft.com/office/drawing/2014/main" id="{E721F349-3C0B-411A-873A-1FC4308C1ED1}"/>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33</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Hình chữ nhật 1">
            <a:extLst>
              <a:ext uri="{FF2B5EF4-FFF2-40B4-BE49-F238E27FC236}">
                <a16:creationId xmlns:a16="http://schemas.microsoft.com/office/drawing/2014/main" id="{31EF1146-A003-4F44-9D88-7D4C18AB1F3D}"/>
              </a:ext>
            </a:extLst>
          </p:cNvPr>
          <p:cNvSpPr/>
          <p:nvPr/>
        </p:nvSpPr>
        <p:spPr>
          <a:xfrm>
            <a:off x="5238608" y="1543142"/>
            <a:ext cx="6099154" cy="3539430"/>
          </a:xfrm>
          <a:prstGeom prst="rect">
            <a:avLst/>
          </a:prstGeom>
          <a:noFill/>
        </p:spPr>
        <p:txBody>
          <a:bodyPr wrap="square" lIns="91440" tIns="45720" rIns="91440" bIns="45720">
            <a:spAutoFit/>
          </a:bodyPr>
          <a:lstStyle/>
          <a:p>
            <a:pPr marL="457200" indent="-457200" algn="just">
              <a:buFont typeface="Arial" panose="020B0604020202020204" pitchFamily="34" charset="0"/>
              <a:buChar char="•"/>
            </a:pPr>
            <a:r>
              <a:rPr lang="en-US" sz="2800" b="1">
                <a:ln w="3175">
                  <a:solidFill>
                    <a:schemeClr val="bg1"/>
                  </a:solidFill>
                  <a:prstDash val="solid"/>
                </a:ln>
                <a:solidFill>
                  <a:schemeClr val="tx1">
                    <a:lumMod val="85000"/>
                    <a:lumOff val="15000"/>
                  </a:schemeClr>
                </a:solidFill>
                <a:effectLst>
                  <a:outerShdw dist="38100" dir="2700000" algn="bl" rotWithShape="0">
                    <a:schemeClr val="accent5"/>
                  </a:outerShdw>
                </a:effectLst>
              </a:rPr>
              <a:t>Xây </a:t>
            </a:r>
            <a:r>
              <a:rPr lang="vi-VN" sz="2800" b="1">
                <a:ln w="3175">
                  <a:solidFill>
                    <a:schemeClr val="bg1"/>
                  </a:solidFill>
                  <a:prstDash val="solid"/>
                </a:ln>
                <a:solidFill>
                  <a:schemeClr val="tx1">
                    <a:lumMod val="85000"/>
                    <a:lumOff val="15000"/>
                  </a:schemeClr>
                </a:solidFill>
                <a:effectLst>
                  <a:outerShdw dist="38100" dir="2700000" algn="bl" rotWithShape="0">
                    <a:schemeClr val="accent5"/>
                  </a:outerShdw>
                </a:effectLst>
              </a:rPr>
              <a:t>dựng thành công ứng dụng với các chức năng và mục tiêu mà nhóm đã đề ra từ trước.</a:t>
            </a:r>
          </a:p>
          <a:p>
            <a:pPr algn="just"/>
            <a:endParaRPr lang="vi-VN" sz="2800" b="1">
              <a:ln w="3175">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457200" indent="-457200" algn="just">
              <a:buFont typeface="Arial" panose="020B0604020202020204" pitchFamily="34" charset="0"/>
              <a:buChar char="•"/>
            </a:pPr>
            <a:r>
              <a:rPr lang="vi-VN" sz="2800" b="1">
                <a:ln w="3175">
                  <a:solidFill>
                    <a:schemeClr val="bg1"/>
                  </a:solidFill>
                  <a:prstDash val="solid"/>
                </a:ln>
                <a:solidFill>
                  <a:schemeClr val="tx1">
                    <a:lumMod val="85000"/>
                    <a:lumOff val="15000"/>
                  </a:schemeClr>
                </a:solidFill>
                <a:effectLst>
                  <a:outerShdw dist="38100" dir="2700000" algn="bl" rotWithShape="0">
                    <a:schemeClr val="accent5"/>
                  </a:outerShdw>
                </a:effectLst>
              </a:rPr>
              <a:t>Hoàn thành được báo cáo tổng kết chi tiết.</a:t>
            </a:r>
          </a:p>
          <a:p>
            <a:pPr algn="just"/>
            <a:endParaRPr lang="vi-VN" sz="2800" b="1">
              <a:ln w="3175">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457200" indent="-457200" algn="just">
              <a:buFont typeface="Arial" panose="020B0604020202020204" pitchFamily="34" charset="0"/>
              <a:buChar char="•"/>
            </a:pPr>
            <a:r>
              <a:rPr lang="vi-VN" sz="2800" b="1">
                <a:ln w="3175">
                  <a:solidFill>
                    <a:schemeClr val="bg1"/>
                  </a:solidFill>
                  <a:prstDash val="solid"/>
                </a:ln>
                <a:solidFill>
                  <a:schemeClr val="tx1">
                    <a:lumMod val="85000"/>
                    <a:lumOff val="15000"/>
                  </a:schemeClr>
                </a:solidFill>
                <a:effectLst>
                  <a:outerShdw dist="38100" dir="2700000" algn="bl" rotWithShape="0">
                    <a:schemeClr val="accent5"/>
                  </a:outerShdw>
                </a:effectLst>
              </a:rPr>
              <a:t>Học hỏi được thêm nhiều thứ.</a:t>
            </a:r>
            <a:endParaRPr lang="vi-VN" sz="2800" b="1" cap="none" spc="0">
              <a:ln w="3175">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7609115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06576" y="315163"/>
            <a:ext cx="7439206" cy="646331"/>
          </a:xfrm>
          <a:prstGeom prst="rect">
            <a:avLst/>
          </a:prstGeom>
          <a:noFill/>
        </p:spPr>
        <p:txBody>
          <a:bodyPr wrap="square" rtlCol="0">
            <a:spAutoFit/>
            <a:scene3d>
              <a:camera prst="orthographicFront"/>
              <a:lightRig rig="threePt" dir="t"/>
            </a:scene3d>
            <a:sp3d contourW="12700"/>
          </a:bodyPr>
          <a:lstStyle/>
          <a:p>
            <a:r>
              <a:rPr lang="vi-VN" altLang="zh-CN" sz="3600" b="1">
                <a:solidFill>
                  <a:schemeClr val="accent1"/>
                </a:solidFill>
                <a:latin typeface="Calibri" panose="020F0502020204030204" pitchFamily="34" charset="0"/>
              </a:rPr>
              <a:t>ƯU ĐIỂM – HẠN CHẾ</a:t>
            </a:r>
            <a:endParaRPr lang="zh-CN" altLang="en-US" sz="3600" b="1" dirty="0">
              <a:solidFill>
                <a:schemeClr val="accent1"/>
              </a:solidFill>
              <a:latin typeface="Calibri" panose="020F0502020204030204" pitchFamily="34" charset="0"/>
            </a:endParaRPr>
          </a:p>
        </p:txBody>
      </p:sp>
      <p:sp>
        <p:nvSpPr>
          <p:cNvPr id="3" name="Hình chữ nhật 2">
            <a:extLst>
              <a:ext uri="{FF2B5EF4-FFF2-40B4-BE49-F238E27FC236}">
                <a16:creationId xmlns:a16="http://schemas.microsoft.com/office/drawing/2014/main" id="{1C20CC7C-58DD-481D-9727-F13DA0AD5E23}"/>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34</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ïšḻïďê-Rectangle 3">
            <a:extLst>
              <a:ext uri="{FF2B5EF4-FFF2-40B4-BE49-F238E27FC236}">
                <a16:creationId xmlns:a16="http://schemas.microsoft.com/office/drawing/2014/main" id="{AD54F0F8-9EA4-4BFA-9ADC-2358803B0BCD}"/>
              </a:ext>
            </a:extLst>
          </p:cNvPr>
          <p:cNvSpPr/>
          <p:nvPr/>
        </p:nvSpPr>
        <p:spPr>
          <a:xfrm>
            <a:off x="2417721" y="1207604"/>
            <a:ext cx="2854097" cy="3660666"/>
          </a:xfrm>
          <a:prstGeom prst="rect">
            <a:avLst/>
          </a:prstGeom>
          <a:noFill/>
          <a:ln>
            <a:solidFill>
              <a:schemeClr val="bg1">
                <a:lumMod val="85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latin typeface="Calibri" panose="020F0502020204030204" pitchFamily="34" charset="0"/>
            </a:endParaRPr>
          </a:p>
        </p:txBody>
      </p:sp>
      <p:sp>
        <p:nvSpPr>
          <p:cNvPr id="5" name="ïšḻïďê-Rectangle 4">
            <a:extLst>
              <a:ext uri="{FF2B5EF4-FFF2-40B4-BE49-F238E27FC236}">
                <a16:creationId xmlns:a16="http://schemas.microsoft.com/office/drawing/2014/main" id="{A7BFE64E-142F-4477-8502-EA3B2EC6D401}"/>
              </a:ext>
            </a:extLst>
          </p:cNvPr>
          <p:cNvSpPr/>
          <p:nvPr/>
        </p:nvSpPr>
        <p:spPr>
          <a:xfrm>
            <a:off x="6578614" y="1207604"/>
            <a:ext cx="2854097" cy="3660666"/>
          </a:xfrm>
          <a:prstGeom prst="rect">
            <a:avLst/>
          </a:prstGeom>
          <a:noFill/>
          <a:ln>
            <a:solidFill>
              <a:schemeClr val="bg1">
                <a:lumMod val="85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latin typeface="Calibri" panose="020F0502020204030204" pitchFamily="34" charset="0"/>
            </a:endParaRPr>
          </a:p>
        </p:txBody>
      </p:sp>
      <p:sp>
        <p:nvSpPr>
          <p:cNvPr id="6" name="ïšḻïďê-Rectangle 6">
            <a:extLst>
              <a:ext uri="{FF2B5EF4-FFF2-40B4-BE49-F238E27FC236}">
                <a16:creationId xmlns:a16="http://schemas.microsoft.com/office/drawing/2014/main" id="{A9101D87-C38D-4E51-B294-F90385775F1C}"/>
              </a:ext>
            </a:extLst>
          </p:cNvPr>
          <p:cNvSpPr/>
          <p:nvPr/>
        </p:nvSpPr>
        <p:spPr>
          <a:xfrm>
            <a:off x="6578614" y="1207604"/>
            <a:ext cx="951854" cy="851463"/>
          </a:xfrm>
          <a:prstGeom prst="rect">
            <a:avLst/>
          </a:prstGeom>
          <a:solidFill>
            <a:srgbClr val="000000"/>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latin typeface="Calibri" panose="020F0502020204030204" pitchFamily="34" charset="0"/>
            </a:endParaRPr>
          </a:p>
        </p:txBody>
      </p:sp>
      <p:sp>
        <p:nvSpPr>
          <p:cNvPr id="7" name="ïšḻïďê-Rectangle 7">
            <a:extLst>
              <a:ext uri="{FF2B5EF4-FFF2-40B4-BE49-F238E27FC236}">
                <a16:creationId xmlns:a16="http://schemas.microsoft.com/office/drawing/2014/main" id="{0FCB2E82-1E4D-4B81-BACF-F4F6F102229F}"/>
              </a:ext>
            </a:extLst>
          </p:cNvPr>
          <p:cNvSpPr/>
          <p:nvPr/>
        </p:nvSpPr>
        <p:spPr>
          <a:xfrm>
            <a:off x="2417721" y="1207604"/>
            <a:ext cx="951854" cy="851463"/>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latin typeface="Calibri" panose="020F0502020204030204" pitchFamily="34" charset="0"/>
            </a:endParaRPr>
          </a:p>
        </p:txBody>
      </p:sp>
      <p:grpSp>
        <p:nvGrpSpPr>
          <p:cNvPr id="10" name="组合 18">
            <a:extLst>
              <a:ext uri="{FF2B5EF4-FFF2-40B4-BE49-F238E27FC236}">
                <a16:creationId xmlns:a16="http://schemas.microsoft.com/office/drawing/2014/main" id="{42A09E18-7053-4959-9EB5-6E99CB1555B0}"/>
              </a:ext>
            </a:extLst>
          </p:cNvPr>
          <p:cNvGrpSpPr/>
          <p:nvPr/>
        </p:nvGrpSpPr>
        <p:grpSpPr>
          <a:xfrm>
            <a:off x="6655470" y="2179885"/>
            <a:ext cx="525075" cy="1649881"/>
            <a:chOff x="786559" y="2290681"/>
            <a:chExt cx="511022" cy="1605722"/>
          </a:xfrm>
          <a:solidFill>
            <a:srgbClr val="000000"/>
          </a:solidFill>
        </p:grpSpPr>
        <p:sp>
          <p:nvSpPr>
            <p:cNvPr id="11" name="ïšḻïďê-Oval 32">
              <a:extLst>
                <a:ext uri="{FF2B5EF4-FFF2-40B4-BE49-F238E27FC236}">
                  <a16:creationId xmlns:a16="http://schemas.microsoft.com/office/drawing/2014/main" id="{35302FD6-057E-4074-816F-F46CDE6273E3}"/>
                </a:ext>
              </a:extLst>
            </p:cNvPr>
            <p:cNvSpPr/>
            <p:nvPr/>
          </p:nvSpPr>
          <p:spPr>
            <a:xfrm>
              <a:off x="786559" y="2290681"/>
              <a:ext cx="504056" cy="504056"/>
            </a:xfrm>
            <a:prstGeom prst="ellipse">
              <a:avLst/>
            </a:prstGeom>
            <a:grp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lnSpcReduction="10000"/>
            </a:bodyPr>
            <a:lstStyle/>
            <a:p>
              <a:pPr algn="ctr"/>
              <a:r>
                <a:rPr lang="en-US" altLang="zh-CN" sz="2000" b="1" i="1" dirty="0">
                  <a:latin typeface="Calibri" panose="020F0502020204030204" pitchFamily="34" charset="0"/>
                </a:rPr>
                <a:t>01</a:t>
              </a:r>
            </a:p>
          </p:txBody>
        </p:sp>
        <p:sp>
          <p:nvSpPr>
            <p:cNvPr id="12" name="ïšḻïďê-Oval 33">
              <a:extLst>
                <a:ext uri="{FF2B5EF4-FFF2-40B4-BE49-F238E27FC236}">
                  <a16:creationId xmlns:a16="http://schemas.microsoft.com/office/drawing/2014/main" id="{EC13B8C1-F0C2-4E11-A920-7B6E43EAF99E}"/>
                </a:ext>
              </a:extLst>
            </p:cNvPr>
            <p:cNvSpPr/>
            <p:nvPr/>
          </p:nvSpPr>
          <p:spPr>
            <a:xfrm>
              <a:off x="793525" y="3392348"/>
              <a:ext cx="504056" cy="504055"/>
            </a:xfrm>
            <a:prstGeom prst="ellipse">
              <a:avLst/>
            </a:prstGeom>
            <a:grp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lnSpcReduction="10000"/>
            </a:bodyPr>
            <a:lstStyle/>
            <a:p>
              <a:pPr algn="ctr"/>
              <a:r>
                <a:rPr lang="en-US" altLang="zh-CN" sz="2000" b="1" i="1">
                  <a:latin typeface="Calibri" panose="020F0502020204030204" pitchFamily="34" charset="0"/>
                </a:rPr>
                <a:t>02</a:t>
              </a:r>
            </a:p>
          </p:txBody>
        </p:sp>
      </p:grpSp>
      <p:grpSp>
        <p:nvGrpSpPr>
          <p:cNvPr id="13" name="组合 19">
            <a:extLst>
              <a:ext uri="{FF2B5EF4-FFF2-40B4-BE49-F238E27FC236}">
                <a16:creationId xmlns:a16="http://schemas.microsoft.com/office/drawing/2014/main" id="{5E6F6CCB-83B7-48D2-B4C5-A7188129D8D4}"/>
              </a:ext>
            </a:extLst>
          </p:cNvPr>
          <p:cNvGrpSpPr/>
          <p:nvPr/>
        </p:nvGrpSpPr>
        <p:grpSpPr>
          <a:xfrm>
            <a:off x="2517826" y="2193742"/>
            <a:ext cx="492678" cy="1302300"/>
            <a:chOff x="719138" y="2301401"/>
            <a:chExt cx="504056" cy="1332374"/>
          </a:xfrm>
        </p:grpSpPr>
        <p:sp>
          <p:nvSpPr>
            <p:cNvPr id="14" name="ïšḻïďê-Oval 20">
              <a:extLst>
                <a:ext uri="{FF2B5EF4-FFF2-40B4-BE49-F238E27FC236}">
                  <a16:creationId xmlns:a16="http://schemas.microsoft.com/office/drawing/2014/main" id="{B9FF91F9-4DBB-4401-9357-E9489F559F45}"/>
                </a:ext>
              </a:extLst>
            </p:cNvPr>
            <p:cNvSpPr/>
            <p:nvPr/>
          </p:nvSpPr>
          <p:spPr>
            <a:xfrm>
              <a:off x="719138" y="2301401"/>
              <a:ext cx="504056" cy="50405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lnSpcReduction="10000"/>
            </a:bodyPr>
            <a:lstStyle/>
            <a:p>
              <a:pPr algn="ctr"/>
              <a:r>
                <a:rPr lang="en-US" altLang="zh-CN" b="1" i="1">
                  <a:latin typeface="Calibri" panose="020F0502020204030204" pitchFamily="34" charset="0"/>
                </a:rPr>
                <a:t>01</a:t>
              </a:r>
            </a:p>
          </p:txBody>
        </p:sp>
        <p:sp>
          <p:nvSpPr>
            <p:cNvPr id="15" name="ïšḻïďê-Oval 21">
              <a:extLst>
                <a:ext uri="{FF2B5EF4-FFF2-40B4-BE49-F238E27FC236}">
                  <a16:creationId xmlns:a16="http://schemas.microsoft.com/office/drawing/2014/main" id="{48C5F277-0934-466D-8860-93163A18EA13}"/>
                </a:ext>
              </a:extLst>
            </p:cNvPr>
            <p:cNvSpPr/>
            <p:nvPr/>
          </p:nvSpPr>
          <p:spPr>
            <a:xfrm>
              <a:off x="719138" y="3129719"/>
              <a:ext cx="504056" cy="50405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lnSpcReduction="10000"/>
            </a:bodyPr>
            <a:lstStyle/>
            <a:p>
              <a:pPr algn="ctr"/>
              <a:r>
                <a:rPr lang="en-US" altLang="zh-CN" b="1" i="1">
                  <a:latin typeface="Calibri" panose="020F0502020204030204" pitchFamily="34" charset="0"/>
                </a:rPr>
                <a:t>02</a:t>
              </a:r>
            </a:p>
          </p:txBody>
        </p:sp>
      </p:grpSp>
      <p:sp>
        <p:nvSpPr>
          <p:cNvPr id="16" name="矩形 86">
            <a:extLst>
              <a:ext uri="{FF2B5EF4-FFF2-40B4-BE49-F238E27FC236}">
                <a16:creationId xmlns:a16="http://schemas.microsoft.com/office/drawing/2014/main" id="{8DFEA33A-6538-4CD5-A9DC-301686B4D383}"/>
              </a:ext>
            </a:extLst>
          </p:cNvPr>
          <p:cNvSpPr/>
          <p:nvPr/>
        </p:nvSpPr>
        <p:spPr>
          <a:xfrm>
            <a:off x="7561055" y="1345343"/>
            <a:ext cx="2015314"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latin typeface="Calibri" panose="020F0502020204030204" pitchFamily="34" charset="0"/>
              </a:rPr>
              <a:t>HẠN CHẾ</a:t>
            </a:r>
            <a:endParaRPr lang="zh-CN" altLang="en-US" sz="2800" b="1" dirty="0">
              <a:latin typeface="Calibri" panose="020F0502020204030204" pitchFamily="34" charset="0"/>
            </a:endParaRPr>
          </a:p>
        </p:txBody>
      </p:sp>
      <p:sp>
        <p:nvSpPr>
          <p:cNvPr id="17" name="矩形 87">
            <a:extLst>
              <a:ext uri="{FF2B5EF4-FFF2-40B4-BE49-F238E27FC236}">
                <a16:creationId xmlns:a16="http://schemas.microsoft.com/office/drawing/2014/main" id="{1C2C6666-2167-461D-85F9-8F44A18837B2}"/>
              </a:ext>
            </a:extLst>
          </p:cNvPr>
          <p:cNvSpPr/>
          <p:nvPr/>
        </p:nvSpPr>
        <p:spPr>
          <a:xfrm>
            <a:off x="3386650" y="1345343"/>
            <a:ext cx="2015314"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rgbClr val="FF3737"/>
                </a:solidFill>
                <a:latin typeface="Calibri" panose="020F0502020204030204" pitchFamily="34" charset="0"/>
              </a:rPr>
              <a:t>ƯU ĐIỂM</a:t>
            </a:r>
            <a:endParaRPr lang="zh-CN" altLang="en-US" sz="2800" b="1" dirty="0">
              <a:solidFill>
                <a:srgbClr val="FF3737"/>
              </a:solidFill>
              <a:latin typeface="Calibri" panose="020F0502020204030204" pitchFamily="34" charset="0"/>
            </a:endParaRPr>
          </a:p>
        </p:txBody>
      </p:sp>
      <p:sp>
        <p:nvSpPr>
          <p:cNvPr id="18" name="矩形 89">
            <a:extLst>
              <a:ext uri="{FF2B5EF4-FFF2-40B4-BE49-F238E27FC236}">
                <a16:creationId xmlns:a16="http://schemas.microsoft.com/office/drawing/2014/main" id="{441DEFCC-4A50-489E-9D60-4F0F6FE0C4F3}"/>
              </a:ext>
            </a:extLst>
          </p:cNvPr>
          <p:cNvSpPr/>
          <p:nvPr/>
        </p:nvSpPr>
        <p:spPr>
          <a:xfrm>
            <a:off x="7166181" y="2134822"/>
            <a:ext cx="2159875" cy="1218026"/>
          </a:xfrm>
          <a:prstGeom prst="rect">
            <a:avLst/>
          </a:prstGeom>
        </p:spPr>
        <p:txBody>
          <a:bodyPr wrap="square">
            <a:spAutoFit/>
            <a:scene3d>
              <a:camera prst="orthographicFront"/>
              <a:lightRig rig="threePt" dir="t"/>
            </a:scene3d>
            <a:sp3d contourW="12700"/>
          </a:bodyPr>
          <a:lstStyle/>
          <a:p>
            <a:pPr algn="just">
              <a:lnSpc>
                <a:spcPct val="125000"/>
              </a:lnSpc>
            </a:pPr>
            <a:r>
              <a:rPr lang="vi-VN" altLang="zh-CN" sz="2000" b="1">
                <a:solidFill>
                  <a:srgbClr val="FF3737"/>
                </a:solidFill>
                <a:latin typeface="Calibri" panose="020F0502020204030204" pitchFamily="34" charset="0"/>
              </a:rPr>
              <a:t>Giao diện còn đơn giản, chưa được bắt mắt.</a:t>
            </a:r>
            <a:endParaRPr lang="en-US" altLang="zh-CN" sz="2000" b="1" dirty="0">
              <a:solidFill>
                <a:srgbClr val="FF3737"/>
              </a:solidFill>
              <a:latin typeface="Calibri" panose="020F0502020204030204" pitchFamily="34" charset="0"/>
            </a:endParaRPr>
          </a:p>
        </p:txBody>
      </p:sp>
      <p:sp>
        <p:nvSpPr>
          <p:cNvPr id="19" name="矩形 90">
            <a:extLst>
              <a:ext uri="{FF2B5EF4-FFF2-40B4-BE49-F238E27FC236}">
                <a16:creationId xmlns:a16="http://schemas.microsoft.com/office/drawing/2014/main" id="{F421A6A5-6620-486A-BD79-79E90EC14D1C}"/>
              </a:ext>
            </a:extLst>
          </p:cNvPr>
          <p:cNvSpPr/>
          <p:nvPr/>
        </p:nvSpPr>
        <p:spPr>
          <a:xfrm>
            <a:off x="7166182" y="3228541"/>
            <a:ext cx="2015314" cy="1602746"/>
          </a:xfrm>
          <a:prstGeom prst="rect">
            <a:avLst/>
          </a:prstGeom>
        </p:spPr>
        <p:txBody>
          <a:bodyPr wrap="square">
            <a:spAutoFit/>
            <a:scene3d>
              <a:camera prst="orthographicFront"/>
              <a:lightRig rig="threePt" dir="t"/>
            </a:scene3d>
            <a:sp3d contourW="12700"/>
          </a:bodyPr>
          <a:lstStyle/>
          <a:p>
            <a:pPr algn="just">
              <a:lnSpc>
                <a:spcPct val="125000"/>
              </a:lnSpc>
            </a:pPr>
            <a:r>
              <a:rPr lang="vi-VN" altLang="zh-CN" sz="2000" b="1">
                <a:solidFill>
                  <a:srgbClr val="FF3737"/>
                </a:solidFill>
                <a:latin typeface="Calibri" panose="020F0502020204030204" pitchFamily="34" charset="0"/>
              </a:rPr>
              <a:t>Khả năng lọc nhiễu, </a:t>
            </a:r>
            <a:r>
              <a:rPr lang="en-US" altLang="zh-CN" sz="2000" b="1">
                <a:solidFill>
                  <a:srgbClr val="FF3737"/>
                </a:solidFill>
                <a:latin typeface="Calibri" panose="020F0502020204030204" pitchFamily="34" charset="0"/>
              </a:rPr>
              <a:t>lọc </a:t>
            </a:r>
            <a:r>
              <a:rPr lang="vi-VN" altLang="zh-CN" sz="2000" b="1">
                <a:solidFill>
                  <a:srgbClr val="FF3737"/>
                </a:solidFill>
                <a:latin typeface="Calibri" panose="020F0502020204030204" pitchFamily="34" charset="0"/>
              </a:rPr>
              <a:t>tạp âm chưa được tối ưu</a:t>
            </a:r>
            <a:endParaRPr lang="en-US" altLang="zh-CN" sz="2000" b="1" dirty="0">
              <a:solidFill>
                <a:srgbClr val="FF3737"/>
              </a:solidFill>
              <a:latin typeface="Calibri" panose="020F0502020204030204" pitchFamily="34" charset="0"/>
            </a:endParaRPr>
          </a:p>
        </p:txBody>
      </p:sp>
      <p:sp>
        <p:nvSpPr>
          <p:cNvPr id="20" name="矩形 91">
            <a:extLst>
              <a:ext uri="{FF2B5EF4-FFF2-40B4-BE49-F238E27FC236}">
                <a16:creationId xmlns:a16="http://schemas.microsoft.com/office/drawing/2014/main" id="{E4090936-BB90-4679-A86E-3153DD57786E}"/>
              </a:ext>
            </a:extLst>
          </p:cNvPr>
          <p:cNvSpPr/>
          <p:nvPr/>
        </p:nvSpPr>
        <p:spPr>
          <a:xfrm>
            <a:off x="2975786" y="2065547"/>
            <a:ext cx="2396136" cy="759182"/>
          </a:xfrm>
          <a:prstGeom prst="rect">
            <a:avLst/>
          </a:prstGeom>
        </p:spPr>
        <p:txBody>
          <a:bodyPr wrap="square">
            <a:spAutoFit/>
            <a:scene3d>
              <a:camera prst="orthographicFront"/>
              <a:lightRig rig="threePt" dir="t"/>
            </a:scene3d>
            <a:sp3d contourW="12700"/>
          </a:bodyPr>
          <a:lstStyle/>
          <a:p>
            <a:pPr>
              <a:lnSpc>
                <a:spcPct val="125000"/>
              </a:lnSpc>
            </a:pPr>
            <a:r>
              <a:rPr lang="vi-VN" altLang="zh-CN" b="1">
                <a:latin typeface="Calibri" panose="020F0502020204030204" pitchFamily="34" charset="0"/>
              </a:rPr>
              <a:t>Là một công cụ hỗ trợ thiết thực, bổ ích.</a:t>
            </a:r>
            <a:endParaRPr lang="en-US" altLang="zh-CN" b="1" dirty="0">
              <a:latin typeface="Calibri" panose="020F0502020204030204" pitchFamily="34" charset="0"/>
            </a:endParaRPr>
          </a:p>
        </p:txBody>
      </p:sp>
      <p:sp>
        <p:nvSpPr>
          <p:cNvPr id="21" name="矩形 92">
            <a:extLst>
              <a:ext uri="{FF2B5EF4-FFF2-40B4-BE49-F238E27FC236}">
                <a16:creationId xmlns:a16="http://schemas.microsoft.com/office/drawing/2014/main" id="{418782B9-16CF-44AE-ADCD-E3B6A9637388}"/>
              </a:ext>
            </a:extLst>
          </p:cNvPr>
          <p:cNvSpPr/>
          <p:nvPr/>
        </p:nvSpPr>
        <p:spPr>
          <a:xfrm>
            <a:off x="2975786" y="2854121"/>
            <a:ext cx="2296032" cy="1797928"/>
          </a:xfrm>
          <a:prstGeom prst="rect">
            <a:avLst/>
          </a:prstGeom>
        </p:spPr>
        <p:txBody>
          <a:bodyPr wrap="square">
            <a:spAutoFit/>
            <a:scene3d>
              <a:camera prst="orthographicFront"/>
              <a:lightRig rig="threePt" dir="t"/>
            </a:scene3d>
            <a:sp3d contourW="12700"/>
          </a:bodyPr>
          <a:lstStyle/>
          <a:p>
            <a:pPr algn="just">
              <a:lnSpc>
                <a:spcPct val="125000"/>
              </a:lnSpc>
            </a:pPr>
            <a:r>
              <a:rPr lang="vi-VN" altLang="zh-CN" b="1">
                <a:latin typeface="Calibri" panose="020F0502020204030204" pitchFamily="34" charset="0"/>
              </a:rPr>
              <a:t>Giúp người sử dụng hiểu rõ thêm về quá tr</a:t>
            </a:r>
            <a:r>
              <a:rPr lang="en-US" altLang="zh-CN" b="1">
                <a:latin typeface="Calibri" panose="020F0502020204030204" pitchFamily="34" charset="0"/>
              </a:rPr>
              <a:t>ì</a:t>
            </a:r>
            <a:r>
              <a:rPr lang="vi-VN" altLang="zh-CN" b="1">
                <a:latin typeface="Calibri" panose="020F0502020204030204" pitchFamily="34" charset="0"/>
              </a:rPr>
              <a:t>nh xử lý tín hiệu kết hợp kiến thức lý thuyết.</a:t>
            </a:r>
            <a:endParaRPr lang="en-US" altLang="zh-CN" b="1" dirty="0">
              <a:latin typeface="Calibri" panose="020F0502020204030204" pitchFamily="34" charset="0"/>
            </a:endParaRPr>
          </a:p>
        </p:txBody>
      </p:sp>
      <p:pic>
        <p:nvPicPr>
          <p:cNvPr id="22" name="图片占位符 97">
            <a:extLst>
              <a:ext uri="{FF2B5EF4-FFF2-40B4-BE49-F238E27FC236}">
                <a16:creationId xmlns:a16="http://schemas.microsoft.com/office/drawing/2014/main" id="{0CEB30DF-0519-404F-9403-EA8EB48FA4D8}"/>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Cement/>
                    </a14:imgEffect>
                    <a14:imgEffect>
                      <a14:saturation sat="66000"/>
                    </a14:imgEffect>
                  </a14:imgLayer>
                </a14:imgProps>
              </a:ext>
              <a:ext uri="{28A0092B-C50C-407E-A947-70E740481C1C}">
                <a14:useLocalDpi xmlns:a14="http://schemas.microsoft.com/office/drawing/2010/main" val="0"/>
              </a:ext>
            </a:extLst>
          </a:blip>
          <a:srcRect/>
          <a:stretch/>
        </p:blipFill>
        <p:spPr>
          <a:xfrm>
            <a:off x="6586137" y="4729543"/>
            <a:ext cx="2846573" cy="1560118"/>
          </a:xfrm>
        </p:spPr>
      </p:pic>
      <p:pic>
        <p:nvPicPr>
          <p:cNvPr id="23" name="图片占位符 98">
            <a:extLst>
              <a:ext uri="{FF2B5EF4-FFF2-40B4-BE49-F238E27FC236}">
                <a16:creationId xmlns:a16="http://schemas.microsoft.com/office/drawing/2014/main" id="{5B768ADB-125E-4836-9076-297C0F0D445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417721" y="4742230"/>
            <a:ext cx="2854096" cy="1560118"/>
          </a:xfrm>
          <a:prstGeom prst="ellipse">
            <a:avLst/>
          </a:prstGeom>
        </p:spPr>
      </p:pic>
      <p:pic>
        <p:nvPicPr>
          <p:cNvPr id="24" name="Hình ảnh 23">
            <a:extLst>
              <a:ext uri="{FF2B5EF4-FFF2-40B4-BE49-F238E27FC236}">
                <a16:creationId xmlns:a16="http://schemas.microsoft.com/office/drawing/2014/main" id="{090893AE-0F0D-432D-8A41-B9E4EA2AE5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9457" y="1350489"/>
            <a:ext cx="552878" cy="552878"/>
          </a:xfrm>
          <a:prstGeom prst="rect">
            <a:avLst/>
          </a:prstGeom>
        </p:spPr>
      </p:pic>
      <p:pic>
        <p:nvPicPr>
          <p:cNvPr id="30" name="Hình ảnh 29">
            <a:extLst>
              <a:ext uri="{FF2B5EF4-FFF2-40B4-BE49-F238E27FC236}">
                <a16:creationId xmlns:a16="http://schemas.microsoft.com/office/drawing/2014/main" id="{E5670C4C-DB55-4E55-A8BA-2FD94C1160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0135" y="1181144"/>
            <a:ext cx="683111" cy="885451"/>
          </a:xfrm>
          <a:prstGeom prst="rect">
            <a:avLst/>
          </a:prstGeom>
        </p:spPr>
      </p:pic>
    </p:spTree>
    <p:extLst>
      <p:ext uri="{BB962C8B-B14F-4D97-AF65-F5344CB8AC3E}">
        <p14:creationId xmlns:p14="http://schemas.microsoft.com/office/powerpoint/2010/main" val="6008399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2" presetClass="entr" presetSubtype="0"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1000"/>
                                        <p:tgtEl>
                                          <p:spTgt spid="6"/>
                                        </p:tgtEl>
                                      </p:cBhvr>
                                    </p:animEffect>
                                    <p:anim calcmode="lin" valueType="num">
                                      <p:cBhvr>
                                        <p:cTn id="54" dur="1000" fill="hold"/>
                                        <p:tgtEl>
                                          <p:spTgt spid="6"/>
                                        </p:tgtEl>
                                        <p:attrNameLst>
                                          <p:attrName>ppt_x</p:attrName>
                                        </p:attrNameLst>
                                      </p:cBhvr>
                                      <p:tavLst>
                                        <p:tav tm="0">
                                          <p:val>
                                            <p:strVal val="#ppt_x"/>
                                          </p:val>
                                        </p:tav>
                                        <p:tav tm="100000">
                                          <p:val>
                                            <p:strVal val="#ppt_x"/>
                                          </p:val>
                                        </p:tav>
                                      </p:tavLst>
                                    </p:anim>
                                    <p:anim calcmode="lin" valueType="num">
                                      <p:cBhvr>
                                        <p:cTn id="55" dur="1000" fill="hold"/>
                                        <p:tgtEl>
                                          <p:spTgt spid="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anim calcmode="lin" valueType="num">
                                      <p:cBhvr>
                                        <p:cTn id="74" dur="1000" fill="hold"/>
                                        <p:tgtEl>
                                          <p:spTgt spid="22"/>
                                        </p:tgtEl>
                                        <p:attrNameLst>
                                          <p:attrName>ppt_x</p:attrName>
                                        </p:attrNameLst>
                                      </p:cBhvr>
                                      <p:tavLst>
                                        <p:tav tm="0">
                                          <p:val>
                                            <p:strVal val="#ppt_x"/>
                                          </p:val>
                                        </p:tav>
                                        <p:tav tm="100000">
                                          <p:val>
                                            <p:strVal val="#ppt_x"/>
                                          </p:val>
                                        </p:tav>
                                      </p:tavLst>
                                    </p:anim>
                                    <p:anim calcmode="lin" valueType="num">
                                      <p:cBhvr>
                                        <p:cTn id="75" dur="1000" fill="hold"/>
                                        <p:tgtEl>
                                          <p:spTgt spid="22"/>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1000"/>
                                        <p:tgtEl>
                                          <p:spTgt spid="10"/>
                                        </p:tgtEl>
                                      </p:cBhvr>
                                    </p:animEffect>
                                    <p:anim calcmode="lin" valueType="num">
                                      <p:cBhvr>
                                        <p:cTn id="79" dur="1000" fill="hold"/>
                                        <p:tgtEl>
                                          <p:spTgt spid="10"/>
                                        </p:tgtEl>
                                        <p:attrNameLst>
                                          <p:attrName>ppt_x</p:attrName>
                                        </p:attrNameLst>
                                      </p:cBhvr>
                                      <p:tavLst>
                                        <p:tav tm="0">
                                          <p:val>
                                            <p:strVal val="#ppt_x"/>
                                          </p:val>
                                        </p:tav>
                                        <p:tav tm="100000">
                                          <p:val>
                                            <p:strVal val="#ppt_x"/>
                                          </p:val>
                                        </p:tav>
                                      </p:tavLst>
                                    </p:anim>
                                    <p:anim calcmode="lin" valueType="num">
                                      <p:cBhvr>
                                        <p:cTn id="80" dur="1000" fill="hold"/>
                                        <p:tgtEl>
                                          <p:spTgt spid="10"/>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6" grpId="0"/>
      <p:bldP spid="17" grpId="0"/>
      <p:bldP spid="18"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34285" y="317845"/>
            <a:ext cx="4262470"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H</a:t>
            </a:r>
            <a:r>
              <a:rPr lang="vi-VN" altLang="zh-CN" sz="3600" b="1">
                <a:solidFill>
                  <a:schemeClr val="accent1"/>
                </a:solidFill>
                <a:latin typeface="Calibri" panose="020F0502020204030204" pitchFamily="34" charset="0"/>
              </a:rPr>
              <a:t>Ư</a:t>
            </a:r>
            <a:r>
              <a:rPr lang="en-US" altLang="zh-CN" sz="3600" b="1">
                <a:solidFill>
                  <a:schemeClr val="accent1"/>
                </a:solidFill>
                <a:latin typeface="Calibri" panose="020F0502020204030204" pitchFamily="34" charset="0"/>
              </a:rPr>
              <a:t>ỚNG PHÁT TRIỂN</a:t>
            </a:r>
            <a:endParaRPr lang="zh-CN" altLang="en-US" sz="3600" b="1" dirty="0">
              <a:solidFill>
                <a:schemeClr val="accent1"/>
              </a:solidFill>
              <a:latin typeface="Calibri" panose="020F0502020204030204" pitchFamily="34" charset="0"/>
            </a:endParaRPr>
          </a:p>
        </p:txBody>
      </p:sp>
      <p:sp>
        <p:nvSpPr>
          <p:cNvPr id="3" name="Hình chữ nhật 2">
            <a:extLst>
              <a:ext uri="{FF2B5EF4-FFF2-40B4-BE49-F238E27FC236}">
                <a16:creationId xmlns:a16="http://schemas.microsoft.com/office/drawing/2014/main" id="{BBDEE85D-8356-4893-98AD-304C3D4455D2}"/>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35</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4" name="Group 2">
            <a:extLst>
              <a:ext uri="{FF2B5EF4-FFF2-40B4-BE49-F238E27FC236}">
                <a16:creationId xmlns:a16="http://schemas.microsoft.com/office/drawing/2014/main" id="{B2D0C862-CE7F-4FD8-9F38-970118717CDC}"/>
              </a:ext>
            </a:extLst>
          </p:cNvPr>
          <p:cNvGrpSpPr>
            <a:grpSpLocks/>
          </p:cNvGrpSpPr>
          <p:nvPr/>
        </p:nvGrpSpPr>
        <p:grpSpPr bwMode="auto">
          <a:xfrm>
            <a:off x="4862503" y="2580789"/>
            <a:ext cx="1171000" cy="1346970"/>
            <a:chOff x="-1" y="-1"/>
            <a:chExt cx="3157375" cy="3631225"/>
          </a:xfrm>
        </p:grpSpPr>
        <p:sp>
          <p:nvSpPr>
            <p:cNvPr id="5" name="ïṧḷïḓê-Freeform: Shape 40">
              <a:extLst>
                <a:ext uri="{FF2B5EF4-FFF2-40B4-BE49-F238E27FC236}">
                  <a16:creationId xmlns:a16="http://schemas.microsoft.com/office/drawing/2014/main" id="{75A5A031-DFE1-4633-AE32-5BD4F7789F39}"/>
                </a:ext>
              </a:extLst>
            </p:cNvPr>
            <p:cNvSpPr>
              <a:spLocks/>
            </p:cNvSpPr>
            <p:nvPr/>
          </p:nvSpPr>
          <p:spPr bwMode="auto">
            <a:xfrm rot="5400000">
              <a:off x="662901" y="1127400"/>
              <a:ext cx="1814110" cy="31399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600" y="10841"/>
                  </a:lnTo>
                  <a:lnTo>
                    <a:pt x="10761" y="0"/>
                  </a:lnTo>
                  <a:close/>
                </a:path>
              </a:pathLst>
            </a:custGeom>
            <a:solidFill>
              <a:schemeClr val="accent2">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6" name="ïṧḷïḓê-Freeform: Shape 41">
              <a:extLst>
                <a:ext uri="{FF2B5EF4-FFF2-40B4-BE49-F238E27FC236}">
                  <a16:creationId xmlns:a16="http://schemas.microsoft.com/office/drawing/2014/main" id="{865365F1-BFC3-4E81-B057-1F1B9B4025A3}"/>
                </a:ext>
              </a:extLst>
            </p:cNvPr>
            <p:cNvSpPr>
              <a:spLocks/>
            </p:cNvSpPr>
            <p:nvPr/>
          </p:nvSpPr>
          <p:spPr bwMode="auto">
            <a:xfrm rot="10800000">
              <a:off x="1579480" y="-1"/>
              <a:ext cx="1577894" cy="2715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599" y="21599"/>
                    <a:pt x="21585" y="7227"/>
                    <a:pt x="21585" y="7227"/>
                  </a:cubicBezTo>
                  <a:lnTo>
                    <a:pt x="0" y="0"/>
                  </a:lnTo>
                  <a:lnTo>
                    <a:pt x="22" y="14369"/>
                  </a:lnTo>
                  <a:lnTo>
                    <a:pt x="21600" y="21600"/>
                  </a:lnTo>
                  <a:close/>
                </a:path>
              </a:pathLst>
            </a:custGeom>
            <a:solidFill>
              <a:schemeClr val="accent2">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7" name="i$liḋe-Freeform: Shape 42">
              <a:extLst>
                <a:ext uri="{FF2B5EF4-FFF2-40B4-BE49-F238E27FC236}">
                  <a16:creationId xmlns:a16="http://schemas.microsoft.com/office/drawing/2014/main" id="{8237F91D-3B95-42AA-AFFA-50FCA01A9918}"/>
                </a:ext>
              </a:extLst>
            </p:cNvPr>
            <p:cNvSpPr>
              <a:spLocks/>
            </p:cNvSpPr>
            <p:nvPr/>
          </p:nvSpPr>
          <p:spPr bwMode="auto">
            <a:xfrm rot="10800000" flipH="1">
              <a:off x="-1" y="-1"/>
              <a:ext cx="1579481" cy="2715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599" y="21599"/>
                    <a:pt x="21585" y="7227"/>
                    <a:pt x="21585" y="7227"/>
                  </a:cubicBezTo>
                  <a:lnTo>
                    <a:pt x="0" y="0"/>
                  </a:lnTo>
                  <a:lnTo>
                    <a:pt x="22" y="14369"/>
                  </a:lnTo>
                  <a:lnTo>
                    <a:pt x="21600" y="21600"/>
                  </a:lnTo>
                  <a:close/>
                </a:path>
              </a:pathLst>
            </a:custGeom>
            <a:solidFill>
              <a:schemeClr val="accent2"/>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8" name="i$liḋe-Freeform: Shape 43">
              <a:extLst>
                <a:ext uri="{FF2B5EF4-FFF2-40B4-BE49-F238E27FC236}">
                  <a16:creationId xmlns:a16="http://schemas.microsoft.com/office/drawing/2014/main" id="{87B913D9-6543-44F2-9077-8C32AFF54F57}"/>
                </a:ext>
              </a:extLst>
            </p:cNvPr>
            <p:cNvSpPr>
              <a:spLocks/>
            </p:cNvSpPr>
            <p:nvPr/>
          </p:nvSpPr>
          <p:spPr bwMode="auto">
            <a:xfrm rot="5400000">
              <a:off x="671464" y="1154213"/>
              <a:ext cx="1814108" cy="31399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600" y="10841"/>
                  </a:lnTo>
                  <a:lnTo>
                    <a:pt x="10761" y="0"/>
                  </a:lnTo>
                  <a:close/>
                </a:path>
              </a:pathLst>
            </a:custGeom>
            <a:solidFill>
              <a:srgbClr val="000000">
                <a:alpha val="24535"/>
              </a:srgb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9" name="Group 3">
            <a:extLst>
              <a:ext uri="{FF2B5EF4-FFF2-40B4-BE49-F238E27FC236}">
                <a16:creationId xmlns:a16="http://schemas.microsoft.com/office/drawing/2014/main" id="{CE8DAB91-1A19-4E24-A049-3252E37BA5D9}"/>
              </a:ext>
            </a:extLst>
          </p:cNvPr>
          <p:cNvGrpSpPr>
            <a:grpSpLocks/>
          </p:cNvGrpSpPr>
          <p:nvPr/>
        </p:nvGrpSpPr>
        <p:grpSpPr bwMode="auto">
          <a:xfrm>
            <a:off x="6082368" y="3418563"/>
            <a:ext cx="689707" cy="794208"/>
            <a:chOff x="-1" y="-1"/>
            <a:chExt cx="1860308" cy="2141949"/>
          </a:xfrm>
        </p:grpSpPr>
        <p:sp>
          <p:nvSpPr>
            <p:cNvPr id="10" name="i$liḋe-Freeform: Shape 36">
              <a:extLst>
                <a:ext uri="{FF2B5EF4-FFF2-40B4-BE49-F238E27FC236}">
                  <a16:creationId xmlns:a16="http://schemas.microsoft.com/office/drawing/2014/main" id="{2CBF69F9-489F-4C82-9B42-B9F8AA0AA286}"/>
                </a:ext>
              </a:extLst>
            </p:cNvPr>
            <p:cNvSpPr>
              <a:spLocks/>
            </p:cNvSpPr>
            <p:nvPr/>
          </p:nvSpPr>
          <p:spPr bwMode="auto">
            <a:xfrm rot="5400000">
              <a:off x="392284" y="665192"/>
              <a:ext cx="1071768" cy="1856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599"/>
                  </a:lnTo>
                  <a:lnTo>
                    <a:pt x="21600" y="10841"/>
                  </a:lnTo>
                  <a:lnTo>
                    <a:pt x="10761" y="0"/>
                  </a:lnTo>
                  <a:close/>
                </a:path>
              </a:pathLst>
            </a:custGeom>
            <a:solidFill>
              <a:schemeClr val="accent5">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1" name="i$liḋe-Freeform: Shape 37">
              <a:extLst>
                <a:ext uri="{FF2B5EF4-FFF2-40B4-BE49-F238E27FC236}">
                  <a16:creationId xmlns:a16="http://schemas.microsoft.com/office/drawing/2014/main" id="{F6D226D9-8CB3-46F4-BCA6-BE82018BEB67}"/>
                </a:ext>
              </a:extLst>
            </p:cNvPr>
            <p:cNvSpPr>
              <a:spLocks/>
            </p:cNvSpPr>
            <p:nvPr/>
          </p:nvSpPr>
          <p:spPr bwMode="auto">
            <a:xfrm rot="10800000">
              <a:off x="928168" y="-1"/>
              <a:ext cx="932139" cy="16036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5">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2" name="i$liḋe-Freeform: Shape 38">
              <a:extLst>
                <a:ext uri="{FF2B5EF4-FFF2-40B4-BE49-F238E27FC236}">
                  <a16:creationId xmlns:a16="http://schemas.microsoft.com/office/drawing/2014/main" id="{0F5CFE84-915C-4966-B5A7-C67AB596D89D}"/>
                </a:ext>
              </a:extLst>
            </p:cNvPr>
            <p:cNvSpPr>
              <a:spLocks/>
            </p:cNvSpPr>
            <p:nvPr/>
          </p:nvSpPr>
          <p:spPr bwMode="auto">
            <a:xfrm rot="10800000" flipH="1">
              <a:off x="-1" y="-1"/>
              <a:ext cx="933727" cy="16036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5"/>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3" name="i$liḋe-Freeform: Shape 39">
              <a:extLst>
                <a:ext uri="{FF2B5EF4-FFF2-40B4-BE49-F238E27FC236}">
                  <a16:creationId xmlns:a16="http://schemas.microsoft.com/office/drawing/2014/main" id="{9F460ED1-8EB1-4DB3-8B91-DAA019574BC9}"/>
                </a:ext>
              </a:extLst>
            </p:cNvPr>
            <p:cNvSpPr>
              <a:spLocks/>
            </p:cNvSpPr>
            <p:nvPr/>
          </p:nvSpPr>
          <p:spPr bwMode="auto">
            <a:xfrm rot="5400000">
              <a:off x="392283" y="677895"/>
              <a:ext cx="1071769" cy="1856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599"/>
                  </a:lnTo>
                  <a:lnTo>
                    <a:pt x="21600" y="10841"/>
                  </a:lnTo>
                  <a:lnTo>
                    <a:pt x="10761" y="0"/>
                  </a:lnTo>
                  <a:close/>
                </a:path>
              </a:pathLst>
            </a:custGeom>
            <a:solidFill>
              <a:srgbClr val="000000">
                <a:alpha val="24535"/>
              </a:srgb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14" name="Group 4">
            <a:extLst>
              <a:ext uri="{FF2B5EF4-FFF2-40B4-BE49-F238E27FC236}">
                <a16:creationId xmlns:a16="http://schemas.microsoft.com/office/drawing/2014/main" id="{016CE970-005E-4BAA-850C-A7A40F8A3694}"/>
              </a:ext>
            </a:extLst>
          </p:cNvPr>
          <p:cNvGrpSpPr>
            <a:grpSpLocks/>
          </p:cNvGrpSpPr>
          <p:nvPr/>
        </p:nvGrpSpPr>
        <p:grpSpPr bwMode="auto">
          <a:xfrm>
            <a:off x="5490098" y="3989050"/>
            <a:ext cx="911367" cy="1045305"/>
            <a:chOff x="-1" y="-1"/>
            <a:chExt cx="2457168" cy="2819447"/>
          </a:xfrm>
        </p:grpSpPr>
        <p:sp>
          <p:nvSpPr>
            <p:cNvPr id="15" name="i$liḋe-Freeform: Shape 32">
              <a:extLst>
                <a:ext uri="{FF2B5EF4-FFF2-40B4-BE49-F238E27FC236}">
                  <a16:creationId xmlns:a16="http://schemas.microsoft.com/office/drawing/2014/main" id="{7790C72C-0AE4-4CF5-A374-23A13028034D}"/>
                </a:ext>
              </a:extLst>
            </p:cNvPr>
            <p:cNvSpPr>
              <a:spLocks/>
            </p:cNvSpPr>
            <p:nvPr/>
          </p:nvSpPr>
          <p:spPr bwMode="auto">
            <a:xfrm rot="5400000">
              <a:off x="517173" y="877065"/>
              <a:ext cx="1410120" cy="2444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599" y="10841"/>
                  </a:lnTo>
                  <a:lnTo>
                    <a:pt x="10761" y="0"/>
                  </a:lnTo>
                  <a:close/>
                </a:path>
              </a:pathLst>
            </a:custGeom>
            <a:solidFill>
              <a:schemeClr val="accent4">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6" name="i$liḋe-Freeform: Shape 33">
              <a:extLst>
                <a:ext uri="{FF2B5EF4-FFF2-40B4-BE49-F238E27FC236}">
                  <a16:creationId xmlns:a16="http://schemas.microsoft.com/office/drawing/2014/main" id="{533442A4-647D-4A0C-8E48-E6FB271F044F}"/>
                </a:ext>
              </a:extLst>
            </p:cNvPr>
            <p:cNvSpPr>
              <a:spLocks/>
            </p:cNvSpPr>
            <p:nvPr/>
          </p:nvSpPr>
          <p:spPr bwMode="auto">
            <a:xfrm rot="10800000">
              <a:off x="1228583" y="-1"/>
              <a:ext cx="1228584" cy="2113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4">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7" name="i$liḋe-Freeform: Shape 34">
              <a:extLst>
                <a:ext uri="{FF2B5EF4-FFF2-40B4-BE49-F238E27FC236}">
                  <a16:creationId xmlns:a16="http://schemas.microsoft.com/office/drawing/2014/main" id="{524791B8-A0B9-4A60-8571-F750F26FF23F}"/>
                </a:ext>
              </a:extLst>
            </p:cNvPr>
            <p:cNvSpPr>
              <a:spLocks/>
            </p:cNvSpPr>
            <p:nvPr/>
          </p:nvSpPr>
          <p:spPr bwMode="auto">
            <a:xfrm rot="10800000" flipH="1">
              <a:off x="-1" y="-1"/>
              <a:ext cx="1228584" cy="2113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4"/>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18" name="i$liḋe-Freeform: Shape 35">
              <a:extLst>
                <a:ext uri="{FF2B5EF4-FFF2-40B4-BE49-F238E27FC236}">
                  <a16:creationId xmlns:a16="http://schemas.microsoft.com/office/drawing/2014/main" id="{89DAE73C-BA30-47D5-AEF4-6523522E5B60}"/>
                </a:ext>
              </a:extLst>
            </p:cNvPr>
            <p:cNvSpPr>
              <a:spLocks/>
            </p:cNvSpPr>
            <p:nvPr/>
          </p:nvSpPr>
          <p:spPr bwMode="auto">
            <a:xfrm rot="5400000">
              <a:off x="516379" y="891358"/>
              <a:ext cx="1411708" cy="2444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599" y="10841"/>
                  </a:lnTo>
                  <a:lnTo>
                    <a:pt x="10761" y="0"/>
                  </a:lnTo>
                  <a:close/>
                </a:path>
              </a:pathLst>
            </a:custGeom>
            <a:solidFill>
              <a:srgbClr val="000000">
                <a:alpha val="24535"/>
              </a:srgb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19" name="Group 5">
            <a:extLst>
              <a:ext uri="{FF2B5EF4-FFF2-40B4-BE49-F238E27FC236}">
                <a16:creationId xmlns:a16="http://schemas.microsoft.com/office/drawing/2014/main" id="{12FE307A-1A84-4864-8F82-5793BC036635}"/>
              </a:ext>
            </a:extLst>
          </p:cNvPr>
          <p:cNvGrpSpPr>
            <a:grpSpLocks/>
          </p:cNvGrpSpPr>
          <p:nvPr/>
        </p:nvGrpSpPr>
        <p:grpSpPr bwMode="auto">
          <a:xfrm>
            <a:off x="6445031" y="3915458"/>
            <a:ext cx="1171000" cy="1343795"/>
            <a:chOff x="-1" y="-1"/>
            <a:chExt cx="3157375" cy="3622665"/>
          </a:xfrm>
        </p:grpSpPr>
        <p:sp>
          <p:nvSpPr>
            <p:cNvPr id="20" name="i$liḋe-Freeform: Shape 28">
              <a:extLst>
                <a:ext uri="{FF2B5EF4-FFF2-40B4-BE49-F238E27FC236}">
                  <a16:creationId xmlns:a16="http://schemas.microsoft.com/office/drawing/2014/main" id="{53F765C5-B6D7-4D39-8172-16DD4A3BF7ED}"/>
                </a:ext>
              </a:extLst>
            </p:cNvPr>
            <p:cNvSpPr>
              <a:spLocks/>
            </p:cNvSpPr>
            <p:nvPr/>
          </p:nvSpPr>
          <p:spPr bwMode="auto">
            <a:xfrm rot="5400000">
              <a:off x="662902" y="1127399"/>
              <a:ext cx="1814109" cy="31399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600" y="10841"/>
                  </a:lnTo>
                  <a:lnTo>
                    <a:pt x="10761" y="0"/>
                  </a:lnTo>
                  <a:close/>
                </a:path>
              </a:pathLst>
            </a:custGeom>
            <a:solidFill>
              <a:schemeClr val="accent6">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21" name="i$liḋe-Freeform: Shape 29">
              <a:extLst>
                <a:ext uri="{FF2B5EF4-FFF2-40B4-BE49-F238E27FC236}">
                  <a16:creationId xmlns:a16="http://schemas.microsoft.com/office/drawing/2014/main" id="{71CAAA7C-D54E-4062-90A9-6BB093029284}"/>
                </a:ext>
              </a:extLst>
            </p:cNvPr>
            <p:cNvSpPr>
              <a:spLocks/>
            </p:cNvSpPr>
            <p:nvPr/>
          </p:nvSpPr>
          <p:spPr bwMode="auto">
            <a:xfrm rot="10800000">
              <a:off x="1579480" y="-1"/>
              <a:ext cx="1577894" cy="2715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599" y="21599"/>
                    <a:pt x="21585" y="7227"/>
                    <a:pt x="21585" y="7227"/>
                  </a:cubicBezTo>
                  <a:lnTo>
                    <a:pt x="0" y="0"/>
                  </a:lnTo>
                  <a:lnTo>
                    <a:pt x="22" y="14369"/>
                  </a:lnTo>
                  <a:lnTo>
                    <a:pt x="21600" y="21600"/>
                  </a:lnTo>
                  <a:close/>
                </a:path>
              </a:pathLst>
            </a:custGeom>
            <a:solidFill>
              <a:schemeClr val="accent6">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22" name="i$liḋe-Freeform: Shape 30">
              <a:extLst>
                <a:ext uri="{FF2B5EF4-FFF2-40B4-BE49-F238E27FC236}">
                  <a16:creationId xmlns:a16="http://schemas.microsoft.com/office/drawing/2014/main" id="{B14E3CD9-868D-455A-B9F2-8B4C8A6CA36C}"/>
                </a:ext>
              </a:extLst>
            </p:cNvPr>
            <p:cNvSpPr>
              <a:spLocks/>
            </p:cNvSpPr>
            <p:nvPr/>
          </p:nvSpPr>
          <p:spPr bwMode="auto">
            <a:xfrm rot="10800000" flipH="1">
              <a:off x="-1" y="-1"/>
              <a:ext cx="1579481" cy="2715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599" y="21599"/>
                    <a:pt x="21585" y="7227"/>
                    <a:pt x="21585" y="7227"/>
                  </a:cubicBezTo>
                  <a:lnTo>
                    <a:pt x="0" y="0"/>
                  </a:lnTo>
                  <a:lnTo>
                    <a:pt x="22" y="14369"/>
                  </a:lnTo>
                  <a:lnTo>
                    <a:pt x="21600" y="21600"/>
                  </a:lnTo>
                  <a:close/>
                </a:path>
              </a:pathLst>
            </a:custGeom>
            <a:solidFill>
              <a:schemeClr val="accent6"/>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23" name="i$liḋe-Freeform: Shape 31">
              <a:extLst>
                <a:ext uri="{FF2B5EF4-FFF2-40B4-BE49-F238E27FC236}">
                  <a16:creationId xmlns:a16="http://schemas.microsoft.com/office/drawing/2014/main" id="{C1D23142-D76A-4ABA-BB7C-5FF209E903B0}"/>
                </a:ext>
              </a:extLst>
            </p:cNvPr>
            <p:cNvSpPr>
              <a:spLocks/>
            </p:cNvSpPr>
            <p:nvPr/>
          </p:nvSpPr>
          <p:spPr bwMode="auto">
            <a:xfrm rot="5400000">
              <a:off x="662901" y="1145652"/>
              <a:ext cx="1814110" cy="31399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600" y="10841"/>
                  </a:lnTo>
                  <a:lnTo>
                    <a:pt x="10761" y="0"/>
                  </a:lnTo>
                  <a:close/>
                </a:path>
              </a:pathLst>
            </a:custGeom>
            <a:solidFill>
              <a:srgbClr val="000000">
                <a:alpha val="24535"/>
              </a:srgb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24" name="Group 6">
            <a:extLst>
              <a:ext uri="{FF2B5EF4-FFF2-40B4-BE49-F238E27FC236}">
                <a16:creationId xmlns:a16="http://schemas.microsoft.com/office/drawing/2014/main" id="{BF5022C9-7E9F-4E1D-AFFA-BAE66A7BC764}"/>
              </a:ext>
            </a:extLst>
          </p:cNvPr>
          <p:cNvGrpSpPr>
            <a:grpSpLocks/>
          </p:cNvGrpSpPr>
          <p:nvPr/>
        </p:nvGrpSpPr>
        <p:grpSpPr bwMode="auto">
          <a:xfrm>
            <a:off x="4449209" y="3499220"/>
            <a:ext cx="387680" cy="442877"/>
            <a:chOff x="0" y="-1"/>
            <a:chExt cx="1046344" cy="1194357"/>
          </a:xfrm>
        </p:grpSpPr>
        <p:sp>
          <p:nvSpPr>
            <p:cNvPr id="25" name="i$liḋe-Freeform: Shape 24">
              <a:extLst>
                <a:ext uri="{FF2B5EF4-FFF2-40B4-BE49-F238E27FC236}">
                  <a16:creationId xmlns:a16="http://schemas.microsoft.com/office/drawing/2014/main" id="{17B6686A-37CD-4717-B412-3C824A57049C}"/>
                </a:ext>
              </a:extLst>
            </p:cNvPr>
            <p:cNvSpPr>
              <a:spLocks/>
            </p:cNvSpPr>
            <p:nvPr/>
          </p:nvSpPr>
          <p:spPr bwMode="auto">
            <a:xfrm rot="5400000">
              <a:off x="221054" y="369067"/>
              <a:ext cx="604235" cy="1046344"/>
            </a:xfrm>
            <a:custGeom>
              <a:avLst/>
              <a:gdLst>
                <a:gd name="T0" fmla="*/ 302117 w 21600"/>
                <a:gd name="T1" fmla="*/ 523172 h 21600"/>
                <a:gd name="T2" fmla="*/ 302117 w 21600"/>
                <a:gd name="T3" fmla="*/ 523172 h 21600"/>
                <a:gd name="T4" fmla="*/ 302117 w 21600"/>
                <a:gd name="T5" fmla="*/ 523172 h 21600"/>
                <a:gd name="T6" fmla="*/ 302117 w 21600"/>
                <a:gd name="T7" fmla="*/ 52317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61" y="0"/>
                  </a:moveTo>
                  <a:cubicBezTo>
                    <a:pt x="10761" y="0"/>
                    <a:pt x="0" y="10758"/>
                    <a:pt x="0" y="10758"/>
                  </a:cubicBezTo>
                  <a:lnTo>
                    <a:pt x="10846" y="21599"/>
                  </a:lnTo>
                  <a:lnTo>
                    <a:pt x="21599" y="10841"/>
                  </a:lnTo>
                  <a:lnTo>
                    <a:pt x="10761" y="0"/>
                  </a:lnTo>
                  <a:close/>
                </a:path>
              </a:pathLst>
            </a:custGeom>
            <a:solidFill>
              <a:schemeClr val="accent3">
                <a:lumMod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a:latin typeface="Calibri" panose="020F0502020204030204" pitchFamily="34" charset="0"/>
              </a:endParaRPr>
            </a:p>
          </p:txBody>
        </p:sp>
        <p:sp>
          <p:nvSpPr>
            <p:cNvPr id="26" name="i$liḋe-Freeform: Shape 26">
              <a:extLst>
                <a:ext uri="{FF2B5EF4-FFF2-40B4-BE49-F238E27FC236}">
                  <a16:creationId xmlns:a16="http://schemas.microsoft.com/office/drawing/2014/main" id="{674F295C-BD74-4500-A8F4-65097147BDEF}"/>
                </a:ext>
              </a:extLst>
            </p:cNvPr>
            <p:cNvSpPr>
              <a:spLocks/>
            </p:cNvSpPr>
            <p:nvPr/>
          </p:nvSpPr>
          <p:spPr bwMode="auto">
            <a:xfrm rot="10800000">
              <a:off x="519531" y="-1"/>
              <a:ext cx="525957" cy="904549"/>
            </a:xfrm>
            <a:custGeom>
              <a:avLst/>
              <a:gdLst>
                <a:gd name="T0" fmla="*/ 262979 w 21600"/>
                <a:gd name="T1" fmla="*/ 452275 h 21600"/>
                <a:gd name="T2" fmla="*/ 262979 w 21600"/>
                <a:gd name="T3" fmla="*/ 452275 h 21600"/>
                <a:gd name="T4" fmla="*/ 262979 w 21600"/>
                <a:gd name="T5" fmla="*/ 452275 h 21600"/>
                <a:gd name="T6" fmla="*/ 262979 w 21600"/>
                <a:gd name="T7" fmla="*/ 4522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3">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a:latin typeface="Calibri" panose="020F0502020204030204" pitchFamily="34" charset="0"/>
              </a:endParaRPr>
            </a:p>
          </p:txBody>
        </p:sp>
        <p:sp>
          <p:nvSpPr>
            <p:cNvPr id="27" name="i$liḋe-Freeform: Shape 27">
              <a:extLst>
                <a:ext uri="{FF2B5EF4-FFF2-40B4-BE49-F238E27FC236}">
                  <a16:creationId xmlns:a16="http://schemas.microsoft.com/office/drawing/2014/main" id="{9691C22F-E3B1-41D6-867D-0577C398023B}"/>
                </a:ext>
              </a:extLst>
            </p:cNvPr>
            <p:cNvSpPr>
              <a:spLocks/>
            </p:cNvSpPr>
            <p:nvPr/>
          </p:nvSpPr>
          <p:spPr bwMode="auto">
            <a:xfrm rot="10800000" flipH="1">
              <a:off x="0" y="-1"/>
              <a:ext cx="525957" cy="904550"/>
            </a:xfrm>
            <a:custGeom>
              <a:avLst/>
              <a:gdLst>
                <a:gd name="T0" fmla="*/ 262979 w 21600"/>
                <a:gd name="T1" fmla="*/ 452275 h 21600"/>
                <a:gd name="T2" fmla="*/ 262979 w 21600"/>
                <a:gd name="T3" fmla="*/ 452275 h 21600"/>
                <a:gd name="T4" fmla="*/ 262979 w 21600"/>
                <a:gd name="T5" fmla="*/ 452275 h 21600"/>
                <a:gd name="T6" fmla="*/ 262979 w 21600"/>
                <a:gd name="T7" fmla="*/ 4522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a:latin typeface="Calibri" panose="020F0502020204030204" pitchFamily="34" charset="0"/>
              </a:endParaRPr>
            </a:p>
          </p:txBody>
        </p:sp>
      </p:grpSp>
      <p:grpSp>
        <p:nvGrpSpPr>
          <p:cNvPr id="28" name="Group 7">
            <a:extLst>
              <a:ext uri="{FF2B5EF4-FFF2-40B4-BE49-F238E27FC236}">
                <a16:creationId xmlns:a16="http://schemas.microsoft.com/office/drawing/2014/main" id="{7AA24B05-B3CF-4B1C-8E6E-0903749F41DB}"/>
              </a:ext>
            </a:extLst>
          </p:cNvPr>
          <p:cNvGrpSpPr>
            <a:grpSpLocks/>
          </p:cNvGrpSpPr>
          <p:nvPr/>
        </p:nvGrpSpPr>
        <p:grpSpPr bwMode="auto">
          <a:xfrm>
            <a:off x="3514293" y="2803332"/>
            <a:ext cx="911367" cy="1044126"/>
            <a:chOff x="-1" y="-1"/>
            <a:chExt cx="2457168" cy="2814684"/>
          </a:xfrm>
        </p:grpSpPr>
        <p:sp>
          <p:nvSpPr>
            <p:cNvPr id="29" name="i$liḋe-Freeform: Shape 20">
              <a:extLst>
                <a:ext uri="{FF2B5EF4-FFF2-40B4-BE49-F238E27FC236}">
                  <a16:creationId xmlns:a16="http://schemas.microsoft.com/office/drawing/2014/main" id="{DCA85FB6-9DA9-4444-A493-1F384BA4C9CB}"/>
                </a:ext>
              </a:extLst>
            </p:cNvPr>
            <p:cNvSpPr>
              <a:spLocks/>
            </p:cNvSpPr>
            <p:nvPr/>
          </p:nvSpPr>
          <p:spPr bwMode="auto">
            <a:xfrm rot="5400000">
              <a:off x="516776" y="876677"/>
              <a:ext cx="1410914" cy="2444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599" y="10841"/>
                  </a:lnTo>
                  <a:lnTo>
                    <a:pt x="10761" y="0"/>
                  </a:lnTo>
                  <a:close/>
                </a:path>
              </a:pathLst>
            </a:custGeom>
            <a:solidFill>
              <a:schemeClr val="accent1">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30" name="i$liḋe-Freeform: Shape 21">
              <a:extLst>
                <a:ext uri="{FF2B5EF4-FFF2-40B4-BE49-F238E27FC236}">
                  <a16:creationId xmlns:a16="http://schemas.microsoft.com/office/drawing/2014/main" id="{1F27856B-CF5B-4D5F-A9E1-E2220405B27B}"/>
                </a:ext>
              </a:extLst>
            </p:cNvPr>
            <p:cNvSpPr>
              <a:spLocks/>
            </p:cNvSpPr>
            <p:nvPr/>
          </p:nvSpPr>
          <p:spPr bwMode="auto">
            <a:xfrm rot="10800000">
              <a:off x="1228583" y="-1"/>
              <a:ext cx="1228584" cy="21124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1">
                <a:lumMod val="75000"/>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31" name="i$liḋe-Freeform: Shape 22">
              <a:extLst>
                <a:ext uri="{FF2B5EF4-FFF2-40B4-BE49-F238E27FC236}">
                  <a16:creationId xmlns:a16="http://schemas.microsoft.com/office/drawing/2014/main" id="{8DB9DA32-BB38-4C2F-9835-58BAF4D6971E}"/>
                </a:ext>
              </a:extLst>
            </p:cNvPr>
            <p:cNvSpPr>
              <a:spLocks/>
            </p:cNvSpPr>
            <p:nvPr/>
          </p:nvSpPr>
          <p:spPr bwMode="auto">
            <a:xfrm rot="10800000" flipH="1">
              <a:off x="8559" y="-1"/>
              <a:ext cx="1228585" cy="21124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cubicBezTo>
                    <a:pt x="21599" y="21599"/>
                    <a:pt x="21585" y="7227"/>
                    <a:pt x="21585" y="7227"/>
                  </a:cubicBezTo>
                  <a:lnTo>
                    <a:pt x="0" y="0"/>
                  </a:lnTo>
                  <a:lnTo>
                    <a:pt x="22" y="14369"/>
                  </a:lnTo>
                  <a:lnTo>
                    <a:pt x="21599" y="21600"/>
                  </a:lnTo>
                  <a:close/>
                </a:path>
              </a:pathLst>
            </a:custGeom>
            <a:solidFill>
              <a:schemeClr val="accent1"/>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sp>
          <p:nvSpPr>
            <p:cNvPr id="32" name="i$liḋe-Freeform: Shape 23">
              <a:extLst>
                <a:ext uri="{FF2B5EF4-FFF2-40B4-BE49-F238E27FC236}">
                  <a16:creationId xmlns:a16="http://schemas.microsoft.com/office/drawing/2014/main" id="{CBCCFC22-53C2-483A-8B9D-7D0299F077A8}"/>
                </a:ext>
              </a:extLst>
            </p:cNvPr>
            <p:cNvSpPr>
              <a:spLocks/>
            </p:cNvSpPr>
            <p:nvPr/>
          </p:nvSpPr>
          <p:spPr bwMode="auto">
            <a:xfrm rot="5400000">
              <a:off x="516776" y="886993"/>
              <a:ext cx="1410913" cy="2444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61" y="0"/>
                  </a:moveTo>
                  <a:cubicBezTo>
                    <a:pt x="10761" y="0"/>
                    <a:pt x="0" y="10758"/>
                    <a:pt x="0" y="10758"/>
                  </a:cubicBezTo>
                  <a:lnTo>
                    <a:pt x="10846" y="21600"/>
                  </a:lnTo>
                  <a:lnTo>
                    <a:pt x="21599" y="10841"/>
                  </a:lnTo>
                  <a:lnTo>
                    <a:pt x="10761" y="0"/>
                  </a:lnTo>
                  <a:close/>
                </a:path>
              </a:pathLst>
            </a:custGeom>
            <a:solidFill>
              <a:schemeClr val="tx1">
                <a:alpha val="24535"/>
              </a:schemeClr>
            </a:solidFill>
            <a:ln>
              <a:noFill/>
            </a:ln>
            <a:effectLst/>
            <a:extLst>
              <a:ext uri="{91240B29-F687-4f45-9708-019B960494DF}">
                <a14:hiddenLine xmlns:p14="http://schemas.microsoft.com/office/powerpoint/2010/main" xmlns:a14="http://schemas.microsoft.com/office/drawing/2010/main" xmlns:lc="http://schemas.openxmlformats.org/drawingml/2006/lockedCanvas" xmlns="" w="12700" cap="flat" cmpd="sng">
                  <a:solidFill>
                    <a:srgbClr val="000000"/>
                  </a:solidFill>
                  <a:prstDash val="solid"/>
                  <a:miter lim="0"/>
                  <a:headEnd/>
                  <a:tailEnd/>
                </a14:hiddenLine>
              </a:ext>
              <a:ext uri="{AF507438-7753-43e0-B8FC-AC1667EBCBE1}">
                <a14:hiddenEffects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Calibri" panose="020F0502020204030204" pitchFamily="34" charset="0"/>
              </a:endParaRPr>
            </a:p>
          </p:txBody>
        </p:sp>
      </p:grpSp>
      <p:grpSp>
        <p:nvGrpSpPr>
          <p:cNvPr id="33" name="组合 71">
            <a:extLst>
              <a:ext uri="{FF2B5EF4-FFF2-40B4-BE49-F238E27FC236}">
                <a16:creationId xmlns:a16="http://schemas.microsoft.com/office/drawing/2014/main" id="{04D64E35-F657-461A-8CC2-DC10B44ABD75}"/>
              </a:ext>
            </a:extLst>
          </p:cNvPr>
          <p:cNvGrpSpPr/>
          <p:nvPr/>
        </p:nvGrpSpPr>
        <p:grpSpPr>
          <a:xfrm>
            <a:off x="6005133" y="1627509"/>
            <a:ext cx="3336297" cy="993110"/>
            <a:chOff x="7583811" y="3362125"/>
            <a:chExt cx="3336297" cy="993110"/>
          </a:xfrm>
        </p:grpSpPr>
        <p:sp>
          <p:nvSpPr>
            <p:cNvPr id="34" name="矩形 72">
              <a:extLst>
                <a:ext uri="{FF2B5EF4-FFF2-40B4-BE49-F238E27FC236}">
                  <a16:creationId xmlns:a16="http://schemas.microsoft.com/office/drawing/2014/main" id="{6AFFC03A-AA01-47D0-BD32-62DA44504286}"/>
                </a:ext>
              </a:extLst>
            </p:cNvPr>
            <p:cNvSpPr/>
            <p:nvPr/>
          </p:nvSpPr>
          <p:spPr>
            <a:xfrm>
              <a:off x="7597667" y="3718458"/>
              <a:ext cx="2494173" cy="636777"/>
            </a:xfrm>
            <a:prstGeom prst="rect">
              <a:avLst/>
            </a:prstGeom>
          </p:spPr>
          <p:txBody>
            <a:bodyPr wrap="square">
              <a:spAutoFit/>
              <a:scene3d>
                <a:camera prst="orthographicFront"/>
                <a:lightRig rig="threePt" dir="t"/>
              </a:scene3d>
              <a:sp3d contourW="12700"/>
            </a:bodyPr>
            <a:lstStyle/>
            <a:p>
              <a:pPr algn="just">
                <a:lnSpc>
                  <a:spcPct val="125000"/>
                </a:lnSpc>
              </a:pPr>
              <a:r>
                <a:rPr lang="en-US" altLang="zh-CN" sz="1500">
                  <a:latin typeface="Tahoma" panose="020B0604030504040204" pitchFamily="34" charset="0"/>
                  <a:ea typeface="Tahoma" panose="020B0604030504040204" pitchFamily="34" charset="0"/>
                  <a:cs typeface="Tahoma" panose="020B0604030504040204" pitchFamily="34" charset="0"/>
                </a:rPr>
                <a:t>Hỗ trợ trong việc thi hành mệnh lệnh tự động.</a:t>
              </a:r>
              <a:endParaRPr lang="zh-CN" altLang="en-US" sz="1500" dirty="0">
                <a:latin typeface="Tahoma" panose="020B0604030504040204" pitchFamily="34" charset="0"/>
                <a:cs typeface="Tahoma" panose="020B0604030504040204" pitchFamily="34" charset="0"/>
              </a:endParaRPr>
            </a:p>
          </p:txBody>
        </p:sp>
        <p:sp>
          <p:nvSpPr>
            <p:cNvPr id="35" name="矩形 73">
              <a:extLst>
                <a:ext uri="{FF2B5EF4-FFF2-40B4-BE49-F238E27FC236}">
                  <a16:creationId xmlns:a16="http://schemas.microsoft.com/office/drawing/2014/main" id="{B75C62C5-926D-4A85-B3DB-644BE55648ED}"/>
                </a:ext>
              </a:extLst>
            </p:cNvPr>
            <p:cNvSpPr/>
            <p:nvPr/>
          </p:nvSpPr>
          <p:spPr>
            <a:xfrm>
              <a:off x="7583811" y="3362125"/>
              <a:ext cx="3336297"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Machine Learning</a:t>
              </a:r>
              <a:endParaRPr lang="zh-CN" altLang="en-US" sz="2000" b="1" dirty="0">
                <a:solidFill>
                  <a:schemeClr val="tx1">
                    <a:lumMod val="75000"/>
                    <a:lumOff val="25000"/>
                  </a:schemeClr>
                </a:solidFill>
                <a:latin typeface="Tahoma" panose="020B0604030504040204" pitchFamily="34" charset="0"/>
                <a:cs typeface="Tahoma" panose="020B0604030504040204" pitchFamily="34" charset="0"/>
              </a:endParaRPr>
            </a:p>
          </p:txBody>
        </p:sp>
      </p:grpSp>
      <p:grpSp>
        <p:nvGrpSpPr>
          <p:cNvPr id="36" name="组合 74">
            <a:extLst>
              <a:ext uri="{FF2B5EF4-FFF2-40B4-BE49-F238E27FC236}">
                <a16:creationId xmlns:a16="http://schemas.microsoft.com/office/drawing/2014/main" id="{F3B6B05F-6A2F-46DB-97BE-31CF2669421D}"/>
              </a:ext>
            </a:extLst>
          </p:cNvPr>
          <p:cNvGrpSpPr/>
          <p:nvPr/>
        </p:nvGrpSpPr>
        <p:grpSpPr>
          <a:xfrm>
            <a:off x="7857958" y="4024271"/>
            <a:ext cx="3206841" cy="1337322"/>
            <a:chOff x="7574087" y="3362125"/>
            <a:chExt cx="3206841" cy="1337322"/>
          </a:xfrm>
        </p:grpSpPr>
        <p:sp>
          <p:nvSpPr>
            <p:cNvPr id="37" name="矩形 75">
              <a:extLst>
                <a:ext uri="{FF2B5EF4-FFF2-40B4-BE49-F238E27FC236}">
                  <a16:creationId xmlns:a16="http://schemas.microsoft.com/office/drawing/2014/main" id="{F7ED1560-F2B0-41ED-8C50-A78B17812864}"/>
                </a:ext>
              </a:extLst>
            </p:cNvPr>
            <p:cNvSpPr/>
            <p:nvPr/>
          </p:nvSpPr>
          <p:spPr>
            <a:xfrm>
              <a:off x="7574087" y="3774129"/>
              <a:ext cx="2960596" cy="925318"/>
            </a:xfrm>
            <a:prstGeom prst="rect">
              <a:avLst/>
            </a:prstGeom>
          </p:spPr>
          <p:txBody>
            <a:bodyPr wrap="square">
              <a:spAutoFit/>
              <a:scene3d>
                <a:camera prst="orthographicFront"/>
                <a:lightRig rig="threePt" dir="t"/>
              </a:scene3d>
              <a:sp3d contourW="12700"/>
            </a:bodyPr>
            <a:lstStyle/>
            <a:p>
              <a:pPr algn="just">
                <a:lnSpc>
                  <a:spcPct val="125000"/>
                </a:lnSpc>
              </a:pPr>
              <a:r>
                <a:rPr lang="en-US" altLang="zh-CN" sz="1500">
                  <a:latin typeface="Tahoma" panose="020B0604030504040204" pitchFamily="34" charset="0"/>
                  <a:ea typeface="Tahoma" panose="020B0604030504040204" pitchFamily="34" charset="0"/>
                  <a:cs typeface="Tahoma" panose="020B0604030504040204" pitchFamily="34" charset="0"/>
                </a:rPr>
                <a:t>Kết hợp trong việc phát triển các ứng dụng, phần mềm trợ lý ảo hỗ trợ.</a:t>
              </a:r>
              <a:endParaRPr lang="zh-CN" altLang="en-US" sz="1500" dirty="0">
                <a:latin typeface="Tahoma" panose="020B0604030504040204" pitchFamily="34" charset="0"/>
                <a:cs typeface="Tahoma" panose="020B0604030504040204" pitchFamily="34" charset="0"/>
              </a:endParaRPr>
            </a:p>
          </p:txBody>
        </p:sp>
        <p:sp>
          <p:nvSpPr>
            <p:cNvPr id="38" name="矩形 76">
              <a:extLst>
                <a:ext uri="{FF2B5EF4-FFF2-40B4-BE49-F238E27FC236}">
                  <a16:creationId xmlns:a16="http://schemas.microsoft.com/office/drawing/2014/main" id="{5B6793C6-4CCB-4B6E-92EF-B5BFB59B7FC7}"/>
                </a:ext>
              </a:extLst>
            </p:cNvPr>
            <p:cNvSpPr/>
            <p:nvPr/>
          </p:nvSpPr>
          <p:spPr>
            <a:xfrm>
              <a:off x="7583812" y="3362125"/>
              <a:ext cx="3197116" cy="421975"/>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 việc &amp; Đời sống</a:t>
              </a:r>
              <a:endParaRPr lang="zh-CN" altLang="en-US" sz="2000" b="1" dirty="0">
                <a:solidFill>
                  <a:schemeClr val="tx1">
                    <a:lumMod val="75000"/>
                    <a:lumOff val="25000"/>
                  </a:schemeClr>
                </a:solidFill>
                <a:latin typeface="Tahoma" panose="020B0604030504040204" pitchFamily="34" charset="0"/>
                <a:cs typeface="Tahoma" panose="020B0604030504040204" pitchFamily="34" charset="0"/>
              </a:endParaRPr>
            </a:p>
          </p:txBody>
        </p:sp>
      </p:grpSp>
      <p:grpSp>
        <p:nvGrpSpPr>
          <p:cNvPr id="39" name="组合 77">
            <a:extLst>
              <a:ext uri="{FF2B5EF4-FFF2-40B4-BE49-F238E27FC236}">
                <a16:creationId xmlns:a16="http://schemas.microsoft.com/office/drawing/2014/main" id="{89439711-B3F0-4DD3-995D-2E3E43924B97}"/>
              </a:ext>
            </a:extLst>
          </p:cNvPr>
          <p:cNvGrpSpPr/>
          <p:nvPr/>
        </p:nvGrpSpPr>
        <p:grpSpPr>
          <a:xfrm>
            <a:off x="1361840" y="2267502"/>
            <a:ext cx="2921027" cy="1290323"/>
            <a:chOff x="6822878" y="3376062"/>
            <a:chExt cx="3602465" cy="1290323"/>
          </a:xfrm>
        </p:grpSpPr>
        <p:sp>
          <p:nvSpPr>
            <p:cNvPr id="40" name="矩形 78">
              <a:extLst>
                <a:ext uri="{FF2B5EF4-FFF2-40B4-BE49-F238E27FC236}">
                  <a16:creationId xmlns:a16="http://schemas.microsoft.com/office/drawing/2014/main" id="{589127B5-5DD7-4B57-9761-DBB8DDBF865C}"/>
                </a:ext>
              </a:extLst>
            </p:cNvPr>
            <p:cNvSpPr/>
            <p:nvPr/>
          </p:nvSpPr>
          <p:spPr>
            <a:xfrm>
              <a:off x="6854398" y="3741067"/>
              <a:ext cx="2494173" cy="925318"/>
            </a:xfrm>
            <a:prstGeom prst="rect">
              <a:avLst/>
            </a:prstGeom>
          </p:spPr>
          <p:txBody>
            <a:bodyPr wrap="square">
              <a:spAutoFit/>
              <a:scene3d>
                <a:camera prst="orthographicFront"/>
                <a:lightRig rig="threePt" dir="t"/>
              </a:scene3d>
              <a:sp3d contourW="12700"/>
            </a:bodyPr>
            <a:lstStyle/>
            <a:p>
              <a:pPr algn="just">
                <a:lnSpc>
                  <a:spcPct val="125000"/>
                </a:lnSpc>
              </a:pPr>
              <a:r>
                <a:rPr lang="en-US" altLang="zh-CN" sz="1500">
                  <a:latin typeface="Tahoma" panose="020B0604030504040204" pitchFamily="34" charset="0"/>
                  <a:ea typeface="Tahoma" panose="020B0604030504040204" pitchFamily="34" charset="0"/>
                  <a:cs typeface="Tahoma" panose="020B0604030504040204" pitchFamily="34" charset="0"/>
                </a:rPr>
                <a:t>Hỗ trợ trong việc nhận dạng nhanh, chính xác câu lệnh.</a:t>
              </a:r>
              <a:endParaRPr lang="zh-CN" altLang="en-US" sz="1500" dirty="0">
                <a:latin typeface="Tahoma" panose="020B0604030504040204" pitchFamily="34" charset="0"/>
                <a:cs typeface="Tahoma" panose="020B0604030504040204" pitchFamily="34" charset="0"/>
              </a:endParaRPr>
            </a:p>
          </p:txBody>
        </p:sp>
        <p:sp>
          <p:nvSpPr>
            <p:cNvPr id="41" name="矩形 79">
              <a:extLst>
                <a:ext uri="{FF2B5EF4-FFF2-40B4-BE49-F238E27FC236}">
                  <a16:creationId xmlns:a16="http://schemas.microsoft.com/office/drawing/2014/main" id="{848451F3-4D33-4531-A86A-A6F7FEC1A356}"/>
                </a:ext>
              </a:extLst>
            </p:cNvPr>
            <p:cNvSpPr/>
            <p:nvPr/>
          </p:nvSpPr>
          <p:spPr>
            <a:xfrm>
              <a:off x="6822878" y="3376062"/>
              <a:ext cx="3602465"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Artificial Intelligence</a:t>
              </a:r>
              <a:endParaRPr lang="zh-CN" altLang="en-US" sz="2000" b="1" dirty="0">
                <a:solidFill>
                  <a:schemeClr val="tx1">
                    <a:lumMod val="75000"/>
                    <a:lumOff val="25000"/>
                  </a:schemeClr>
                </a:solidFill>
                <a:latin typeface="Tahoma" panose="020B0604030504040204" pitchFamily="34" charset="0"/>
                <a:cs typeface="Tahoma" panose="020B0604030504040204" pitchFamily="34" charset="0"/>
              </a:endParaRPr>
            </a:p>
          </p:txBody>
        </p:sp>
      </p:grpSp>
      <p:grpSp>
        <p:nvGrpSpPr>
          <p:cNvPr id="42" name="组合 80">
            <a:extLst>
              <a:ext uri="{FF2B5EF4-FFF2-40B4-BE49-F238E27FC236}">
                <a16:creationId xmlns:a16="http://schemas.microsoft.com/office/drawing/2014/main" id="{C3FC2881-E147-44E7-A1C2-4A2FBE58B61E}"/>
              </a:ext>
            </a:extLst>
          </p:cNvPr>
          <p:cNvGrpSpPr/>
          <p:nvPr/>
        </p:nvGrpSpPr>
        <p:grpSpPr>
          <a:xfrm>
            <a:off x="2662523" y="4385624"/>
            <a:ext cx="2537737" cy="1281651"/>
            <a:chOff x="7583811" y="3362125"/>
            <a:chExt cx="2537737" cy="1281651"/>
          </a:xfrm>
        </p:grpSpPr>
        <p:sp>
          <p:nvSpPr>
            <p:cNvPr id="43" name="矩形 81">
              <a:extLst>
                <a:ext uri="{FF2B5EF4-FFF2-40B4-BE49-F238E27FC236}">
                  <a16:creationId xmlns:a16="http://schemas.microsoft.com/office/drawing/2014/main" id="{5CB83B4A-59DD-433D-9BD2-53C507D3C949}"/>
                </a:ext>
              </a:extLst>
            </p:cNvPr>
            <p:cNvSpPr/>
            <p:nvPr/>
          </p:nvSpPr>
          <p:spPr>
            <a:xfrm>
              <a:off x="7583812" y="3718458"/>
              <a:ext cx="2494173" cy="925318"/>
            </a:xfrm>
            <a:prstGeom prst="rect">
              <a:avLst/>
            </a:prstGeom>
          </p:spPr>
          <p:txBody>
            <a:bodyPr wrap="square">
              <a:spAutoFit/>
              <a:scene3d>
                <a:camera prst="orthographicFront"/>
                <a:lightRig rig="threePt" dir="t"/>
              </a:scene3d>
              <a:sp3d contourW="12700"/>
            </a:bodyPr>
            <a:lstStyle/>
            <a:p>
              <a:pPr>
                <a:lnSpc>
                  <a:spcPct val="125000"/>
                </a:lnSpc>
              </a:pPr>
              <a:r>
                <a:rPr lang="en-US" altLang="zh-CN" sz="1500">
                  <a:latin typeface="Tahoma" panose="020B0604030504040204" pitchFamily="34" charset="0"/>
                  <a:ea typeface="Tahoma" panose="020B0604030504040204" pitchFamily="34" charset="0"/>
                  <a:cs typeface="Tahoma" panose="020B0604030504040204" pitchFamily="34" charset="0"/>
                </a:rPr>
                <a:t>Bộ dữ liệu đa dạng, mã nguồn mở rộng, dễ dàng tự phát triển.</a:t>
              </a:r>
              <a:endParaRPr lang="zh-CN" altLang="en-US" sz="1500" dirty="0">
                <a:latin typeface="Tahoma" panose="020B0604030504040204" pitchFamily="34" charset="0"/>
                <a:cs typeface="Tahoma" panose="020B0604030504040204" pitchFamily="34" charset="0"/>
              </a:endParaRPr>
            </a:p>
          </p:txBody>
        </p:sp>
        <p:sp>
          <p:nvSpPr>
            <p:cNvPr id="44" name="矩形 82">
              <a:extLst>
                <a:ext uri="{FF2B5EF4-FFF2-40B4-BE49-F238E27FC236}">
                  <a16:creationId xmlns:a16="http://schemas.microsoft.com/office/drawing/2014/main" id="{8766BED0-46DC-48C3-9890-667B3BE14AF9}"/>
                </a:ext>
              </a:extLst>
            </p:cNvPr>
            <p:cNvSpPr/>
            <p:nvPr/>
          </p:nvSpPr>
          <p:spPr>
            <a:xfrm>
              <a:off x="7583811" y="3362125"/>
              <a:ext cx="2537737" cy="421975"/>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Database &amp; API</a:t>
              </a:r>
              <a:endParaRPr lang="zh-CN" altLang="en-US" sz="2000" b="1" dirty="0">
                <a:solidFill>
                  <a:schemeClr val="tx1">
                    <a:lumMod val="75000"/>
                    <a:lumOff val="25000"/>
                  </a:schemeClr>
                </a:solidFill>
                <a:latin typeface="Tahoma" panose="020B0604030504040204" pitchFamily="34" charset="0"/>
                <a:cs typeface="Tahoma" panose="020B0604030504040204" pitchFamily="34" charset="0"/>
              </a:endParaRPr>
            </a:p>
          </p:txBody>
        </p:sp>
      </p:grpSp>
      <p:pic>
        <p:nvPicPr>
          <p:cNvPr id="10244" name="Picture 4" descr="Image result for machine learning icon png">
            <a:extLst>
              <a:ext uri="{FF2B5EF4-FFF2-40B4-BE49-F238E27FC236}">
                <a16:creationId xmlns:a16="http://schemas.microsoft.com/office/drawing/2014/main" id="{9010EBAC-D94B-4821-8A71-08BCD29723A3}"/>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72635" t="70162" r="6258" b="4039"/>
          <a:stretch/>
        </p:blipFill>
        <p:spPr bwMode="auto">
          <a:xfrm>
            <a:off x="10773847" y="3441130"/>
            <a:ext cx="1335003" cy="153386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result for machine learning icon png">
            <a:extLst>
              <a:ext uri="{FF2B5EF4-FFF2-40B4-BE49-F238E27FC236}">
                <a16:creationId xmlns:a16="http://schemas.microsoft.com/office/drawing/2014/main" id="{DA49C3C0-9758-4F05-9BEC-A10ACD0AE1CA}"/>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731" t="73757" r="71416" b="6182"/>
          <a:stretch/>
        </p:blipFill>
        <p:spPr bwMode="auto">
          <a:xfrm>
            <a:off x="8389297" y="1503763"/>
            <a:ext cx="1571987" cy="119275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machine learning icon png">
            <a:extLst>
              <a:ext uri="{FF2B5EF4-FFF2-40B4-BE49-F238E27FC236}">
                <a16:creationId xmlns:a16="http://schemas.microsoft.com/office/drawing/2014/main" id="{8F336296-FE9C-4C6D-B52D-31696D7CD4A2}"/>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7776" t="37363" r="37259" b="36609"/>
          <a:stretch/>
        </p:blipFill>
        <p:spPr bwMode="auto">
          <a:xfrm>
            <a:off x="122001" y="2307965"/>
            <a:ext cx="1217040" cy="119275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machine learning icon png">
            <a:extLst>
              <a:ext uri="{FF2B5EF4-FFF2-40B4-BE49-F238E27FC236}">
                <a16:creationId xmlns:a16="http://schemas.microsoft.com/office/drawing/2014/main" id="{F1AF039F-DAB3-4B5B-8560-33DD87DF8601}"/>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05" t="4963" r="71348" b="72197"/>
          <a:stretch/>
        </p:blipFill>
        <p:spPr bwMode="auto">
          <a:xfrm>
            <a:off x="1262606" y="4288639"/>
            <a:ext cx="1304086" cy="116912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machine learning icon png">
            <a:extLst>
              <a:ext uri="{FF2B5EF4-FFF2-40B4-BE49-F238E27FC236}">
                <a16:creationId xmlns:a16="http://schemas.microsoft.com/office/drawing/2014/main" id="{CAD9BFBA-1EF0-4EC4-B121-C8A9D45D49C6}"/>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9424" t="3906" r="38765" b="71333"/>
          <a:stretch/>
        </p:blipFill>
        <p:spPr bwMode="auto">
          <a:xfrm>
            <a:off x="6561183" y="31857"/>
            <a:ext cx="949966" cy="101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8553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6" decel="10000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1+#ppt_w/2"/>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6" decel="100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1+#ppt_w/2"/>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6" decel="10000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000" fill="hold"/>
                                        <p:tgtEl>
                                          <p:spTgt spid="24"/>
                                        </p:tgtEl>
                                        <p:attrNameLst>
                                          <p:attrName>ppt_x</p:attrName>
                                        </p:attrNameLst>
                                      </p:cBhvr>
                                      <p:tavLst>
                                        <p:tav tm="0">
                                          <p:val>
                                            <p:strVal val="1+#ppt_w/2"/>
                                          </p:val>
                                        </p:tav>
                                        <p:tav tm="100000">
                                          <p:val>
                                            <p:strVal val="#ppt_x"/>
                                          </p:val>
                                        </p:tav>
                                      </p:tavLst>
                                    </p:anim>
                                    <p:anim calcmode="lin" valueType="num">
                                      <p:cBhvr additive="base">
                                        <p:cTn id="24" dur="10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6" decel="10000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1000" fill="hold"/>
                                        <p:tgtEl>
                                          <p:spTgt spid="28"/>
                                        </p:tgtEl>
                                        <p:attrNameLst>
                                          <p:attrName>ppt_x</p:attrName>
                                        </p:attrNameLst>
                                      </p:cBhvr>
                                      <p:tavLst>
                                        <p:tav tm="0">
                                          <p:val>
                                            <p:strVal val="1+#ppt_w/2"/>
                                          </p:val>
                                        </p:tav>
                                        <p:tav tm="100000">
                                          <p:val>
                                            <p:strVal val="#ppt_x"/>
                                          </p:val>
                                        </p:tav>
                                      </p:tavLst>
                                    </p:anim>
                                    <p:anim calcmode="lin" valueType="num">
                                      <p:cBhvr additive="base">
                                        <p:cTn id="28" dur="1000" fill="hold"/>
                                        <p:tgtEl>
                                          <p:spTgt spid="28"/>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12" presetClass="entr" presetSubtype="8"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p:tgtEl>
                                          <p:spTgt spid="39"/>
                                        </p:tgtEl>
                                        <p:attrNameLst>
                                          <p:attrName>ppt_x</p:attrName>
                                        </p:attrNameLst>
                                      </p:cBhvr>
                                      <p:tavLst>
                                        <p:tav tm="0">
                                          <p:val>
                                            <p:strVal val="#ppt_x-#ppt_w*1.125000"/>
                                          </p:val>
                                        </p:tav>
                                        <p:tav tm="100000">
                                          <p:val>
                                            <p:strVal val="#ppt_x"/>
                                          </p:val>
                                        </p:tav>
                                      </p:tavLst>
                                    </p:anim>
                                    <p:animEffect transition="in" filter="wipe(right)">
                                      <p:cBhvr>
                                        <p:cTn id="33" dur="500"/>
                                        <p:tgtEl>
                                          <p:spTgt spid="39"/>
                                        </p:tgtEl>
                                      </p:cBhvr>
                                    </p:animEffect>
                                  </p:childTnLst>
                                </p:cTn>
                              </p:par>
                              <p:par>
                                <p:cTn id="34" presetID="12" presetClass="entr" presetSubtype="4"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500"/>
                                        <p:tgtEl>
                                          <p:spTgt spid="59"/>
                                        </p:tgtEl>
                                        <p:attrNameLst>
                                          <p:attrName>ppt_y</p:attrName>
                                        </p:attrNameLst>
                                      </p:cBhvr>
                                      <p:tavLst>
                                        <p:tav tm="0">
                                          <p:val>
                                            <p:strVal val="#ppt_y+#ppt_h*1.125000"/>
                                          </p:val>
                                        </p:tav>
                                        <p:tav tm="100000">
                                          <p:val>
                                            <p:strVal val="#ppt_y"/>
                                          </p:val>
                                        </p:tav>
                                      </p:tavLst>
                                    </p:anim>
                                    <p:animEffect transition="in" filter="wipe(up)">
                                      <p:cBhvr>
                                        <p:cTn id="37" dur="500"/>
                                        <p:tgtEl>
                                          <p:spTgt spid="59"/>
                                        </p:tgtEl>
                                      </p:cBhvr>
                                    </p:animEffect>
                                  </p:childTnLst>
                                </p:cTn>
                              </p:par>
                            </p:childTnLst>
                          </p:cTn>
                        </p:par>
                        <p:par>
                          <p:cTn id="38" fill="hold">
                            <p:stCondLst>
                              <p:cond delay="1500"/>
                            </p:stCondLst>
                            <p:childTnLst>
                              <p:par>
                                <p:cTn id="39" presetID="12" presetClass="entr" presetSubtype="8"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p:tgtEl>
                                          <p:spTgt spid="33"/>
                                        </p:tgtEl>
                                        <p:attrNameLst>
                                          <p:attrName>ppt_x</p:attrName>
                                        </p:attrNameLst>
                                      </p:cBhvr>
                                      <p:tavLst>
                                        <p:tav tm="0">
                                          <p:val>
                                            <p:strVal val="#ppt_x-#ppt_w*1.125000"/>
                                          </p:val>
                                        </p:tav>
                                        <p:tav tm="100000">
                                          <p:val>
                                            <p:strVal val="#ppt_x"/>
                                          </p:val>
                                        </p:tav>
                                      </p:tavLst>
                                    </p:anim>
                                    <p:animEffect transition="in" filter="wipe(right)">
                                      <p:cBhvr>
                                        <p:cTn id="42" dur="500"/>
                                        <p:tgtEl>
                                          <p:spTgt spid="33"/>
                                        </p:tgtEl>
                                      </p:cBhvr>
                                    </p:animEffect>
                                  </p:childTnLst>
                                </p:cTn>
                              </p:par>
                              <p:par>
                                <p:cTn id="43" presetID="1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500"/>
                                        <p:tgtEl>
                                          <p:spTgt spid="57"/>
                                        </p:tgtEl>
                                        <p:attrNameLst>
                                          <p:attrName>ppt_y</p:attrName>
                                        </p:attrNameLst>
                                      </p:cBhvr>
                                      <p:tavLst>
                                        <p:tav tm="0">
                                          <p:val>
                                            <p:strVal val="#ppt_y+#ppt_h*1.125000"/>
                                          </p:val>
                                        </p:tav>
                                        <p:tav tm="100000">
                                          <p:val>
                                            <p:strVal val="#ppt_y"/>
                                          </p:val>
                                        </p:tav>
                                      </p:tavLst>
                                    </p:anim>
                                    <p:animEffect transition="in" filter="wipe(up)">
                                      <p:cBhvr>
                                        <p:cTn id="46" dur="500"/>
                                        <p:tgtEl>
                                          <p:spTgt spid="57"/>
                                        </p:tgtEl>
                                      </p:cBhvr>
                                    </p:animEffect>
                                  </p:childTnLst>
                                </p:cTn>
                              </p:par>
                            </p:childTnLst>
                          </p:cTn>
                        </p:par>
                        <p:par>
                          <p:cTn id="47" fill="hold">
                            <p:stCondLst>
                              <p:cond delay="2000"/>
                            </p:stCondLst>
                            <p:childTnLst>
                              <p:par>
                                <p:cTn id="48" presetID="12" presetClass="entr" presetSubtype="8"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500"/>
                                        <p:tgtEl>
                                          <p:spTgt spid="42"/>
                                        </p:tgtEl>
                                        <p:attrNameLst>
                                          <p:attrName>ppt_x</p:attrName>
                                        </p:attrNameLst>
                                      </p:cBhvr>
                                      <p:tavLst>
                                        <p:tav tm="0">
                                          <p:val>
                                            <p:strVal val="#ppt_x-#ppt_w*1.125000"/>
                                          </p:val>
                                        </p:tav>
                                        <p:tav tm="100000">
                                          <p:val>
                                            <p:strVal val="#ppt_x"/>
                                          </p:val>
                                        </p:tav>
                                      </p:tavLst>
                                    </p:anim>
                                    <p:animEffect transition="in" filter="wipe(right)">
                                      <p:cBhvr>
                                        <p:cTn id="51" dur="500"/>
                                        <p:tgtEl>
                                          <p:spTgt spid="42"/>
                                        </p:tgtEl>
                                      </p:cBhvr>
                                    </p:animEffect>
                                  </p:childTnLst>
                                </p:cTn>
                              </p:par>
                              <p:par>
                                <p:cTn id="52" presetID="12" presetClass="entr" presetSubtype="4"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 calcmode="lin" valueType="num">
                                      <p:cBhvr additive="base">
                                        <p:cTn id="54" dur="500"/>
                                        <p:tgtEl>
                                          <p:spTgt spid="64"/>
                                        </p:tgtEl>
                                        <p:attrNameLst>
                                          <p:attrName>ppt_y</p:attrName>
                                        </p:attrNameLst>
                                      </p:cBhvr>
                                      <p:tavLst>
                                        <p:tav tm="0">
                                          <p:val>
                                            <p:strVal val="#ppt_y+#ppt_h*1.125000"/>
                                          </p:val>
                                        </p:tav>
                                        <p:tav tm="100000">
                                          <p:val>
                                            <p:strVal val="#ppt_y"/>
                                          </p:val>
                                        </p:tav>
                                      </p:tavLst>
                                    </p:anim>
                                    <p:animEffect transition="in" filter="wipe(up)">
                                      <p:cBhvr>
                                        <p:cTn id="55" dur="500"/>
                                        <p:tgtEl>
                                          <p:spTgt spid="64"/>
                                        </p:tgtEl>
                                      </p:cBhvr>
                                    </p:animEffect>
                                  </p:childTnLst>
                                </p:cTn>
                              </p:par>
                            </p:childTnLst>
                          </p:cTn>
                        </p:par>
                        <p:par>
                          <p:cTn id="56" fill="hold">
                            <p:stCondLst>
                              <p:cond delay="2500"/>
                            </p:stCondLst>
                            <p:childTnLst>
                              <p:par>
                                <p:cTn id="57" presetID="12" presetClass="entr" presetSubtype="8"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p:tgtEl>
                                          <p:spTgt spid="36"/>
                                        </p:tgtEl>
                                        <p:attrNameLst>
                                          <p:attrName>ppt_x</p:attrName>
                                        </p:attrNameLst>
                                      </p:cBhvr>
                                      <p:tavLst>
                                        <p:tav tm="0">
                                          <p:val>
                                            <p:strVal val="#ppt_x-#ppt_w*1.125000"/>
                                          </p:val>
                                        </p:tav>
                                        <p:tav tm="100000">
                                          <p:val>
                                            <p:strVal val="#ppt_x"/>
                                          </p:val>
                                        </p:tav>
                                      </p:tavLst>
                                    </p:anim>
                                    <p:animEffect transition="in" filter="wipe(right)">
                                      <p:cBhvr>
                                        <p:cTn id="60" dur="500"/>
                                        <p:tgtEl>
                                          <p:spTgt spid="36"/>
                                        </p:tgtEl>
                                      </p:cBhvr>
                                    </p:animEffect>
                                  </p:childTnLst>
                                </p:cTn>
                              </p:par>
                              <p:par>
                                <p:cTn id="61" presetID="12" presetClass="entr" presetSubtype="4" fill="hold" nodeType="withEffect">
                                  <p:stCondLst>
                                    <p:cond delay="0"/>
                                  </p:stCondLst>
                                  <p:childTnLst>
                                    <p:set>
                                      <p:cBhvr>
                                        <p:cTn id="62" dur="1" fill="hold">
                                          <p:stCondLst>
                                            <p:cond delay="0"/>
                                          </p:stCondLst>
                                        </p:cTn>
                                        <p:tgtEl>
                                          <p:spTgt spid="10244"/>
                                        </p:tgtEl>
                                        <p:attrNameLst>
                                          <p:attrName>style.visibility</p:attrName>
                                        </p:attrNameLst>
                                      </p:cBhvr>
                                      <p:to>
                                        <p:strVal val="visible"/>
                                      </p:to>
                                    </p:set>
                                    <p:anim calcmode="lin" valueType="num">
                                      <p:cBhvr additive="base">
                                        <p:cTn id="63" dur="500"/>
                                        <p:tgtEl>
                                          <p:spTgt spid="10244"/>
                                        </p:tgtEl>
                                        <p:attrNameLst>
                                          <p:attrName>ppt_y</p:attrName>
                                        </p:attrNameLst>
                                      </p:cBhvr>
                                      <p:tavLst>
                                        <p:tav tm="0">
                                          <p:val>
                                            <p:strVal val="#ppt_y+#ppt_h*1.125000"/>
                                          </p:val>
                                        </p:tav>
                                        <p:tav tm="100000">
                                          <p:val>
                                            <p:strVal val="#ppt_y"/>
                                          </p:val>
                                        </p:tav>
                                      </p:tavLst>
                                    </p:anim>
                                    <p:animEffect transition="in" filter="wipe(up)">
                                      <p:cBhvr>
                                        <p:cTn id="64"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7922" y="1172124"/>
            <a:ext cx="2146950"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28" name="Rectangle 27"/>
          <p:cNvSpPr/>
          <p:nvPr/>
        </p:nvSpPr>
        <p:spPr>
          <a:xfrm>
            <a:off x="2557412" y="3305724"/>
            <a:ext cx="2185039"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29" name="Rectangle 28"/>
          <p:cNvSpPr/>
          <p:nvPr/>
        </p:nvSpPr>
        <p:spPr>
          <a:xfrm>
            <a:off x="4700963" y="1158536"/>
            <a:ext cx="2175088"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30" name="Rectangle 29"/>
          <p:cNvSpPr/>
          <p:nvPr/>
        </p:nvSpPr>
        <p:spPr>
          <a:xfrm>
            <a:off x="8958212" y="1170162"/>
            <a:ext cx="2183731"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pic>
        <p:nvPicPr>
          <p:cNvPr id="12" name="图片占位符 1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37" r="37"/>
          <a:stretch>
            <a:fillRect/>
          </a:stretch>
        </p:blipFill>
        <p:spPr>
          <a:xfrm>
            <a:off x="450426" y="1158269"/>
            <a:ext cx="2143551" cy="2145757"/>
          </a:xfrm>
        </p:spPr>
      </p:pic>
      <p:pic>
        <p:nvPicPr>
          <p:cNvPr id="13" name="图片占位符 12"/>
          <p:cNvPicPr>
            <a:picLocks noGrp="1" noChangeAspect="1"/>
          </p:cNvPicPr>
          <p:nvPr>
            <p:ph type="pic" sz="quarter" idx="11"/>
          </p:nvPr>
        </p:nvPicPr>
        <p:blipFill>
          <a:blip r:embed="rId4" cstate="print">
            <a:extLst>
              <a:ext uri="{BEBA8EAE-BF5A-486C-A8C5-ECC9F3942E4B}">
                <a14:imgProps xmlns:a14="http://schemas.microsoft.com/office/drawing/2010/main">
                  <a14:imgLayer r:embed="rId5">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16493" r="16493"/>
          <a:stretch>
            <a:fillRect/>
          </a:stretch>
        </p:blipFill>
        <p:spPr>
          <a:xfrm>
            <a:off x="1717964" y="3304306"/>
            <a:ext cx="2987785" cy="2971803"/>
          </a:xfrm>
        </p:spPr>
      </p:pic>
      <p:pic>
        <p:nvPicPr>
          <p:cNvPr id="14" name="图片占位符 13"/>
          <p:cNvPicPr>
            <a:picLocks noGrp="1" noChangeAspect="1"/>
          </p:cNvPicPr>
          <p:nvPr>
            <p:ph type="pic" sz="quarter" idx="12"/>
          </p:nvPr>
        </p:nvPicPr>
        <p:blipFill>
          <a:blip r:embed="rId6" cstate="print">
            <a:extLst>
              <a:ext uri="{BEBA8EAE-BF5A-486C-A8C5-ECC9F3942E4B}">
                <a14:imgProps xmlns:a14="http://schemas.microsoft.com/office/drawing/2010/main">
                  <a14:imgLayer r:embed="rId7">
                    <a14:imgEffect>
                      <a14:colorTemperature colorTemp="4700"/>
                    </a14:imgEffect>
                    <a14:imgEffect>
                      <a14:brightnessContrast bright="20000" contrast="20000"/>
                    </a14:imgEffect>
                  </a14:imgLayer>
                </a14:imgProps>
              </a:ext>
              <a:ext uri="{28A0092B-C50C-407E-A947-70E740481C1C}">
                <a14:useLocalDpi xmlns:a14="http://schemas.microsoft.com/office/drawing/2010/main" val="0"/>
              </a:ext>
            </a:extLst>
          </a:blip>
          <a:srcRect l="16688" r="16688"/>
          <a:stretch>
            <a:fillRect/>
          </a:stretch>
        </p:blipFill>
        <p:spPr>
          <a:xfrm>
            <a:off x="4715836" y="1185980"/>
            <a:ext cx="2133600" cy="2133600"/>
          </a:xfrm>
        </p:spPr>
      </p:pic>
      <p:pic>
        <p:nvPicPr>
          <p:cNvPr id="15" name="图片占位符 14"/>
          <p:cNvPicPr>
            <a:picLocks noGrp="1" noChangeAspect="1"/>
          </p:cNvPicPr>
          <p:nvPr>
            <p:ph type="pic" sz="quarter" idx="13"/>
          </p:nvPr>
        </p:nvPicPr>
        <p:blipFill>
          <a:blip r:embed="rId8" cstate="print">
            <a:extLst>
              <a:ext uri="{28A0092B-C50C-407E-A947-70E740481C1C}">
                <a14:useLocalDpi xmlns:a14="http://schemas.microsoft.com/office/drawing/2010/main" val="0"/>
              </a:ext>
            </a:extLst>
          </a:blip>
          <a:srcRect l="16837" r="16837"/>
          <a:stretch>
            <a:fillRect/>
          </a:stretch>
        </p:blipFill>
        <p:spPr>
          <a:xfrm>
            <a:off x="9532298" y="1180357"/>
            <a:ext cx="2185039" cy="2176862"/>
          </a:xfrm>
        </p:spPr>
      </p:pic>
      <p:grpSp>
        <p:nvGrpSpPr>
          <p:cNvPr id="17" name="组合 16"/>
          <p:cNvGrpSpPr/>
          <p:nvPr/>
        </p:nvGrpSpPr>
        <p:grpSpPr>
          <a:xfrm>
            <a:off x="6850332" y="1185980"/>
            <a:ext cx="2753474" cy="2133600"/>
            <a:chOff x="7168985" y="1781725"/>
            <a:chExt cx="2142986" cy="2133600"/>
          </a:xfrm>
        </p:grpSpPr>
        <p:sp>
          <p:nvSpPr>
            <p:cNvPr id="64" name="Rectangle 63"/>
            <p:cNvSpPr/>
            <p:nvPr/>
          </p:nvSpPr>
          <p:spPr>
            <a:xfrm>
              <a:off x="7168985" y="1781725"/>
              <a:ext cx="2133600" cy="213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38" name="矩形 37"/>
            <p:cNvSpPr/>
            <p:nvPr/>
          </p:nvSpPr>
          <p:spPr>
            <a:xfrm>
              <a:off x="7179863" y="2134690"/>
              <a:ext cx="2132108" cy="1723805"/>
            </a:xfrm>
            <a:prstGeom prst="rect">
              <a:avLst/>
            </a:prstGeom>
          </p:spPr>
          <p:txBody>
            <a:bodyPr wrap="square">
              <a:spAutoFit/>
              <a:scene3d>
                <a:camera prst="orthographicFront"/>
                <a:lightRig rig="threePt" dir="t"/>
              </a:scene3d>
              <a:sp3d contourW="12700"/>
            </a:bodyPr>
            <a:lstStyle/>
            <a:p>
              <a:pPr algn="just" defTabSz="234950">
                <a:lnSpc>
                  <a:spcPct val="120000"/>
                </a:lnSpc>
              </a:pPr>
              <a:r>
                <a:rPr lang="en-US" altLang="zh-CN">
                  <a:solidFill>
                    <a:schemeClr val="bg1"/>
                  </a:solidFill>
                  <a:ea typeface="微软雅黑" panose="020B0503020204020204" pitchFamily="34" charset="-122"/>
                </a:rPr>
                <a:t>[2]	Nguyễn Quốc Trung, “Xử lý tín hiệu và lọc số”.</a:t>
              </a:r>
            </a:p>
            <a:p>
              <a:pPr algn="just" defTabSz="234950">
                <a:lnSpc>
                  <a:spcPct val="120000"/>
                </a:lnSpc>
              </a:pPr>
              <a:r>
                <a:rPr lang="en-US" altLang="zh-CN">
                  <a:solidFill>
                    <a:schemeClr val="bg1"/>
                  </a:solidFill>
                  <a:ea typeface="微软雅黑" panose="020B0503020204020204" pitchFamily="34" charset="-122"/>
                </a:rPr>
                <a:t>[3]	Quách Tuấn Ngọc, “Xử lý tín hiệu số”.</a:t>
              </a:r>
              <a:endParaRPr lang="zh-CN" altLang="en-US">
                <a:solidFill>
                  <a:schemeClr val="bg1"/>
                </a:solidFill>
                <a:ea typeface="微软雅黑" panose="020B0503020204020204" pitchFamily="34" charset="-122"/>
              </a:endParaRPr>
            </a:p>
            <a:p>
              <a:pPr algn="just" defTabSz="234950">
                <a:lnSpc>
                  <a:spcPct val="120000"/>
                </a:lnSpc>
              </a:pPr>
              <a:endParaRPr lang="zh-CN" altLang="en-US" dirty="0">
                <a:solidFill>
                  <a:schemeClr val="bg1"/>
                </a:solidFill>
                <a:ea typeface="微软雅黑" panose="020B0503020204020204" pitchFamily="34" charset="-122"/>
              </a:endParaRPr>
            </a:p>
          </p:txBody>
        </p:sp>
      </p:grpSp>
      <p:grpSp>
        <p:nvGrpSpPr>
          <p:cNvPr id="18" name="组合 17"/>
          <p:cNvGrpSpPr/>
          <p:nvPr/>
        </p:nvGrpSpPr>
        <p:grpSpPr>
          <a:xfrm>
            <a:off x="4702875" y="3321562"/>
            <a:ext cx="7024843" cy="2964927"/>
            <a:chOff x="5035385" y="3915325"/>
            <a:chExt cx="6425212" cy="2133600"/>
          </a:xfrm>
        </p:grpSpPr>
        <p:sp>
          <p:nvSpPr>
            <p:cNvPr id="55" name="Rectangle 54"/>
            <p:cNvSpPr/>
            <p:nvPr/>
          </p:nvSpPr>
          <p:spPr>
            <a:xfrm>
              <a:off x="5035385" y="3915325"/>
              <a:ext cx="6425212" cy="21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grpSp>
          <p:nvGrpSpPr>
            <p:cNvPr id="40" name="组合 39"/>
            <p:cNvGrpSpPr/>
            <p:nvPr/>
          </p:nvGrpSpPr>
          <p:grpSpPr>
            <a:xfrm>
              <a:off x="5187479" y="3945935"/>
              <a:ext cx="6224292" cy="2003160"/>
              <a:chOff x="5154377" y="1442503"/>
              <a:chExt cx="6224292" cy="2003160"/>
            </a:xfrm>
          </p:grpSpPr>
          <p:sp>
            <p:nvSpPr>
              <p:cNvPr id="41" name="矩形 40"/>
              <p:cNvSpPr/>
              <p:nvPr/>
            </p:nvSpPr>
            <p:spPr>
              <a:xfrm>
                <a:off x="5154377" y="1802881"/>
                <a:ext cx="6224292" cy="1642782"/>
              </a:xfrm>
              <a:prstGeom prst="rect">
                <a:avLst/>
              </a:prstGeom>
            </p:spPr>
            <p:txBody>
              <a:bodyPr wrap="square">
                <a:spAutoFit/>
                <a:scene3d>
                  <a:camera prst="orthographicFront"/>
                  <a:lightRig rig="threePt" dir="t"/>
                </a:scene3d>
                <a:sp3d contourW="12700"/>
              </a:bodyPr>
              <a:lstStyle/>
              <a:p>
                <a:pPr defTabSz="346075">
                  <a:lnSpc>
                    <a:spcPct val="120000"/>
                  </a:lnSpc>
                </a:pPr>
                <a:r>
                  <a:rPr lang="en-US" altLang="zh-CN" sz="1500">
                    <a:solidFill>
                      <a:schemeClr val="bg1"/>
                    </a:solidFill>
                    <a:ea typeface="微软雅黑" panose="020B0503020204020204" pitchFamily="34" charset="-122"/>
                  </a:rPr>
                  <a:t>[4]	MathWorks – Fast Fourier Transform, </a:t>
                </a:r>
                <a:br>
                  <a:rPr lang="en-US" altLang="zh-CN" sz="1500">
                    <a:solidFill>
                      <a:schemeClr val="bg1"/>
                    </a:solidFill>
                    <a:ea typeface="微软雅黑" panose="020B0503020204020204" pitchFamily="34" charset="-122"/>
                  </a:rPr>
                </a:br>
                <a:r>
                  <a:rPr lang="en-US" altLang="zh-CN" sz="1500">
                    <a:solidFill>
                      <a:schemeClr val="bg1"/>
                    </a:solidFill>
                    <a:ea typeface="微软雅黑" panose="020B0503020204020204" pitchFamily="34" charset="-122"/>
                  </a:rPr>
                  <a:t>https://www.mathworks.com/help/matlab/ref/fft.html?s_tid=srchtitle</a:t>
                </a:r>
              </a:p>
              <a:p>
                <a:pPr defTabSz="346075">
                  <a:lnSpc>
                    <a:spcPct val="120000"/>
                  </a:lnSpc>
                </a:pPr>
                <a:r>
                  <a:rPr lang="en-US" altLang="zh-CN" sz="1500">
                    <a:solidFill>
                      <a:schemeClr val="bg1"/>
                    </a:solidFill>
                    <a:ea typeface="微软雅黑" panose="020B0503020204020204" pitchFamily="34" charset="-122"/>
                  </a:rPr>
                  <a:t>[5]	MathWorks – Audio Recording, https://www.mathworks.com/help/matlab/ref/audiorecorder.record.html?</a:t>
                </a:r>
              </a:p>
              <a:p>
                <a:pPr defTabSz="346075">
                  <a:lnSpc>
                    <a:spcPct val="120000"/>
                  </a:lnSpc>
                </a:pPr>
                <a:r>
                  <a:rPr lang="en-US" altLang="zh-CN" sz="1500">
                    <a:solidFill>
                      <a:schemeClr val="bg1"/>
                    </a:solidFill>
                    <a:ea typeface="微软雅黑" panose="020B0503020204020204" pitchFamily="34" charset="-122"/>
                  </a:rPr>
                  <a:t>[6]	MathWorks – HDL Butterworth Filter, </a:t>
                </a:r>
                <a:br>
                  <a:rPr lang="en-US" altLang="zh-CN" sz="1500">
                    <a:solidFill>
                      <a:schemeClr val="bg1"/>
                    </a:solidFill>
                    <a:ea typeface="微软雅黑" panose="020B0503020204020204" pitchFamily="34" charset="-122"/>
                  </a:rPr>
                </a:br>
                <a:r>
                  <a:rPr lang="en-US" altLang="zh-CN" sz="1500">
                    <a:solidFill>
                      <a:schemeClr val="bg1"/>
                    </a:solidFill>
                    <a:ea typeface="微软雅黑" panose="020B0503020204020204" pitchFamily="34" charset="-122"/>
                  </a:rPr>
                  <a:t>https://www.mathworks.com/help/hdlfilter/examples/hdl-butterworth-filter.html?</a:t>
                </a:r>
              </a:p>
              <a:p>
                <a:pPr defTabSz="346075">
                  <a:lnSpc>
                    <a:spcPct val="120000"/>
                  </a:lnSpc>
                </a:pPr>
                <a:r>
                  <a:rPr lang="en-US" altLang="zh-CN" sz="1500">
                    <a:solidFill>
                      <a:schemeClr val="bg1"/>
                    </a:solidFill>
                    <a:ea typeface="微软雅黑" panose="020B0503020204020204" pitchFamily="34" charset="-122"/>
                  </a:rPr>
                  <a:t>[7]	MathWorks – Integer to Bit Converter, https://www.mathworks.com/help/comm/ref/integertobitconverter.html? </a:t>
                </a:r>
              </a:p>
            </p:txBody>
          </p:sp>
          <p:sp>
            <p:nvSpPr>
              <p:cNvPr id="42" name="矩形 41"/>
              <p:cNvSpPr/>
              <p:nvPr/>
            </p:nvSpPr>
            <p:spPr>
              <a:xfrm>
                <a:off x="5156876" y="1442503"/>
                <a:ext cx="2578939" cy="364104"/>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b="1">
                    <a:solidFill>
                      <a:schemeClr val="bg1"/>
                    </a:solidFill>
                    <a:latin typeface="Calibri" panose="020F0502020204030204" pitchFamily="34" charset="0"/>
                  </a:rPr>
                  <a:t>CÁC NGUỒN ONLINE</a:t>
                </a:r>
                <a:endParaRPr lang="zh-CN" altLang="en-US" sz="2400" b="1" dirty="0">
                  <a:solidFill>
                    <a:schemeClr val="bg1"/>
                  </a:solidFill>
                  <a:latin typeface="Calibri" panose="020F0502020204030204" pitchFamily="34" charset="0"/>
                </a:endParaRPr>
              </a:p>
            </p:txBody>
          </p:sp>
        </p:grpSp>
      </p:grpSp>
      <p:sp>
        <p:nvSpPr>
          <p:cNvPr id="26" name="文本框 25"/>
          <p:cNvSpPr txBox="1"/>
          <p:nvPr/>
        </p:nvSpPr>
        <p:spPr>
          <a:xfrm>
            <a:off x="2106576" y="317845"/>
            <a:ext cx="4964784"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TÀI LIỆU THAM KHẢO</a:t>
            </a:r>
            <a:endParaRPr lang="zh-CN" altLang="en-US" sz="3600" b="1" dirty="0">
              <a:solidFill>
                <a:schemeClr val="accent1"/>
              </a:solidFill>
              <a:latin typeface="Calibri" panose="020F0502020204030204" pitchFamily="34" charset="0"/>
            </a:endParaRPr>
          </a:p>
        </p:txBody>
      </p:sp>
      <p:grpSp>
        <p:nvGrpSpPr>
          <p:cNvPr id="2" name="Nhóm 1">
            <a:extLst>
              <a:ext uri="{FF2B5EF4-FFF2-40B4-BE49-F238E27FC236}">
                <a16:creationId xmlns:a16="http://schemas.microsoft.com/office/drawing/2014/main" id="{44AAF873-3727-4859-98C4-CE873983BC51}"/>
              </a:ext>
            </a:extLst>
          </p:cNvPr>
          <p:cNvGrpSpPr/>
          <p:nvPr/>
        </p:nvGrpSpPr>
        <p:grpSpPr>
          <a:xfrm>
            <a:off x="2571267" y="1145166"/>
            <a:ext cx="2578939" cy="2174414"/>
            <a:chOff x="2571267" y="1145166"/>
            <a:chExt cx="2578939" cy="2174414"/>
          </a:xfrm>
        </p:grpSpPr>
        <p:grpSp>
          <p:nvGrpSpPr>
            <p:cNvPr id="16" name="组合 15"/>
            <p:cNvGrpSpPr/>
            <p:nvPr/>
          </p:nvGrpSpPr>
          <p:grpSpPr>
            <a:xfrm>
              <a:off x="2583131" y="1185980"/>
              <a:ext cx="2133600" cy="2133600"/>
              <a:chOff x="2901785" y="1781725"/>
              <a:chExt cx="2133600" cy="2133600"/>
            </a:xfrm>
          </p:grpSpPr>
          <p:sp>
            <p:nvSpPr>
              <p:cNvPr id="52" name="Rectangle 51"/>
              <p:cNvSpPr/>
              <p:nvPr/>
            </p:nvSpPr>
            <p:spPr>
              <a:xfrm>
                <a:off x="2901785" y="1781725"/>
                <a:ext cx="2133600" cy="2133600"/>
              </a:xfrm>
              <a:prstGeom prst="rect">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35" name="矩形 34"/>
              <p:cNvSpPr/>
              <p:nvPr/>
            </p:nvSpPr>
            <p:spPr>
              <a:xfrm>
                <a:off x="3048386" y="2268544"/>
                <a:ext cx="1809757" cy="1542474"/>
              </a:xfrm>
              <a:prstGeom prst="rect">
                <a:avLst/>
              </a:prstGeom>
            </p:spPr>
            <p:txBody>
              <a:bodyPr wrap="square">
                <a:spAutoFit/>
                <a:scene3d>
                  <a:camera prst="orthographicFront"/>
                  <a:lightRig rig="threePt" dir="t"/>
                </a:scene3d>
                <a:sp3d contourW="12700"/>
              </a:bodyPr>
              <a:lstStyle/>
              <a:p>
                <a:pPr algn="just" defTabSz="512763">
                  <a:lnSpc>
                    <a:spcPct val="120000"/>
                  </a:lnSpc>
                  <a:tabLst>
                    <a:tab pos="512763" algn="l"/>
                  </a:tabLst>
                </a:pPr>
                <a:r>
                  <a:rPr lang="vi-VN" altLang="zh-CN" sz="1600">
                    <a:solidFill>
                      <a:schemeClr val="bg1"/>
                    </a:solidFill>
                    <a:ea typeface="微软雅黑" panose="020B0503020204020204" pitchFamily="34" charset="-122"/>
                  </a:rPr>
                  <a:t>[1]	ThS Đặng Hoài Bắc, Sách hướng dẫn học tập “XỬ LÝ TÍN HIỆU SỐ”.</a:t>
                </a:r>
                <a:endParaRPr lang="zh-CN" altLang="en-US" sz="1600" dirty="0">
                  <a:solidFill>
                    <a:schemeClr val="bg1"/>
                  </a:solidFill>
                  <a:ea typeface="微软雅黑" panose="020B0503020204020204" pitchFamily="34" charset="-122"/>
                </a:endParaRPr>
              </a:p>
            </p:txBody>
          </p:sp>
        </p:grpSp>
        <p:sp>
          <p:nvSpPr>
            <p:cNvPr id="31" name="矩形 41">
              <a:extLst>
                <a:ext uri="{FF2B5EF4-FFF2-40B4-BE49-F238E27FC236}">
                  <a16:creationId xmlns:a16="http://schemas.microsoft.com/office/drawing/2014/main" id="{F8AB8D8A-0FB6-40F6-8EC2-BC27243287DE}"/>
                </a:ext>
              </a:extLst>
            </p:cNvPr>
            <p:cNvSpPr/>
            <p:nvPr/>
          </p:nvSpPr>
          <p:spPr>
            <a:xfrm>
              <a:off x="2571267" y="1145166"/>
              <a:ext cx="2578939"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bg1"/>
                  </a:solidFill>
                  <a:latin typeface="Calibri" panose="020F0502020204030204" pitchFamily="34" charset="0"/>
                </a:rPr>
                <a:t>CÁC TÀI LIỆU SÁCH</a:t>
              </a:r>
              <a:endParaRPr lang="zh-CN" altLang="en-US" sz="2000" b="1" dirty="0">
                <a:solidFill>
                  <a:schemeClr val="bg1"/>
                </a:solidFill>
                <a:latin typeface="Calibri" panose="020F0502020204030204" pitchFamily="34" charset="0"/>
              </a:endParaRPr>
            </a:p>
          </p:txBody>
        </p:sp>
      </p:grpSp>
      <p:sp>
        <p:nvSpPr>
          <p:cNvPr id="43" name="Rectangle 54">
            <a:extLst>
              <a:ext uri="{FF2B5EF4-FFF2-40B4-BE49-F238E27FC236}">
                <a16:creationId xmlns:a16="http://schemas.microsoft.com/office/drawing/2014/main" id="{75F4438F-5944-4C0A-9137-D40A3AE21006}"/>
              </a:ext>
            </a:extLst>
          </p:cNvPr>
          <p:cNvSpPr/>
          <p:nvPr/>
        </p:nvSpPr>
        <p:spPr>
          <a:xfrm>
            <a:off x="461777" y="3294824"/>
            <a:ext cx="1255291" cy="2981285"/>
          </a:xfrm>
          <a:prstGeom prst="rect">
            <a:avLst/>
          </a:prstGeom>
          <a:gradFill>
            <a:gsLst>
              <a:gs pos="0">
                <a:srgbClr val="DFDFDF"/>
              </a:gs>
              <a:gs pos="75000">
                <a:schemeClr val="accent1">
                  <a:lumMod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44" name="Hình chữ nhật 43">
            <a:extLst>
              <a:ext uri="{FF2B5EF4-FFF2-40B4-BE49-F238E27FC236}">
                <a16:creationId xmlns:a16="http://schemas.microsoft.com/office/drawing/2014/main" id="{D466114E-4B27-4803-8975-339A1A87FFBF}"/>
              </a:ext>
            </a:extLst>
          </p:cNvPr>
          <p:cNvSpPr/>
          <p:nvPr/>
        </p:nvSpPr>
        <p:spPr>
          <a:xfrm>
            <a:off x="11401555" y="6015343"/>
            <a:ext cx="6110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36</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7689294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childTnLst>
                          </p:cTn>
                        </p:par>
                        <p:par>
                          <p:cTn id="46" fill="hold">
                            <p:stCondLst>
                              <p:cond delay="3500"/>
                            </p:stCondLst>
                            <p:childTnLst>
                              <p:par>
                                <p:cTn id="47" presetID="2" presetClass="entr" presetSubtype="2"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1+#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2"/>
          <p:cNvPicPr>
            <a:picLocks noChangeAspect="1"/>
          </p:cNvPicPr>
          <p:nvPr/>
        </p:nvPicPr>
        <p:blipFill>
          <a:blip r:embed="rId3" cstate="print">
            <a:extLst>
              <a:ext uri="{28A0092B-C50C-407E-A947-70E740481C1C}">
                <a14:useLocalDpi xmlns:a14="http://schemas.microsoft.com/office/drawing/2010/main" val="0"/>
              </a:ext>
            </a:extLst>
          </a:blip>
          <a:srcRect l="16828" r="16828"/>
          <a:stretch>
            <a:fillRect/>
          </a:stretch>
        </p:blipFill>
        <p:spPr>
          <a:xfrm>
            <a:off x="5352084" y="0"/>
            <a:ext cx="6839917" cy="6858000"/>
          </a:xfrm>
          <a:custGeom>
            <a:avLst/>
            <a:gdLst>
              <a:gd name="connsiteX0" fmla="*/ 1330366 w 6839917"/>
              <a:gd name="connsiteY0" fmla="*/ 0 h 6873204"/>
              <a:gd name="connsiteX1" fmla="*/ 6839917 w 6839917"/>
              <a:gd name="connsiteY1" fmla="*/ 0 h 6873204"/>
              <a:gd name="connsiteX2" fmla="*/ 6839917 w 6839917"/>
              <a:gd name="connsiteY2" fmla="*/ 6873204 h 6873204"/>
              <a:gd name="connsiteX3" fmla="*/ 0 w 6839917"/>
              <a:gd name="connsiteY3" fmla="*/ 6873204 h 6873204"/>
              <a:gd name="connsiteX4" fmla="*/ 1982167 w 6839917"/>
              <a:gd name="connsiteY4" fmla="*/ 3453730 h 6873204"/>
              <a:gd name="connsiteX5" fmla="*/ 648667 w 6839917"/>
              <a:gd name="connsiteY5" fmla="*/ 1139155 h 687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9917" h="6873204">
                <a:moveTo>
                  <a:pt x="1330366" y="0"/>
                </a:moveTo>
                <a:lnTo>
                  <a:pt x="6839917" y="0"/>
                </a:lnTo>
                <a:lnTo>
                  <a:pt x="6839917" y="6873204"/>
                </a:lnTo>
                <a:lnTo>
                  <a:pt x="0" y="6873204"/>
                </a:lnTo>
                <a:lnTo>
                  <a:pt x="1982167" y="3453730"/>
                </a:lnTo>
                <a:lnTo>
                  <a:pt x="648667" y="1139155"/>
                </a:lnTo>
                <a:close/>
              </a:path>
            </a:pathLst>
          </a:custGeom>
        </p:spPr>
      </p:pic>
      <p:sp>
        <p:nvSpPr>
          <p:cNvPr id="2" name="等腰三角形 1"/>
          <p:cNvSpPr/>
          <p:nvPr/>
        </p:nvSpPr>
        <p:spPr>
          <a:xfrm>
            <a:off x="5984101" y="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等腰三角形 2"/>
          <p:cNvSpPr/>
          <p:nvPr/>
        </p:nvSpPr>
        <p:spPr>
          <a:xfrm flipV="1">
            <a:off x="5984101" y="1143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4" name="等腰三角形 3"/>
          <p:cNvSpPr/>
          <p:nvPr/>
        </p:nvSpPr>
        <p:spPr>
          <a:xfrm flipV="1">
            <a:off x="6647041" y="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5" name="等腰三角形 4"/>
          <p:cNvSpPr/>
          <p:nvPr/>
        </p:nvSpPr>
        <p:spPr>
          <a:xfrm>
            <a:off x="6646020" y="1143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等腰三角形 5"/>
          <p:cNvSpPr/>
          <p:nvPr/>
        </p:nvSpPr>
        <p:spPr>
          <a:xfrm flipV="1">
            <a:off x="6647041" y="228600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7" name="等腰三角形 6"/>
          <p:cNvSpPr/>
          <p:nvPr/>
        </p:nvSpPr>
        <p:spPr>
          <a:xfrm>
            <a:off x="7308960" y="228600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8" name="等腰三角形 7"/>
          <p:cNvSpPr/>
          <p:nvPr/>
        </p:nvSpPr>
        <p:spPr>
          <a:xfrm flipV="1">
            <a:off x="7971900" y="2286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9" name="等腰三角形 8"/>
          <p:cNvSpPr/>
          <p:nvPr/>
        </p:nvSpPr>
        <p:spPr>
          <a:xfrm flipV="1">
            <a:off x="7308960" y="3429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0" name="等腰三角形 9"/>
          <p:cNvSpPr/>
          <p:nvPr/>
        </p:nvSpPr>
        <p:spPr>
          <a:xfrm>
            <a:off x="6645510" y="3429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1" name="等腰三角形 10"/>
          <p:cNvSpPr/>
          <p:nvPr/>
        </p:nvSpPr>
        <p:spPr>
          <a:xfrm flipV="1">
            <a:off x="6645510" y="4571999"/>
            <a:ext cx="1325880" cy="1143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2" name="等腰三角形 11"/>
          <p:cNvSpPr/>
          <p:nvPr/>
        </p:nvSpPr>
        <p:spPr>
          <a:xfrm>
            <a:off x="5981039" y="4571999"/>
            <a:ext cx="1325880" cy="1143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20" name="等腰三角形 19"/>
          <p:cNvSpPr/>
          <p:nvPr/>
        </p:nvSpPr>
        <p:spPr>
          <a:xfrm flipV="1">
            <a:off x="5984100" y="5714999"/>
            <a:ext cx="1325880" cy="11430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21" name="等腰三角形 20"/>
          <p:cNvSpPr/>
          <p:nvPr/>
        </p:nvSpPr>
        <p:spPr>
          <a:xfrm>
            <a:off x="5319630" y="5714999"/>
            <a:ext cx="1325880" cy="114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0" name="文本框 29">
            <a:extLst>
              <a:ext uri="{FF2B5EF4-FFF2-40B4-BE49-F238E27FC236}">
                <a16:creationId xmlns:a16="http://schemas.microsoft.com/office/drawing/2014/main" id="{14B8FC90-17EE-409A-BF44-13574E101297}"/>
              </a:ext>
            </a:extLst>
          </p:cNvPr>
          <p:cNvSpPr txBox="1"/>
          <p:nvPr/>
        </p:nvSpPr>
        <p:spPr>
          <a:xfrm>
            <a:off x="453504" y="1587174"/>
            <a:ext cx="6467388" cy="2492990"/>
          </a:xfrm>
          <a:prstGeom prst="rect">
            <a:avLst/>
          </a:prstGeom>
          <a:noFill/>
        </p:spPr>
        <p:txBody>
          <a:bodyPr wrap="square" rtlCol="0">
            <a:spAutoFit/>
            <a:scene3d>
              <a:camera prst="orthographicFront"/>
              <a:lightRig rig="threePt" dir="t"/>
            </a:scene3d>
            <a:sp3d contourW="12700"/>
          </a:bodyPr>
          <a:lstStyle/>
          <a:p>
            <a:pPr lvl="0">
              <a:defRPr/>
            </a:pPr>
            <a:r>
              <a:rPr lang="en-US" altLang="zh-CN" sz="6000" b="1">
                <a:solidFill>
                  <a:schemeClr val="tx1">
                    <a:lumMod val="75000"/>
                    <a:lumOff val="25000"/>
                  </a:schemeClr>
                </a:solidFill>
                <a:latin typeface="Calibri" panose="020F0502020204030204" pitchFamily="34" charset="0"/>
              </a:rPr>
              <a:t>CẢM ƠN</a:t>
            </a:r>
            <a:endParaRPr lang="en-US" altLang="zh-CN" sz="6000" b="1" dirty="0">
              <a:solidFill>
                <a:schemeClr val="tx1">
                  <a:lumMod val="75000"/>
                  <a:lumOff val="25000"/>
                </a:schemeClr>
              </a:solidFill>
              <a:latin typeface="Calibri" panose="020F0502020204030204" pitchFamily="34" charset="0"/>
            </a:endParaRPr>
          </a:p>
          <a:p>
            <a:pPr lvl="0">
              <a:defRPr/>
            </a:pPr>
            <a:r>
              <a:rPr lang="en-US" altLang="zh-CN" sz="4800" b="1">
                <a:solidFill>
                  <a:srgbClr val="FF3737"/>
                </a:solidFill>
                <a:latin typeface="Calibri" panose="020F0502020204030204" pitchFamily="34" charset="0"/>
              </a:rPr>
              <a:t>CÔ VÀ CÁC BẠN </a:t>
            </a:r>
            <a:br>
              <a:rPr lang="en-US" altLang="zh-CN" sz="4800" b="1">
                <a:solidFill>
                  <a:srgbClr val="FF3737"/>
                </a:solidFill>
                <a:latin typeface="Calibri" panose="020F0502020204030204" pitchFamily="34" charset="0"/>
              </a:rPr>
            </a:br>
            <a:r>
              <a:rPr lang="en-US" altLang="zh-CN" sz="4800" b="1">
                <a:solidFill>
                  <a:srgbClr val="FF3737"/>
                </a:solidFill>
                <a:latin typeface="Calibri" panose="020F0502020204030204" pitchFamily="34" charset="0"/>
              </a:rPr>
              <a:t>		   ĐÃ LẮNG NGHE</a:t>
            </a:r>
            <a:endParaRPr kumimoji="0" lang="zh-CN" altLang="en-US" sz="4800" b="1" i="0" u="none" strike="noStrike" kern="1200" cap="none" spc="0" normalizeH="0" baseline="0" noProof="0" dirty="0">
              <a:ln>
                <a:noFill/>
              </a:ln>
              <a:solidFill>
                <a:srgbClr val="FF3737"/>
              </a:solidFill>
              <a:effectLst/>
              <a:uLnTx/>
              <a:uFillTx/>
              <a:latin typeface="Calibri" panose="020F0502020204030204" pitchFamily="34" charset="0"/>
            </a:endParaRPr>
          </a:p>
        </p:txBody>
      </p:sp>
      <p:sp>
        <p:nvSpPr>
          <p:cNvPr id="23" name="Hình chữ nhật 22">
            <a:extLst>
              <a:ext uri="{FF2B5EF4-FFF2-40B4-BE49-F238E27FC236}">
                <a16:creationId xmlns:a16="http://schemas.microsoft.com/office/drawing/2014/main" id="{7C66240C-78B4-4002-8757-DC40A9752300}"/>
              </a:ext>
            </a:extLst>
          </p:cNvPr>
          <p:cNvSpPr/>
          <p:nvPr/>
        </p:nvSpPr>
        <p:spPr>
          <a:xfrm>
            <a:off x="11390175" y="6028668"/>
            <a:ext cx="611066" cy="553998"/>
          </a:xfrm>
          <a:prstGeom prst="rect">
            <a:avLst/>
          </a:prstGeom>
          <a:noFill/>
        </p:spPr>
        <p:txBody>
          <a:bodyPr wrap="none" lIns="91440" tIns="45720" rIns="91440" bIns="45720">
            <a:spAutoFit/>
          </a:bodyPr>
          <a:lstStyle/>
          <a:p>
            <a:pPr algn="ctr"/>
            <a:r>
              <a:rPr lang="en-US" sz="30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37</a:t>
            </a:r>
            <a:endParaRPr lang="vi-VN" sz="30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5250345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ppt_h/2"/>
                                          </p:val>
                                        </p:tav>
                                        <p:tav tm="100000">
                                          <p:val>
                                            <p:strVal val="#ppt_y"/>
                                          </p:val>
                                        </p:tav>
                                      </p:tavLst>
                                    </p:anim>
                                    <p:anim calcmode="lin" valueType="num">
                                      <p:cBhvr>
                                        <p:cTn id="15" dur="500" fill="hold"/>
                                        <p:tgtEl>
                                          <p:spTgt spid="3"/>
                                        </p:tgtEl>
                                        <p:attrNameLst>
                                          <p:attrName>ppt_w</p:attrName>
                                        </p:attrNameLst>
                                      </p:cBhvr>
                                      <p:tavLst>
                                        <p:tav tm="0">
                                          <p:val>
                                            <p:strVal val="#ppt_w"/>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ppt_h/2"/>
                                          </p:val>
                                        </p:tav>
                                        <p:tav tm="100000">
                                          <p:val>
                                            <p:strVal val="#ppt_y"/>
                                          </p:val>
                                        </p:tav>
                                      </p:tavLst>
                                    </p:anim>
                                    <p:anim calcmode="lin" valueType="num">
                                      <p:cBhvr>
                                        <p:cTn id="21" dur="500" fill="hold"/>
                                        <p:tgtEl>
                                          <p:spTgt spid="4"/>
                                        </p:tgtEl>
                                        <p:attrNameLst>
                                          <p:attrName>ppt_w</p:attrName>
                                        </p:attrNameLst>
                                      </p:cBhvr>
                                      <p:tavLst>
                                        <p:tav tm="0">
                                          <p:val>
                                            <p:strVal val="#ppt_w"/>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ppt_h/2"/>
                                          </p:val>
                                        </p:tav>
                                        <p:tav tm="100000">
                                          <p:val>
                                            <p:strVal val="#ppt_y"/>
                                          </p:val>
                                        </p:tav>
                                      </p:tavLst>
                                    </p:anim>
                                    <p:anim calcmode="lin" valueType="num">
                                      <p:cBhvr>
                                        <p:cTn id="27" dur="500" fill="hold"/>
                                        <p:tgtEl>
                                          <p:spTgt spid="5"/>
                                        </p:tgtEl>
                                        <p:attrNameLst>
                                          <p:attrName>ppt_w</p:attrName>
                                        </p:attrNameLst>
                                      </p:cBhvr>
                                      <p:tavLst>
                                        <p:tav tm="0">
                                          <p:val>
                                            <p:strVal val="#ppt_w"/>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par>
                                <p:cTn id="29" presetID="17" presetClass="entr" presetSubtype="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ppt_h/2"/>
                                          </p:val>
                                        </p:tav>
                                        <p:tav tm="100000">
                                          <p:val>
                                            <p:strVal val="#ppt_y"/>
                                          </p:val>
                                        </p:tav>
                                      </p:tavLst>
                                    </p:anim>
                                    <p:anim calcmode="lin" valueType="num">
                                      <p:cBhvr>
                                        <p:cTn id="33" dur="500" fill="hold"/>
                                        <p:tgtEl>
                                          <p:spTgt spid="6"/>
                                        </p:tgtEl>
                                        <p:attrNameLst>
                                          <p:attrName>ppt_w</p:attrName>
                                        </p:attrNameLst>
                                      </p:cBhvr>
                                      <p:tavLst>
                                        <p:tav tm="0">
                                          <p:val>
                                            <p:strVal val="#ppt_w"/>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
                                          </p:val>
                                        </p:tav>
                                        <p:tav tm="100000">
                                          <p:val>
                                            <p:strVal val="#ppt_x"/>
                                          </p:val>
                                        </p:tav>
                                      </p:tavLst>
                                    </p:anim>
                                    <p:anim calcmode="lin" valueType="num">
                                      <p:cBhvr>
                                        <p:cTn id="38" dur="500" fill="hold"/>
                                        <p:tgtEl>
                                          <p:spTgt spid="7"/>
                                        </p:tgtEl>
                                        <p:attrNameLst>
                                          <p:attrName>ppt_y</p:attrName>
                                        </p:attrNameLst>
                                      </p:cBhvr>
                                      <p:tavLst>
                                        <p:tav tm="0">
                                          <p:val>
                                            <p:strVal val="#ppt_y+#ppt_h/2"/>
                                          </p:val>
                                        </p:tav>
                                        <p:tav tm="100000">
                                          <p:val>
                                            <p:strVal val="#ppt_y"/>
                                          </p:val>
                                        </p:tav>
                                      </p:tavLst>
                                    </p:anim>
                                    <p:anim calcmode="lin" valueType="num">
                                      <p:cBhvr>
                                        <p:cTn id="39" dur="500" fill="hold"/>
                                        <p:tgtEl>
                                          <p:spTgt spid="7"/>
                                        </p:tgtEl>
                                        <p:attrNameLst>
                                          <p:attrName>ppt_w</p:attrName>
                                        </p:attrNameLst>
                                      </p:cBhvr>
                                      <p:tavLst>
                                        <p:tav tm="0">
                                          <p:val>
                                            <p:strVal val="#ppt_w"/>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childTnLst>
                                </p:cTn>
                              </p:par>
                              <p:par>
                                <p:cTn id="41" presetID="17" presetClass="entr" presetSubtype="1"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ppt_h/2"/>
                                          </p:val>
                                        </p:tav>
                                        <p:tav tm="100000">
                                          <p:val>
                                            <p:strVal val="#ppt_y"/>
                                          </p:val>
                                        </p:tav>
                                      </p:tavLst>
                                    </p:anim>
                                    <p:anim calcmode="lin" valueType="num">
                                      <p:cBhvr>
                                        <p:cTn id="45" dur="500" fill="hold"/>
                                        <p:tgtEl>
                                          <p:spTgt spid="8"/>
                                        </p:tgtEl>
                                        <p:attrNameLst>
                                          <p:attrName>ppt_w</p:attrName>
                                        </p:attrNameLst>
                                      </p:cBhvr>
                                      <p:tavLst>
                                        <p:tav tm="0">
                                          <p:val>
                                            <p:strVal val="#ppt_w"/>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childTnLst>
                                </p:cTn>
                              </p:par>
                              <p:par>
                                <p:cTn id="47" presetID="17"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ppt_h/2"/>
                                          </p:val>
                                        </p:tav>
                                        <p:tav tm="100000">
                                          <p:val>
                                            <p:strVal val="#ppt_y"/>
                                          </p:val>
                                        </p:tav>
                                      </p:tavLst>
                                    </p:anim>
                                    <p:anim calcmode="lin" valueType="num">
                                      <p:cBhvr>
                                        <p:cTn id="51" dur="500" fill="hold"/>
                                        <p:tgtEl>
                                          <p:spTgt spid="9"/>
                                        </p:tgtEl>
                                        <p:attrNameLst>
                                          <p:attrName>ppt_w</p:attrName>
                                        </p:attrNameLst>
                                      </p:cBhvr>
                                      <p:tavLst>
                                        <p:tav tm="0">
                                          <p:val>
                                            <p:strVal val="#ppt_w"/>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childTnLst>
                                </p:cTn>
                              </p:par>
                              <p:par>
                                <p:cTn id="53" presetID="17"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ppt_x</p:attrName>
                                        </p:attrNameLst>
                                      </p:cBhvr>
                                      <p:tavLst>
                                        <p:tav tm="0">
                                          <p:val>
                                            <p:strVal val="#ppt_x"/>
                                          </p:val>
                                        </p:tav>
                                        <p:tav tm="100000">
                                          <p:val>
                                            <p:strVal val="#ppt_x"/>
                                          </p:val>
                                        </p:tav>
                                      </p:tavLst>
                                    </p:anim>
                                    <p:anim calcmode="lin" valueType="num">
                                      <p:cBhvr>
                                        <p:cTn id="56" dur="500" fill="hold"/>
                                        <p:tgtEl>
                                          <p:spTgt spid="10"/>
                                        </p:tgtEl>
                                        <p:attrNameLst>
                                          <p:attrName>ppt_y</p:attrName>
                                        </p:attrNameLst>
                                      </p:cBhvr>
                                      <p:tavLst>
                                        <p:tav tm="0">
                                          <p:val>
                                            <p:strVal val="#ppt_y+#ppt_h/2"/>
                                          </p:val>
                                        </p:tav>
                                        <p:tav tm="100000">
                                          <p:val>
                                            <p:strVal val="#ppt_y"/>
                                          </p:val>
                                        </p:tav>
                                      </p:tavLst>
                                    </p:anim>
                                    <p:anim calcmode="lin" valueType="num">
                                      <p:cBhvr>
                                        <p:cTn id="57" dur="500" fill="hold"/>
                                        <p:tgtEl>
                                          <p:spTgt spid="10"/>
                                        </p:tgtEl>
                                        <p:attrNameLst>
                                          <p:attrName>ppt_w</p:attrName>
                                        </p:attrNameLst>
                                      </p:cBhvr>
                                      <p:tavLst>
                                        <p:tav tm="0">
                                          <p:val>
                                            <p:strVal val="#ppt_w"/>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childTnLst>
                                </p:cTn>
                              </p:par>
                              <p:par>
                                <p:cTn id="59" presetID="17" presetClass="entr" presetSubtype="1"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ppt_x</p:attrName>
                                        </p:attrNameLst>
                                      </p:cBhvr>
                                      <p:tavLst>
                                        <p:tav tm="0">
                                          <p:val>
                                            <p:strVal val="#ppt_x"/>
                                          </p:val>
                                        </p:tav>
                                        <p:tav tm="100000">
                                          <p:val>
                                            <p:strVal val="#ppt_x"/>
                                          </p:val>
                                        </p:tav>
                                      </p:tavLst>
                                    </p:anim>
                                    <p:anim calcmode="lin" valueType="num">
                                      <p:cBhvr>
                                        <p:cTn id="62" dur="500" fill="hold"/>
                                        <p:tgtEl>
                                          <p:spTgt spid="11"/>
                                        </p:tgtEl>
                                        <p:attrNameLst>
                                          <p:attrName>ppt_y</p:attrName>
                                        </p:attrNameLst>
                                      </p:cBhvr>
                                      <p:tavLst>
                                        <p:tav tm="0">
                                          <p:val>
                                            <p:strVal val="#ppt_y-#ppt_h/2"/>
                                          </p:val>
                                        </p:tav>
                                        <p:tav tm="100000">
                                          <p:val>
                                            <p:strVal val="#ppt_y"/>
                                          </p:val>
                                        </p:tav>
                                      </p:tavLst>
                                    </p:anim>
                                    <p:anim calcmode="lin" valueType="num">
                                      <p:cBhvr>
                                        <p:cTn id="63" dur="500" fill="hold"/>
                                        <p:tgtEl>
                                          <p:spTgt spid="11"/>
                                        </p:tgtEl>
                                        <p:attrNameLst>
                                          <p:attrName>ppt_w</p:attrName>
                                        </p:attrNameLst>
                                      </p:cBhvr>
                                      <p:tavLst>
                                        <p:tav tm="0">
                                          <p:val>
                                            <p:strVal val="#ppt_w"/>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childTnLst>
                                </p:cTn>
                              </p:par>
                              <p:par>
                                <p:cTn id="65" presetID="17"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p:cTn id="67" dur="500" fill="hold"/>
                                        <p:tgtEl>
                                          <p:spTgt spid="12"/>
                                        </p:tgtEl>
                                        <p:attrNameLst>
                                          <p:attrName>ppt_x</p:attrName>
                                        </p:attrNameLst>
                                      </p:cBhvr>
                                      <p:tavLst>
                                        <p:tav tm="0">
                                          <p:val>
                                            <p:strVal val="#ppt_x"/>
                                          </p:val>
                                        </p:tav>
                                        <p:tav tm="100000">
                                          <p:val>
                                            <p:strVal val="#ppt_x"/>
                                          </p:val>
                                        </p:tav>
                                      </p:tavLst>
                                    </p:anim>
                                    <p:anim calcmode="lin" valueType="num">
                                      <p:cBhvr>
                                        <p:cTn id="68" dur="500" fill="hold"/>
                                        <p:tgtEl>
                                          <p:spTgt spid="12"/>
                                        </p:tgtEl>
                                        <p:attrNameLst>
                                          <p:attrName>ppt_y</p:attrName>
                                        </p:attrNameLst>
                                      </p:cBhvr>
                                      <p:tavLst>
                                        <p:tav tm="0">
                                          <p:val>
                                            <p:strVal val="#ppt_y+#ppt_h/2"/>
                                          </p:val>
                                        </p:tav>
                                        <p:tav tm="100000">
                                          <p:val>
                                            <p:strVal val="#ppt_y"/>
                                          </p:val>
                                        </p:tav>
                                      </p:tavLst>
                                    </p:anim>
                                    <p:anim calcmode="lin" valueType="num">
                                      <p:cBhvr>
                                        <p:cTn id="69" dur="500" fill="hold"/>
                                        <p:tgtEl>
                                          <p:spTgt spid="12"/>
                                        </p:tgtEl>
                                        <p:attrNameLst>
                                          <p:attrName>ppt_w</p:attrName>
                                        </p:attrNameLst>
                                      </p:cBhvr>
                                      <p:tavLst>
                                        <p:tav tm="0">
                                          <p:val>
                                            <p:strVal val="#ppt_w"/>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ppt_x</p:attrName>
                                        </p:attrNameLst>
                                      </p:cBhvr>
                                      <p:tavLst>
                                        <p:tav tm="0">
                                          <p:val>
                                            <p:strVal val="#ppt_x"/>
                                          </p:val>
                                        </p:tav>
                                        <p:tav tm="100000">
                                          <p:val>
                                            <p:strVal val="#ppt_x"/>
                                          </p:val>
                                        </p:tav>
                                      </p:tavLst>
                                    </p:anim>
                                    <p:anim calcmode="lin" valueType="num">
                                      <p:cBhvr>
                                        <p:cTn id="74" dur="500" fill="hold"/>
                                        <p:tgtEl>
                                          <p:spTgt spid="20"/>
                                        </p:tgtEl>
                                        <p:attrNameLst>
                                          <p:attrName>ppt_y</p:attrName>
                                        </p:attrNameLst>
                                      </p:cBhvr>
                                      <p:tavLst>
                                        <p:tav tm="0">
                                          <p:val>
                                            <p:strVal val="#ppt_y-#ppt_h/2"/>
                                          </p:val>
                                        </p:tav>
                                        <p:tav tm="100000">
                                          <p:val>
                                            <p:strVal val="#ppt_y"/>
                                          </p:val>
                                        </p:tav>
                                      </p:tavLst>
                                    </p:anim>
                                    <p:anim calcmode="lin" valueType="num">
                                      <p:cBhvr>
                                        <p:cTn id="75" dur="500" fill="hold"/>
                                        <p:tgtEl>
                                          <p:spTgt spid="20"/>
                                        </p:tgtEl>
                                        <p:attrNameLst>
                                          <p:attrName>ppt_w</p:attrName>
                                        </p:attrNameLst>
                                      </p:cBhvr>
                                      <p:tavLst>
                                        <p:tav tm="0">
                                          <p:val>
                                            <p:strVal val="#ppt_w"/>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childTnLst>
                                </p:cTn>
                              </p:par>
                              <p:par>
                                <p:cTn id="77" presetID="17"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ppt_x</p:attrName>
                                        </p:attrNameLst>
                                      </p:cBhvr>
                                      <p:tavLst>
                                        <p:tav tm="0">
                                          <p:val>
                                            <p:strVal val="#ppt_x"/>
                                          </p:val>
                                        </p:tav>
                                        <p:tav tm="100000">
                                          <p:val>
                                            <p:strVal val="#ppt_x"/>
                                          </p:val>
                                        </p:tav>
                                      </p:tavLst>
                                    </p:anim>
                                    <p:anim calcmode="lin" valueType="num">
                                      <p:cBhvr>
                                        <p:cTn id="80" dur="500" fill="hold"/>
                                        <p:tgtEl>
                                          <p:spTgt spid="21"/>
                                        </p:tgtEl>
                                        <p:attrNameLst>
                                          <p:attrName>ppt_y</p:attrName>
                                        </p:attrNameLst>
                                      </p:cBhvr>
                                      <p:tavLst>
                                        <p:tav tm="0">
                                          <p:val>
                                            <p:strVal val="#ppt_y+#ppt_h/2"/>
                                          </p:val>
                                        </p:tav>
                                        <p:tav tm="100000">
                                          <p:val>
                                            <p:strVal val="#ppt_y"/>
                                          </p:val>
                                        </p:tav>
                                      </p:tavLst>
                                    </p:anim>
                                    <p:anim calcmode="lin" valueType="num">
                                      <p:cBhvr>
                                        <p:cTn id="81" dur="500" fill="hold"/>
                                        <p:tgtEl>
                                          <p:spTgt spid="21"/>
                                        </p:tgtEl>
                                        <p:attrNameLst>
                                          <p:attrName>ppt_w</p:attrName>
                                        </p:attrNameLst>
                                      </p:cBhvr>
                                      <p:tavLst>
                                        <p:tav tm="0">
                                          <p:val>
                                            <p:strVal val="#ppt_w"/>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par>
                          <p:cTn id="87" fill="hold">
                            <p:stCondLst>
                              <p:cond delay="1000"/>
                            </p:stCondLst>
                            <p:childTnLst>
                              <p:par>
                                <p:cTn id="88" presetID="2" presetClass="entr" presetSubtype="4"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500" fill="hold"/>
                                        <p:tgtEl>
                                          <p:spTgt spid="30"/>
                                        </p:tgtEl>
                                        <p:attrNameLst>
                                          <p:attrName>ppt_x</p:attrName>
                                        </p:attrNameLst>
                                      </p:cBhvr>
                                      <p:tavLst>
                                        <p:tav tm="0">
                                          <p:val>
                                            <p:strVal val="#ppt_x"/>
                                          </p:val>
                                        </p:tav>
                                        <p:tav tm="100000">
                                          <p:val>
                                            <p:strVal val="#ppt_x"/>
                                          </p:val>
                                        </p:tav>
                                      </p:tavLst>
                                    </p:anim>
                                    <p:anim calcmode="lin" valueType="num">
                                      <p:cBhvr additive="base">
                                        <p:cTn id="9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20" grpId="0" animBg="1"/>
      <p:bldP spid="21"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828214"/>
            <a:ext cx="3686629" cy="1429658"/>
            <a:chOff x="0" y="2714172"/>
            <a:chExt cx="3686629" cy="1429658"/>
          </a:xfrm>
        </p:grpSpPr>
        <p:sp>
          <p:nvSpPr>
            <p:cNvPr id="2" name="五边形 1"/>
            <p:cNvSpPr/>
            <p:nvPr/>
          </p:nvSpPr>
          <p:spPr>
            <a:xfrm>
              <a:off x="0" y="2714172"/>
              <a:ext cx="3686629"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任意多边形 5"/>
            <p:cNvSpPr/>
            <p:nvPr/>
          </p:nvSpPr>
          <p:spPr>
            <a:xfrm>
              <a:off x="0" y="3429001"/>
              <a:ext cx="3686629"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Lst>
              <a:ahLst/>
              <a:cxnLst>
                <a:cxn ang="0">
                  <a:pos x="connsiteX0" y="connsiteY0"/>
                </a:cxn>
                <a:cxn ang="0">
                  <a:pos x="connsiteX1" y="connsiteY1"/>
                </a:cxn>
                <a:cxn ang="0">
                  <a:pos x="connsiteX2" y="connsiteY2"/>
                </a:cxn>
                <a:cxn ang="0">
                  <a:pos x="connsiteX3" y="connsiteY3"/>
                </a:cxn>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六边形 2"/>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8"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9" name="文本框 8"/>
          <p:cNvSpPr txBox="1"/>
          <p:nvPr/>
        </p:nvSpPr>
        <p:spPr>
          <a:xfrm>
            <a:off x="4038236" y="1161423"/>
            <a:ext cx="5482591" cy="769441"/>
          </a:xfrm>
          <a:prstGeom prst="rect">
            <a:avLst/>
          </a:prstGeom>
          <a:noFill/>
        </p:spPr>
        <p:txBody>
          <a:bodyPr wrap="none" rtlCol="0">
            <a:spAutoFit/>
            <a:scene3d>
              <a:camera prst="orthographicFront"/>
              <a:lightRig rig="threePt" dir="t"/>
            </a:scene3d>
            <a:sp3d contourW="12700"/>
          </a:bodyPr>
          <a:lstStyle/>
          <a:p>
            <a:pPr lvl="0">
              <a:defRPr/>
            </a:pPr>
            <a:r>
              <a:rPr lang="en-US" altLang="zh-CN" sz="44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MÔ TẢ QUÁ TRÌNH</a:t>
            </a:r>
            <a:endParaRPr lang="zh-CN" altLang="en-US" sz="4400" b="1" dirty="0">
              <a:solidFill>
                <a:schemeClr val="tx1">
                  <a:lumMod val="75000"/>
                  <a:lumOff val="25000"/>
                </a:schemeClr>
              </a:solidFill>
              <a:latin typeface="Tahoma" panose="020B0604030504040204" pitchFamily="34" charset="0"/>
              <a:ea typeface="方正兰亭中黑_GBK" panose="02000000000000000000" pitchFamily="2" charset="-122"/>
              <a:cs typeface="Tahoma" panose="020B0604030504040204" pitchFamily="34" charset="0"/>
            </a:endParaRPr>
          </a:p>
        </p:txBody>
      </p:sp>
      <p:cxnSp>
        <p:nvCxnSpPr>
          <p:cNvPr id="10" name="直接连接符 9"/>
          <p:cNvCxnSpPr/>
          <p:nvPr/>
        </p:nvCxnSpPr>
        <p:spPr>
          <a:xfrm>
            <a:off x="4174893" y="2247247"/>
            <a:ext cx="762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0196052" y="3404431"/>
            <a:ext cx="1995948" cy="3453569"/>
          </a:xfrm>
          <a:custGeom>
            <a:avLst/>
            <a:gdLst>
              <a:gd name="connsiteX0" fmla="*/ 863392 w 1995948"/>
              <a:gd name="connsiteY0" fmla="*/ 0 h 3453569"/>
              <a:gd name="connsiteX1" fmla="*/ 1995948 w 1995948"/>
              <a:gd name="connsiteY1" fmla="*/ 0 h 3453569"/>
              <a:gd name="connsiteX2" fmla="*/ 1995948 w 1995948"/>
              <a:gd name="connsiteY2" fmla="*/ 3453569 h 3453569"/>
              <a:gd name="connsiteX3" fmla="*/ 0 w 1995948"/>
              <a:gd name="connsiteY3" fmla="*/ 3453569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7" name="任意多边形 16"/>
          <p:cNvSpPr/>
          <p:nvPr/>
        </p:nvSpPr>
        <p:spPr>
          <a:xfrm flipV="1">
            <a:off x="10196052" y="-1"/>
            <a:ext cx="1995948" cy="3404431"/>
          </a:xfrm>
          <a:custGeom>
            <a:avLst/>
            <a:gdLst>
              <a:gd name="connsiteX0" fmla="*/ 0 w 1995948"/>
              <a:gd name="connsiteY0" fmla="*/ 3453569 h 3453569"/>
              <a:gd name="connsiteX1" fmla="*/ 1995948 w 1995948"/>
              <a:gd name="connsiteY1" fmla="*/ 3453569 h 3453569"/>
              <a:gd name="connsiteX2" fmla="*/ 1995948 w 1995948"/>
              <a:gd name="connsiteY2" fmla="*/ 0 h 3453569"/>
              <a:gd name="connsiteX3" fmla="*/ 863392 w 1995948"/>
              <a:gd name="connsiteY3" fmla="*/ 0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179533" y="1764511"/>
            <a:ext cx="861774" cy="2613525"/>
          </a:xfrm>
          <a:prstGeom prst="rect">
            <a:avLst/>
          </a:prstGeom>
          <a:noFill/>
        </p:spPr>
        <p:txBody>
          <a:bodyPr vert="eaVert"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b="1">
                <a:solidFill>
                  <a:schemeClr val="bg1"/>
                </a:solidFill>
                <a:latin typeface="Calibri" panose="020F0502020204030204" pitchFamily="34" charset="0"/>
                <a:ea typeface="+mj-ea"/>
              </a:rPr>
              <a:t>PHẦN 01</a:t>
            </a:r>
            <a:endParaRPr kumimoji="0" lang="zh-CN" altLang="en-US" sz="4400" b="1" u="none" strike="noStrike" kern="1200" cap="none" spc="0" normalizeH="0" baseline="0" noProof="0" dirty="0">
              <a:ln>
                <a:noFill/>
              </a:ln>
              <a:solidFill>
                <a:schemeClr val="bg1"/>
              </a:solidFill>
              <a:effectLst/>
              <a:uLnTx/>
              <a:uFillTx/>
              <a:latin typeface="Calibri" panose="020F0502020204030204" pitchFamily="34" charset="0"/>
              <a:ea typeface="+mj-ea"/>
            </a:endParaRPr>
          </a:p>
        </p:txBody>
      </p:sp>
      <p:sp>
        <p:nvSpPr>
          <p:cNvPr id="12" name="Hình chữ nhật 11">
            <a:extLst>
              <a:ext uri="{FF2B5EF4-FFF2-40B4-BE49-F238E27FC236}">
                <a16:creationId xmlns:a16="http://schemas.microsoft.com/office/drawing/2014/main" id="{CF404C57-9C35-4B96-A2FE-21859C459364}"/>
              </a:ext>
            </a:extLst>
          </p:cNvPr>
          <p:cNvSpPr/>
          <p:nvPr/>
        </p:nvSpPr>
        <p:spPr>
          <a:xfrm>
            <a:off x="11508155" y="6015343"/>
            <a:ext cx="3978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13" name="组合 56">
            <a:extLst>
              <a:ext uri="{FF2B5EF4-FFF2-40B4-BE49-F238E27FC236}">
                <a16:creationId xmlns:a16="http://schemas.microsoft.com/office/drawing/2014/main" id="{4ED6E1FD-A6D8-4C49-B3F6-BBC500DABD9B}"/>
              </a:ext>
            </a:extLst>
          </p:cNvPr>
          <p:cNvGrpSpPr/>
          <p:nvPr/>
        </p:nvGrpSpPr>
        <p:grpSpPr>
          <a:xfrm>
            <a:off x="3980920" y="2549429"/>
            <a:ext cx="3390379" cy="3463244"/>
            <a:chOff x="4254392" y="1908176"/>
            <a:chExt cx="3683215" cy="3762374"/>
          </a:xfrm>
        </p:grpSpPr>
        <p:grpSp>
          <p:nvGrpSpPr>
            <p:cNvPr id="14" name="组合 14">
              <a:extLst>
                <a:ext uri="{FF2B5EF4-FFF2-40B4-BE49-F238E27FC236}">
                  <a16:creationId xmlns:a16="http://schemas.microsoft.com/office/drawing/2014/main" id="{61E06211-2E56-4310-ABED-4CF830D262B3}"/>
                </a:ext>
              </a:extLst>
            </p:cNvPr>
            <p:cNvGrpSpPr/>
            <p:nvPr/>
          </p:nvGrpSpPr>
          <p:grpSpPr>
            <a:xfrm>
              <a:off x="4475880" y="1908176"/>
              <a:ext cx="3461727" cy="3762374"/>
              <a:chOff x="4213224" y="1176338"/>
              <a:chExt cx="3838576" cy="4171950"/>
            </a:xfrm>
          </p:grpSpPr>
          <p:sp>
            <p:nvSpPr>
              <p:cNvPr id="33" name="îŝḷîḓé-任意多边形: 形状 51">
                <a:extLst>
                  <a:ext uri="{FF2B5EF4-FFF2-40B4-BE49-F238E27FC236}">
                    <a16:creationId xmlns:a16="http://schemas.microsoft.com/office/drawing/2014/main" id="{F2020BEC-69F8-4B91-AF9A-B08C3C5D50B7}"/>
                  </a:ext>
                </a:extLst>
              </p:cNvPr>
              <p:cNvSpPr/>
              <p:nvPr/>
            </p:nvSpPr>
            <p:spPr>
              <a:xfrm>
                <a:off x="4213224" y="1509712"/>
                <a:ext cx="3838576" cy="3838576"/>
              </a:xfrm>
              <a:custGeom>
                <a:avLst/>
                <a:gdLst>
                  <a:gd name="connsiteX0" fmla="*/ 1919288 w 3838576"/>
                  <a:gd name="connsiteY0" fmla="*/ 0 h 3838576"/>
                  <a:gd name="connsiteX1" fmla="*/ 3838576 w 3838576"/>
                  <a:gd name="connsiteY1" fmla="*/ 1919288 h 3838576"/>
                  <a:gd name="connsiteX2" fmla="*/ 1919288 w 3838576"/>
                  <a:gd name="connsiteY2" fmla="*/ 3838576 h 3838576"/>
                  <a:gd name="connsiteX3" fmla="*/ 0 w 3838576"/>
                  <a:gd name="connsiteY3" fmla="*/ 1919288 h 3838576"/>
                  <a:gd name="connsiteX4" fmla="*/ 959644 w 3838576"/>
                  <a:gd name="connsiteY4" fmla="*/ 1919288 h 3838576"/>
                  <a:gd name="connsiteX5" fmla="*/ 1919288 w 3838576"/>
                  <a:gd name="connsiteY5" fmla="*/ 2878932 h 3838576"/>
                  <a:gd name="connsiteX6" fmla="*/ 2878932 w 3838576"/>
                  <a:gd name="connsiteY6" fmla="*/ 1919288 h 3838576"/>
                  <a:gd name="connsiteX7" fmla="*/ 1919288 w 3838576"/>
                  <a:gd name="connsiteY7" fmla="*/ 959644 h 3838576"/>
                  <a:gd name="connsiteX8" fmla="*/ 1919288 w 3838576"/>
                  <a:gd name="connsiteY8" fmla="*/ 0 h 38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8576" h="3838576">
                    <a:moveTo>
                      <a:pt x="1919288" y="0"/>
                    </a:moveTo>
                    <a:cubicBezTo>
                      <a:pt x="2979281" y="0"/>
                      <a:pt x="3838576" y="859295"/>
                      <a:pt x="3838576" y="1919288"/>
                    </a:cubicBezTo>
                    <a:cubicBezTo>
                      <a:pt x="3838576" y="2979281"/>
                      <a:pt x="2979281" y="3838576"/>
                      <a:pt x="1919288" y="3838576"/>
                    </a:cubicBezTo>
                    <a:cubicBezTo>
                      <a:pt x="859295" y="3838576"/>
                      <a:pt x="0" y="2979281"/>
                      <a:pt x="0" y="1919288"/>
                    </a:cubicBezTo>
                    <a:lnTo>
                      <a:pt x="959644" y="1919288"/>
                    </a:lnTo>
                    <a:cubicBezTo>
                      <a:pt x="959644" y="2449285"/>
                      <a:pt x="1389291" y="2878932"/>
                      <a:pt x="1919288" y="2878932"/>
                    </a:cubicBezTo>
                    <a:cubicBezTo>
                      <a:pt x="2449285" y="2878932"/>
                      <a:pt x="2878932" y="2449285"/>
                      <a:pt x="2878932" y="1919288"/>
                    </a:cubicBezTo>
                    <a:cubicBezTo>
                      <a:pt x="2878932" y="1389291"/>
                      <a:pt x="2449285" y="959644"/>
                      <a:pt x="1919288" y="959644"/>
                    </a:cubicBezTo>
                    <a:lnTo>
                      <a:pt x="1919288" y="0"/>
                    </a:lnTo>
                    <a:close/>
                  </a:path>
                </a:pathLst>
              </a:cu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34" name="îŝḷîḓé-Isosceles Triangle 29">
                <a:extLst>
                  <a:ext uri="{FF2B5EF4-FFF2-40B4-BE49-F238E27FC236}">
                    <a16:creationId xmlns:a16="http://schemas.microsoft.com/office/drawing/2014/main" id="{D2A184FC-0A2B-4672-9CBA-2DE016F93841}"/>
                  </a:ext>
                </a:extLst>
              </p:cNvPr>
              <p:cNvSpPr/>
              <p:nvPr/>
            </p:nvSpPr>
            <p:spPr>
              <a:xfrm rot="16200000">
                <a:off x="5028161" y="1691234"/>
                <a:ext cx="1619250" cy="589457"/>
              </a:xfrm>
              <a:prstGeom prst="triangl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grpSp>
        <p:sp>
          <p:nvSpPr>
            <p:cNvPr id="15" name="îŝḷîḓé-矩形: 圆角 49">
              <a:extLst>
                <a:ext uri="{FF2B5EF4-FFF2-40B4-BE49-F238E27FC236}">
                  <a16:creationId xmlns:a16="http://schemas.microsoft.com/office/drawing/2014/main" id="{85673DF8-AF7E-4A6A-BB72-CCD130646CD0}"/>
                </a:ext>
              </a:extLst>
            </p:cNvPr>
            <p:cNvSpPr/>
            <p:nvPr/>
          </p:nvSpPr>
          <p:spPr>
            <a:xfrm>
              <a:off x="4254392" y="2652475"/>
              <a:ext cx="1287210" cy="1287211"/>
            </a:xfrm>
            <a:prstGeom prst="roundRect">
              <a:avLst/>
            </a:prstGeom>
            <a:solidFill>
              <a:schemeClr val="bg1">
                <a:lumMod val="8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1" name="îŝḷîḓé-矩形: 圆角 50">
              <a:extLst>
                <a:ext uri="{FF2B5EF4-FFF2-40B4-BE49-F238E27FC236}">
                  <a16:creationId xmlns:a16="http://schemas.microsoft.com/office/drawing/2014/main" id="{F503DE77-8482-4127-B16D-61744FB33B69}"/>
                </a:ext>
              </a:extLst>
            </p:cNvPr>
            <p:cNvSpPr/>
            <p:nvPr/>
          </p:nvSpPr>
          <p:spPr>
            <a:xfrm>
              <a:off x="4334565" y="2732647"/>
              <a:ext cx="1126865" cy="1126866"/>
            </a:xfrm>
            <a:prstGeom prst="round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2" name="îŝḷîḓé-Oval 16">
              <a:extLst>
                <a:ext uri="{FF2B5EF4-FFF2-40B4-BE49-F238E27FC236}">
                  <a16:creationId xmlns:a16="http://schemas.microsoft.com/office/drawing/2014/main" id="{27A6CE2C-5D5E-4052-A45F-FA3AC87BD1F9}"/>
                </a:ext>
              </a:extLst>
            </p:cNvPr>
            <p:cNvSpPr/>
            <p:nvPr/>
          </p:nvSpPr>
          <p:spPr>
            <a:xfrm>
              <a:off x="6620206" y="2509852"/>
              <a:ext cx="635811" cy="635811"/>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3" name="îŝḷîḓé-Oval 17">
              <a:extLst>
                <a:ext uri="{FF2B5EF4-FFF2-40B4-BE49-F238E27FC236}">
                  <a16:creationId xmlns:a16="http://schemas.microsoft.com/office/drawing/2014/main" id="{39AEF22E-18FD-4B94-840C-90F6F9FA7772}"/>
                </a:ext>
              </a:extLst>
            </p:cNvPr>
            <p:cNvSpPr/>
            <p:nvPr/>
          </p:nvSpPr>
          <p:spPr>
            <a:xfrm>
              <a:off x="7187552" y="3621780"/>
              <a:ext cx="635811" cy="635811"/>
            </a:xfrm>
            <a:prstGeom prst="ellips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4" name="îŝḷîḓé-Oval 18">
              <a:extLst>
                <a:ext uri="{FF2B5EF4-FFF2-40B4-BE49-F238E27FC236}">
                  <a16:creationId xmlns:a16="http://schemas.microsoft.com/office/drawing/2014/main" id="{05F8C7C1-D7B2-4F3C-94FE-1DB7BDA075EF}"/>
                </a:ext>
              </a:extLst>
            </p:cNvPr>
            <p:cNvSpPr/>
            <p:nvPr/>
          </p:nvSpPr>
          <p:spPr>
            <a:xfrm>
              <a:off x="4664699" y="4039661"/>
              <a:ext cx="635811" cy="635811"/>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5" name="îŝḷîḓé-Oval 19">
              <a:extLst>
                <a:ext uri="{FF2B5EF4-FFF2-40B4-BE49-F238E27FC236}">
                  <a16:creationId xmlns:a16="http://schemas.microsoft.com/office/drawing/2014/main" id="{171E85F6-B78A-4ADE-A4E6-13E80BE10BB4}"/>
                </a:ext>
              </a:extLst>
            </p:cNvPr>
            <p:cNvSpPr/>
            <p:nvPr/>
          </p:nvSpPr>
          <p:spPr>
            <a:xfrm>
              <a:off x="5461429" y="4835088"/>
              <a:ext cx="635811" cy="635811"/>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6" name="îṥļîḑé-Oval 20">
              <a:extLst>
                <a:ext uri="{FF2B5EF4-FFF2-40B4-BE49-F238E27FC236}">
                  <a16:creationId xmlns:a16="http://schemas.microsoft.com/office/drawing/2014/main" id="{35C6592E-37D3-48C7-B664-E1489BDF1F00}"/>
                </a:ext>
              </a:extLst>
            </p:cNvPr>
            <p:cNvSpPr/>
            <p:nvPr/>
          </p:nvSpPr>
          <p:spPr>
            <a:xfrm>
              <a:off x="6699518" y="4646165"/>
              <a:ext cx="635811" cy="635811"/>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7" name="îṥļîḑé-任意多边形: 形状 53">
              <a:extLst>
                <a:ext uri="{FF2B5EF4-FFF2-40B4-BE49-F238E27FC236}">
                  <a16:creationId xmlns:a16="http://schemas.microsoft.com/office/drawing/2014/main" id="{EAB06640-7E19-4432-BB7A-374B4D0B283D}"/>
                </a:ext>
              </a:extLst>
            </p:cNvPr>
            <p:cNvSpPr>
              <a:spLocks/>
            </p:cNvSpPr>
            <p:nvPr/>
          </p:nvSpPr>
          <p:spPr bwMode="auto">
            <a:xfrm>
              <a:off x="4530311" y="2985359"/>
              <a:ext cx="735372" cy="62144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lumMod val="65000"/>
              </a:schemeClr>
            </a:solidFill>
            <a:ln w="9525">
              <a:noFill/>
              <a:round/>
              <a:headEnd/>
              <a:tailEnd/>
            </a:ln>
          </p:spPr>
          <p:txBody>
            <a:bodyPr anchor="ctr"/>
            <a:lstStyle/>
            <a:p>
              <a:pPr algn="ctr"/>
              <a:endParaRPr>
                <a:latin typeface="Calibri" panose="020F0502020204030204" pitchFamily="34" charset="0"/>
              </a:endParaRPr>
            </a:p>
          </p:txBody>
        </p:sp>
        <p:sp>
          <p:nvSpPr>
            <p:cNvPr id="28" name="îŝḷîḓé-Oval 16">
              <a:extLst>
                <a:ext uri="{FF2B5EF4-FFF2-40B4-BE49-F238E27FC236}">
                  <a16:creationId xmlns:a16="http://schemas.microsoft.com/office/drawing/2014/main" id="{720163B9-6DBD-4B85-80E5-2EE40BBFC42B}"/>
                </a:ext>
              </a:extLst>
            </p:cNvPr>
            <p:cNvSpPr/>
            <p:nvPr/>
          </p:nvSpPr>
          <p:spPr>
            <a:xfrm>
              <a:off x="6822280" y="2713565"/>
              <a:ext cx="231664" cy="228386"/>
            </a:xfrm>
            <a:custGeom>
              <a:avLst/>
              <a:gdLst>
                <a:gd name="connsiteX0" fmla="*/ 481576 w 607554"/>
                <a:gd name="connsiteY0" fmla="*/ 446886 h 598959"/>
                <a:gd name="connsiteX1" fmla="*/ 481576 w 607554"/>
                <a:gd name="connsiteY1" fmla="*/ 503769 h 598959"/>
                <a:gd name="connsiteX2" fmla="*/ 519134 w 607554"/>
                <a:gd name="connsiteY2" fmla="*/ 503769 h 598959"/>
                <a:gd name="connsiteX3" fmla="*/ 519134 w 607554"/>
                <a:gd name="connsiteY3" fmla="*/ 446886 h 598959"/>
                <a:gd name="connsiteX4" fmla="*/ 481576 w 607554"/>
                <a:gd name="connsiteY4" fmla="*/ 270994 h 598959"/>
                <a:gd name="connsiteX5" fmla="*/ 481576 w 607554"/>
                <a:gd name="connsiteY5" fmla="*/ 327877 h 598959"/>
                <a:gd name="connsiteX6" fmla="*/ 519134 w 607554"/>
                <a:gd name="connsiteY6" fmla="*/ 327877 h 598959"/>
                <a:gd name="connsiteX7" fmla="*/ 519134 w 607554"/>
                <a:gd name="connsiteY7" fmla="*/ 270994 h 598959"/>
                <a:gd name="connsiteX8" fmla="*/ 195909 w 607554"/>
                <a:gd name="connsiteY8" fmla="*/ 265961 h 598959"/>
                <a:gd name="connsiteX9" fmla="*/ 358877 w 607554"/>
                <a:gd name="connsiteY9" fmla="*/ 265961 h 598959"/>
                <a:gd name="connsiteX10" fmla="*/ 378725 w 607554"/>
                <a:gd name="connsiteY10" fmla="*/ 285870 h 598959"/>
                <a:gd name="connsiteX11" fmla="*/ 358877 w 607554"/>
                <a:gd name="connsiteY11" fmla="*/ 305689 h 598959"/>
                <a:gd name="connsiteX12" fmla="*/ 195909 w 607554"/>
                <a:gd name="connsiteY12" fmla="*/ 305689 h 598959"/>
                <a:gd name="connsiteX13" fmla="*/ 176061 w 607554"/>
                <a:gd name="connsiteY13" fmla="*/ 285870 h 598959"/>
                <a:gd name="connsiteX14" fmla="*/ 195909 w 607554"/>
                <a:gd name="connsiteY14" fmla="*/ 265961 h 598959"/>
                <a:gd name="connsiteX15" fmla="*/ 195909 w 607554"/>
                <a:gd name="connsiteY15" fmla="*/ 169145 h 598959"/>
                <a:gd name="connsiteX16" fmla="*/ 358877 w 607554"/>
                <a:gd name="connsiteY16" fmla="*/ 169145 h 598959"/>
                <a:gd name="connsiteX17" fmla="*/ 378725 w 607554"/>
                <a:gd name="connsiteY17" fmla="*/ 189053 h 598959"/>
                <a:gd name="connsiteX18" fmla="*/ 358877 w 607554"/>
                <a:gd name="connsiteY18" fmla="*/ 208873 h 598959"/>
                <a:gd name="connsiteX19" fmla="*/ 195909 w 607554"/>
                <a:gd name="connsiteY19" fmla="*/ 208873 h 598959"/>
                <a:gd name="connsiteX20" fmla="*/ 176061 w 607554"/>
                <a:gd name="connsiteY20" fmla="*/ 189053 h 598959"/>
                <a:gd name="connsiteX21" fmla="*/ 195909 w 607554"/>
                <a:gd name="connsiteY21" fmla="*/ 169145 h 598959"/>
                <a:gd name="connsiteX22" fmla="*/ 481576 w 607554"/>
                <a:gd name="connsiteY22" fmla="*/ 95190 h 598959"/>
                <a:gd name="connsiteX23" fmla="*/ 481576 w 607554"/>
                <a:gd name="connsiteY23" fmla="*/ 152073 h 598959"/>
                <a:gd name="connsiteX24" fmla="*/ 552954 w 607554"/>
                <a:gd name="connsiteY24" fmla="*/ 152073 h 598959"/>
                <a:gd name="connsiteX25" fmla="*/ 565858 w 607554"/>
                <a:gd name="connsiteY25" fmla="*/ 123631 h 598959"/>
                <a:gd name="connsiteX26" fmla="*/ 552954 w 607554"/>
                <a:gd name="connsiteY26" fmla="*/ 95190 h 598959"/>
                <a:gd name="connsiteX27" fmla="*/ 118547 w 607554"/>
                <a:gd name="connsiteY27" fmla="*/ 39640 h 598959"/>
                <a:gd name="connsiteX28" fmla="*/ 118547 w 607554"/>
                <a:gd name="connsiteY28" fmla="*/ 559230 h 598959"/>
                <a:gd name="connsiteX29" fmla="*/ 441793 w 607554"/>
                <a:gd name="connsiteY29" fmla="*/ 559230 h 598959"/>
                <a:gd name="connsiteX30" fmla="*/ 441793 w 607554"/>
                <a:gd name="connsiteY30" fmla="*/ 39640 h 598959"/>
                <a:gd name="connsiteX31" fmla="*/ 39783 w 607554"/>
                <a:gd name="connsiteY31" fmla="*/ 39640 h 598959"/>
                <a:gd name="connsiteX32" fmla="*/ 39783 w 607554"/>
                <a:gd name="connsiteY32" fmla="*/ 559230 h 598959"/>
                <a:gd name="connsiteX33" fmla="*/ 78764 w 607554"/>
                <a:gd name="connsiteY33" fmla="*/ 559230 h 598959"/>
                <a:gd name="connsiteX34" fmla="*/ 78764 w 607554"/>
                <a:gd name="connsiteY34" fmla="*/ 39640 h 598959"/>
                <a:gd name="connsiteX35" fmla="*/ 19847 w 607554"/>
                <a:gd name="connsiteY35" fmla="*/ 0 h 598959"/>
                <a:gd name="connsiteX36" fmla="*/ 461729 w 607554"/>
                <a:gd name="connsiteY36" fmla="*/ 0 h 598959"/>
                <a:gd name="connsiteX37" fmla="*/ 481576 w 607554"/>
                <a:gd name="connsiteY37" fmla="*/ 19820 h 598959"/>
                <a:gd name="connsiteX38" fmla="*/ 481576 w 607554"/>
                <a:gd name="connsiteY38" fmla="*/ 55461 h 598959"/>
                <a:gd name="connsiteX39" fmla="*/ 565769 w 607554"/>
                <a:gd name="connsiteY39" fmla="*/ 55461 h 598959"/>
                <a:gd name="connsiteX40" fmla="*/ 583836 w 607554"/>
                <a:gd name="connsiteY40" fmla="*/ 67104 h 598959"/>
                <a:gd name="connsiteX41" fmla="*/ 605819 w 607554"/>
                <a:gd name="connsiteY41" fmla="*/ 115454 h 598959"/>
                <a:gd name="connsiteX42" fmla="*/ 605819 w 607554"/>
                <a:gd name="connsiteY42" fmla="*/ 131808 h 598959"/>
                <a:gd name="connsiteX43" fmla="*/ 583836 w 607554"/>
                <a:gd name="connsiteY43" fmla="*/ 180159 h 598959"/>
                <a:gd name="connsiteX44" fmla="*/ 565769 w 607554"/>
                <a:gd name="connsiteY44" fmla="*/ 191802 h 598959"/>
                <a:gd name="connsiteX45" fmla="*/ 481576 w 607554"/>
                <a:gd name="connsiteY45" fmla="*/ 191802 h 598959"/>
                <a:gd name="connsiteX46" fmla="*/ 481576 w 607554"/>
                <a:gd name="connsiteY46" fmla="*/ 231264 h 598959"/>
                <a:gd name="connsiteX47" fmla="*/ 539070 w 607554"/>
                <a:gd name="connsiteY47" fmla="*/ 231264 h 598959"/>
                <a:gd name="connsiteX48" fmla="*/ 558916 w 607554"/>
                <a:gd name="connsiteY48" fmla="*/ 251173 h 598959"/>
                <a:gd name="connsiteX49" fmla="*/ 558916 w 607554"/>
                <a:gd name="connsiteY49" fmla="*/ 347786 h 598959"/>
                <a:gd name="connsiteX50" fmla="*/ 539070 w 607554"/>
                <a:gd name="connsiteY50" fmla="*/ 367606 h 598959"/>
                <a:gd name="connsiteX51" fmla="*/ 481576 w 607554"/>
                <a:gd name="connsiteY51" fmla="*/ 367606 h 598959"/>
                <a:gd name="connsiteX52" fmla="*/ 481576 w 607554"/>
                <a:gd name="connsiteY52" fmla="*/ 407157 h 598959"/>
                <a:gd name="connsiteX53" fmla="*/ 539070 w 607554"/>
                <a:gd name="connsiteY53" fmla="*/ 407157 h 598959"/>
                <a:gd name="connsiteX54" fmla="*/ 558916 w 607554"/>
                <a:gd name="connsiteY54" fmla="*/ 426977 h 598959"/>
                <a:gd name="connsiteX55" fmla="*/ 558916 w 607554"/>
                <a:gd name="connsiteY55" fmla="*/ 523589 h 598959"/>
                <a:gd name="connsiteX56" fmla="*/ 539070 w 607554"/>
                <a:gd name="connsiteY56" fmla="*/ 543498 h 598959"/>
                <a:gd name="connsiteX57" fmla="*/ 481576 w 607554"/>
                <a:gd name="connsiteY57" fmla="*/ 543498 h 598959"/>
                <a:gd name="connsiteX58" fmla="*/ 481576 w 607554"/>
                <a:gd name="connsiteY58" fmla="*/ 579139 h 598959"/>
                <a:gd name="connsiteX59" fmla="*/ 461729 w 607554"/>
                <a:gd name="connsiteY59" fmla="*/ 598959 h 598959"/>
                <a:gd name="connsiteX60" fmla="*/ 19847 w 607554"/>
                <a:gd name="connsiteY60" fmla="*/ 598959 h 598959"/>
                <a:gd name="connsiteX61" fmla="*/ 0 w 607554"/>
                <a:gd name="connsiteY61" fmla="*/ 579139 h 598959"/>
                <a:gd name="connsiteX62" fmla="*/ 0 w 607554"/>
                <a:gd name="connsiteY62" fmla="*/ 19820 h 598959"/>
                <a:gd name="connsiteX63" fmla="*/ 19847 w 607554"/>
                <a:gd name="connsiteY63" fmla="*/ 0 h 59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54" h="598959">
                  <a:moveTo>
                    <a:pt x="481576" y="446886"/>
                  </a:moveTo>
                  <a:lnTo>
                    <a:pt x="481576" y="503769"/>
                  </a:lnTo>
                  <a:lnTo>
                    <a:pt x="519134" y="503769"/>
                  </a:lnTo>
                  <a:lnTo>
                    <a:pt x="519134" y="446886"/>
                  </a:lnTo>
                  <a:close/>
                  <a:moveTo>
                    <a:pt x="481576" y="270994"/>
                  </a:moveTo>
                  <a:lnTo>
                    <a:pt x="481576" y="327877"/>
                  </a:lnTo>
                  <a:lnTo>
                    <a:pt x="519134" y="327877"/>
                  </a:lnTo>
                  <a:lnTo>
                    <a:pt x="519134" y="270994"/>
                  </a:lnTo>
                  <a:close/>
                  <a:moveTo>
                    <a:pt x="195909" y="265961"/>
                  </a:moveTo>
                  <a:lnTo>
                    <a:pt x="358877" y="265961"/>
                  </a:lnTo>
                  <a:cubicBezTo>
                    <a:pt x="369825" y="265961"/>
                    <a:pt x="378725" y="274849"/>
                    <a:pt x="378725" y="285870"/>
                  </a:cubicBezTo>
                  <a:cubicBezTo>
                    <a:pt x="378725" y="296801"/>
                    <a:pt x="369825" y="305689"/>
                    <a:pt x="358877" y="305689"/>
                  </a:cubicBezTo>
                  <a:lnTo>
                    <a:pt x="195909" y="305689"/>
                  </a:lnTo>
                  <a:cubicBezTo>
                    <a:pt x="184962" y="305689"/>
                    <a:pt x="176061" y="296801"/>
                    <a:pt x="176061" y="285870"/>
                  </a:cubicBezTo>
                  <a:cubicBezTo>
                    <a:pt x="176061" y="274849"/>
                    <a:pt x="184962" y="265961"/>
                    <a:pt x="195909" y="265961"/>
                  </a:cubicBezTo>
                  <a:close/>
                  <a:moveTo>
                    <a:pt x="195909" y="169145"/>
                  </a:moveTo>
                  <a:lnTo>
                    <a:pt x="358877" y="169145"/>
                  </a:lnTo>
                  <a:cubicBezTo>
                    <a:pt x="369825" y="169145"/>
                    <a:pt x="378725" y="178033"/>
                    <a:pt x="378725" y="189053"/>
                  </a:cubicBezTo>
                  <a:cubicBezTo>
                    <a:pt x="378725" y="199985"/>
                    <a:pt x="369825" y="208873"/>
                    <a:pt x="358877" y="208873"/>
                  </a:cubicBezTo>
                  <a:lnTo>
                    <a:pt x="195909" y="208873"/>
                  </a:lnTo>
                  <a:cubicBezTo>
                    <a:pt x="184962" y="208873"/>
                    <a:pt x="176061" y="199985"/>
                    <a:pt x="176061" y="189053"/>
                  </a:cubicBezTo>
                  <a:cubicBezTo>
                    <a:pt x="176061" y="178033"/>
                    <a:pt x="184962" y="169145"/>
                    <a:pt x="195909" y="169145"/>
                  </a:cubicBezTo>
                  <a:close/>
                  <a:moveTo>
                    <a:pt x="481576" y="95190"/>
                  </a:moveTo>
                  <a:lnTo>
                    <a:pt x="481576" y="152073"/>
                  </a:lnTo>
                  <a:lnTo>
                    <a:pt x="552954" y="152073"/>
                  </a:lnTo>
                  <a:lnTo>
                    <a:pt x="565858" y="123631"/>
                  </a:lnTo>
                  <a:lnTo>
                    <a:pt x="552954" y="95190"/>
                  </a:lnTo>
                  <a:close/>
                  <a:moveTo>
                    <a:pt x="118547" y="39640"/>
                  </a:moveTo>
                  <a:lnTo>
                    <a:pt x="118547" y="559230"/>
                  </a:lnTo>
                  <a:lnTo>
                    <a:pt x="441793" y="559230"/>
                  </a:lnTo>
                  <a:lnTo>
                    <a:pt x="441793" y="39640"/>
                  </a:lnTo>
                  <a:close/>
                  <a:moveTo>
                    <a:pt x="39783" y="39640"/>
                  </a:moveTo>
                  <a:lnTo>
                    <a:pt x="39783" y="559230"/>
                  </a:lnTo>
                  <a:lnTo>
                    <a:pt x="78764" y="559230"/>
                  </a:lnTo>
                  <a:lnTo>
                    <a:pt x="78764" y="39640"/>
                  </a:lnTo>
                  <a:close/>
                  <a:moveTo>
                    <a:pt x="19847" y="0"/>
                  </a:moveTo>
                  <a:lnTo>
                    <a:pt x="461729" y="0"/>
                  </a:lnTo>
                  <a:cubicBezTo>
                    <a:pt x="472676" y="0"/>
                    <a:pt x="481576" y="8888"/>
                    <a:pt x="481576" y="19820"/>
                  </a:cubicBezTo>
                  <a:lnTo>
                    <a:pt x="481576" y="55461"/>
                  </a:lnTo>
                  <a:lnTo>
                    <a:pt x="565769" y="55461"/>
                  </a:lnTo>
                  <a:cubicBezTo>
                    <a:pt x="573512" y="55461"/>
                    <a:pt x="580632" y="59994"/>
                    <a:pt x="583836" y="67104"/>
                  </a:cubicBezTo>
                  <a:lnTo>
                    <a:pt x="605819" y="115454"/>
                  </a:lnTo>
                  <a:cubicBezTo>
                    <a:pt x="608133" y="120609"/>
                    <a:pt x="608133" y="126653"/>
                    <a:pt x="605819" y="131808"/>
                  </a:cubicBezTo>
                  <a:lnTo>
                    <a:pt x="583836" y="180159"/>
                  </a:lnTo>
                  <a:cubicBezTo>
                    <a:pt x="580632" y="187269"/>
                    <a:pt x="573512" y="191802"/>
                    <a:pt x="565769" y="191802"/>
                  </a:cubicBezTo>
                  <a:lnTo>
                    <a:pt x="481576" y="191802"/>
                  </a:lnTo>
                  <a:lnTo>
                    <a:pt x="481576" y="231264"/>
                  </a:lnTo>
                  <a:lnTo>
                    <a:pt x="539070" y="231264"/>
                  </a:lnTo>
                  <a:cubicBezTo>
                    <a:pt x="550017" y="231264"/>
                    <a:pt x="558916" y="240152"/>
                    <a:pt x="558916" y="251173"/>
                  </a:cubicBezTo>
                  <a:lnTo>
                    <a:pt x="558916" y="347786"/>
                  </a:lnTo>
                  <a:cubicBezTo>
                    <a:pt x="558916" y="358718"/>
                    <a:pt x="550017" y="367606"/>
                    <a:pt x="539070" y="367606"/>
                  </a:cubicBezTo>
                  <a:lnTo>
                    <a:pt x="481576" y="367606"/>
                  </a:lnTo>
                  <a:lnTo>
                    <a:pt x="481576" y="407157"/>
                  </a:lnTo>
                  <a:lnTo>
                    <a:pt x="539070" y="407157"/>
                  </a:lnTo>
                  <a:cubicBezTo>
                    <a:pt x="550017" y="407157"/>
                    <a:pt x="558916" y="416045"/>
                    <a:pt x="558916" y="426977"/>
                  </a:cubicBezTo>
                  <a:lnTo>
                    <a:pt x="558916" y="523589"/>
                  </a:lnTo>
                  <a:cubicBezTo>
                    <a:pt x="558916" y="534610"/>
                    <a:pt x="550017" y="543498"/>
                    <a:pt x="539070" y="543498"/>
                  </a:cubicBezTo>
                  <a:lnTo>
                    <a:pt x="481576" y="543498"/>
                  </a:lnTo>
                  <a:lnTo>
                    <a:pt x="481576" y="579139"/>
                  </a:lnTo>
                  <a:cubicBezTo>
                    <a:pt x="481576" y="590071"/>
                    <a:pt x="472676" y="598959"/>
                    <a:pt x="461729" y="598959"/>
                  </a:cubicBezTo>
                  <a:lnTo>
                    <a:pt x="19847" y="598959"/>
                  </a:lnTo>
                  <a:cubicBezTo>
                    <a:pt x="8900" y="598959"/>
                    <a:pt x="0" y="590071"/>
                    <a:pt x="0" y="579139"/>
                  </a:cubicBezTo>
                  <a:lnTo>
                    <a:pt x="0" y="19820"/>
                  </a:lnTo>
                  <a:cubicBezTo>
                    <a:pt x="0" y="8888"/>
                    <a:pt x="8900" y="0"/>
                    <a:pt x="1984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29" name="îŝḷîḓé-Oval 17">
              <a:extLst>
                <a:ext uri="{FF2B5EF4-FFF2-40B4-BE49-F238E27FC236}">
                  <a16:creationId xmlns:a16="http://schemas.microsoft.com/office/drawing/2014/main" id="{1E298E47-A8B3-4186-A7A9-C81861ADC716}"/>
                </a:ext>
              </a:extLst>
            </p:cNvPr>
            <p:cNvSpPr/>
            <p:nvPr/>
          </p:nvSpPr>
          <p:spPr>
            <a:xfrm>
              <a:off x="7392146" y="3823854"/>
              <a:ext cx="226624" cy="231664"/>
            </a:xfrm>
            <a:custGeom>
              <a:avLst/>
              <a:gdLst>
                <a:gd name="connsiteX0" fmla="*/ 59789 w 593384"/>
                <a:gd name="connsiteY0" fmla="*/ 323835 h 606580"/>
                <a:gd name="connsiteX1" fmla="*/ 44670 w 593384"/>
                <a:gd name="connsiteY1" fmla="*/ 338857 h 606580"/>
                <a:gd name="connsiteX2" fmla="*/ 44670 w 593384"/>
                <a:gd name="connsiteY2" fmla="*/ 477027 h 606580"/>
                <a:gd name="connsiteX3" fmla="*/ 59713 w 593384"/>
                <a:gd name="connsiteY3" fmla="*/ 492048 h 606580"/>
                <a:gd name="connsiteX4" fmla="*/ 386834 w 593384"/>
                <a:gd name="connsiteY4" fmla="*/ 492048 h 606580"/>
                <a:gd name="connsiteX5" fmla="*/ 402946 w 593384"/>
                <a:gd name="connsiteY5" fmla="*/ 508138 h 606580"/>
                <a:gd name="connsiteX6" fmla="*/ 402946 w 593384"/>
                <a:gd name="connsiteY6" fmla="*/ 545959 h 606580"/>
                <a:gd name="connsiteX7" fmla="*/ 419058 w 593384"/>
                <a:gd name="connsiteY7" fmla="*/ 561972 h 606580"/>
                <a:gd name="connsiteX8" fmla="*/ 429137 w 593384"/>
                <a:gd name="connsiteY8" fmla="*/ 558388 h 606580"/>
                <a:gd name="connsiteX9" fmla="*/ 543981 w 593384"/>
                <a:gd name="connsiteY9" fmla="*/ 464369 h 606580"/>
                <a:gd name="connsiteX10" fmla="*/ 544897 w 593384"/>
                <a:gd name="connsiteY10" fmla="*/ 463606 h 606580"/>
                <a:gd name="connsiteX11" fmla="*/ 544897 w 593384"/>
                <a:gd name="connsiteY11" fmla="*/ 445000 h 606580"/>
                <a:gd name="connsiteX12" fmla="*/ 543904 w 593384"/>
                <a:gd name="connsiteY12" fmla="*/ 444162 h 606580"/>
                <a:gd name="connsiteX13" fmla="*/ 427533 w 593384"/>
                <a:gd name="connsiteY13" fmla="*/ 349990 h 606580"/>
                <a:gd name="connsiteX14" fmla="*/ 418065 w 593384"/>
                <a:gd name="connsiteY14" fmla="*/ 346634 h 606580"/>
                <a:gd name="connsiteX15" fmla="*/ 402946 w 593384"/>
                <a:gd name="connsiteY15" fmla="*/ 361656 h 606580"/>
                <a:gd name="connsiteX16" fmla="*/ 402946 w 593384"/>
                <a:gd name="connsiteY16" fmla="*/ 400469 h 606580"/>
                <a:gd name="connsiteX17" fmla="*/ 386834 w 593384"/>
                <a:gd name="connsiteY17" fmla="*/ 416482 h 606580"/>
                <a:gd name="connsiteX18" fmla="*/ 136453 w 593384"/>
                <a:gd name="connsiteY18" fmla="*/ 416482 h 606580"/>
                <a:gd name="connsiteX19" fmla="*/ 120342 w 593384"/>
                <a:gd name="connsiteY19" fmla="*/ 400469 h 606580"/>
                <a:gd name="connsiteX20" fmla="*/ 120342 w 593384"/>
                <a:gd name="connsiteY20" fmla="*/ 376602 h 606580"/>
                <a:gd name="connsiteX21" fmla="*/ 113469 w 593384"/>
                <a:gd name="connsiteY21" fmla="*/ 362342 h 606580"/>
                <a:gd name="connsiteX22" fmla="*/ 69105 w 593384"/>
                <a:gd name="connsiteY22" fmla="*/ 327114 h 606580"/>
                <a:gd name="connsiteX23" fmla="*/ 59789 w 593384"/>
                <a:gd name="connsiteY23" fmla="*/ 323835 h 606580"/>
                <a:gd name="connsiteX24" fmla="*/ 59757 w 593384"/>
                <a:gd name="connsiteY24" fmla="*/ 323324 h 606580"/>
                <a:gd name="connsiteX25" fmla="*/ 69379 w 593384"/>
                <a:gd name="connsiteY25" fmla="*/ 326755 h 606580"/>
                <a:gd name="connsiteX26" fmla="*/ 113750 w 593384"/>
                <a:gd name="connsiteY26" fmla="*/ 361977 h 606580"/>
                <a:gd name="connsiteX27" fmla="*/ 120852 w 593384"/>
                <a:gd name="connsiteY27" fmla="*/ 376615 h 606580"/>
                <a:gd name="connsiteX28" fmla="*/ 120852 w 593384"/>
                <a:gd name="connsiteY28" fmla="*/ 400477 h 606580"/>
                <a:gd name="connsiteX29" fmla="*/ 136431 w 593384"/>
                <a:gd name="connsiteY29" fmla="*/ 416030 h 606580"/>
                <a:gd name="connsiteX30" fmla="*/ 386846 w 593384"/>
                <a:gd name="connsiteY30" fmla="*/ 416030 h 606580"/>
                <a:gd name="connsiteX31" fmla="*/ 402425 w 593384"/>
                <a:gd name="connsiteY31" fmla="*/ 400477 h 606580"/>
                <a:gd name="connsiteX32" fmla="*/ 402425 w 593384"/>
                <a:gd name="connsiteY32" fmla="*/ 361672 h 606580"/>
                <a:gd name="connsiteX33" fmla="*/ 418081 w 593384"/>
                <a:gd name="connsiteY33" fmla="*/ 346119 h 606580"/>
                <a:gd name="connsiteX34" fmla="*/ 427856 w 593384"/>
                <a:gd name="connsiteY34" fmla="*/ 349626 h 606580"/>
                <a:gd name="connsiteX35" fmla="*/ 544319 w 593384"/>
                <a:gd name="connsiteY35" fmla="*/ 443781 h 606580"/>
                <a:gd name="connsiteX36" fmla="*/ 545312 w 593384"/>
                <a:gd name="connsiteY36" fmla="*/ 444696 h 606580"/>
                <a:gd name="connsiteX37" fmla="*/ 545236 w 593384"/>
                <a:gd name="connsiteY37" fmla="*/ 463908 h 606580"/>
                <a:gd name="connsiteX38" fmla="*/ 544319 w 593384"/>
                <a:gd name="connsiteY38" fmla="*/ 464746 h 606580"/>
                <a:gd name="connsiteX39" fmla="*/ 429460 w 593384"/>
                <a:gd name="connsiteY39" fmla="*/ 558748 h 606580"/>
                <a:gd name="connsiteX40" fmla="*/ 419074 w 593384"/>
                <a:gd name="connsiteY40" fmla="*/ 562484 h 606580"/>
                <a:gd name="connsiteX41" fmla="*/ 402425 w 593384"/>
                <a:gd name="connsiteY41" fmla="*/ 545940 h 606580"/>
                <a:gd name="connsiteX42" fmla="*/ 402425 w 593384"/>
                <a:gd name="connsiteY42" fmla="*/ 508126 h 606580"/>
                <a:gd name="connsiteX43" fmla="*/ 386846 w 593384"/>
                <a:gd name="connsiteY43" fmla="*/ 492573 h 606580"/>
                <a:gd name="connsiteX44" fmla="*/ 59680 w 593384"/>
                <a:gd name="connsiteY44" fmla="*/ 492573 h 606580"/>
                <a:gd name="connsiteX45" fmla="*/ 44101 w 593384"/>
                <a:gd name="connsiteY45" fmla="*/ 477021 h 606580"/>
                <a:gd name="connsiteX46" fmla="*/ 44101 w 593384"/>
                <a:gd name="connsiteY46" fmla="*/ 338877 h 606580"/>
                <a:gd name="connsiteX47" fmla="*/ 59757 w 593384"/>
                <a:gd name="connsiteY47" fmla="*/ 323324 h 606580"/>
                <a:gd name="connsiteX48" fmla="*/ 59789 w 593384"/>
                <a:gd name="connsiteY48" fmla="*/ 322767 h 606580"/>
                <a:gd name="connsiteX49" fmla="*/ 43677 w 593384"/>
                <a:gd name="connsiteY49" fmla="*/ 338857 h 606580"/>
                <a:gd name="connsiteX50" fmla="*/ 43677 w 593384"/>
                <a:gd name="connsiteY50" fmla="*/ 477027 h 606580"/>
                <a:gd name="connsiteX51" fmla="*/ 59713 w 593384"/>
                <a:gd name="connsiteY51" fmla="*/ 493116 h 606580"/>
                <a:gd name="connsiteX52" fmla="*/ 386834 w 593384"/>
                <a:gd name="connsiteY52" fmla="*/ 493116 h 606580"/>
                <a:gd name="connsiteX53" fmla="*/ 401953 w 593384"/>
                <a:gd name="connsiteY53" fmla="*/ 508138 h 606580"/>
                <a:gd name="connsiteX54" fmla="*/ 401953 w 593384"/>
                <a:gd name="connsiteY54" fmla="*/ 545959 h 606580"/>
                <a:gd name="connsiteX55" fmla="*/ 419058 w 593384"/>
                <a:gd name="connsiteY55" fmla="*/ 563040 h 606580"/>
                <a:gd name="connsiteX56" fmla="*/ 429748 w 593384"/>
                <a:gd name="connsiteY56" fmla="*/ 559151 h 606580"/>
                <a:gd name="connsiteX57" fmla="*/ 544592 w 593384"/>
                <a:gd name="connsiteY57" fmla="*/ 465131 h 606580"/>
                <a:gd name="connsiteX58" fmla="*/ 545584 w 593384"/>
                <a:gd name="connsiteY58" fmla="*/ 464292 h 606580"/>
                <a:gd name="connsiteX59" fmla="*/ 545584 w 593384"/>
                <a:gd name="connsiteY59" fmla="*/ 444314 h 606580"/>
                <a:gd name="connsiteX60" fmla="*/ 544592 w 593384"/>
                <a:gd name="connsiteY60" fmla="*/ 443399 h 606580"/>
                <a:gd name="connsiteX61" fmla="*/ 428144 w 593384"/>
                <a:gd name="connsiteY61" fmla="*/ 349227 h 606580"/>
                <a:gd name="connsiteX62" fmla="*/ 418065 w 593384"/>
                <a:gd name="connsiteY62" fmla="*/ 345567 h 606580"/>
                <a:gd name="connsiteX63" fmla="*/ 401953 w 593384"/>
                <a:gd name="connsiteY63" fmla="*/ 361656 h 606580"/>
                <a:gd name="connsiteX64" fmla="*/ 401953 w 593384"/>
                <a:gd name="connsiteY64" fmla="*/ 400469 h 606580"/>
                <a:gd name="connsiteX65" fmla="*/ 386834 w 593384"/>
                <a:gd name="connsiteY65" fmla="*/ 415491 h 606580"/>
                <a:gd name="connsiteX66" fmla="*/ 136453 w 593384"/>
                <a:gd name="connsiteY66" fmla="*/ 415491 h 606580"/>
                <a:gd name="connsiteX67" fmla="*/ 121334 w 593384"/>
                <a:gd name="connsiteY67" fmla="*/ 400469 h 606580"/>
                <a:gd name="connsiteX68" fmla="*/ 121334 w 593384"/>
                <a:gd name="connsiteY68" fmla="*/ 376602 h 606580"/>
                <a:gd name="connsiteX69" fmla="*/ 114080 w 593384"/>
                <a:gd name="connsiteY69" fmla="*/ 361580 h 606580"/>
                <a:gd name="connsiteX70" fmla="*/ 69716 w 593384"/>
                <a:gd name="connsiteY70" fmla="*/ 326351 h 606580"/>
                <a:gd name="connsiteX71" fmla="*/ 59789 w 593384"/>
                <a:gd name="connsiteY71" fmla="*/ 322767 h 606580"/>
                <a:gd name="connsiteX72" fmla="*/ 59789 w 593384"/>
                <a:gd name="connsiteY72" fmla="*/ 280218 h 606580"/>
                <a:gd name="connsiteX73" fmla="*/ 96289 w 593384"/>
                <a:gd name="connsiteY73" fmla="*/ 293029 h 606580"/>
                <a:gd name="connsiteX74" fmla="*/ 140653 w 593384"/>
                <a:gd name="connsiteY74" fmla="*/ 328258 h 606580"/>
                <a:gd name="connsiteX75" fmla="*/ 157834 w 593384"/>
                <a:gd name="connsiteY75" fmla="*/ 349761 h 606580"/>
                <a:gd name="connsiteX76" fmla="*/ 163790 w 593384"/>
                <a:gd name="connsiteY76" fmla="*/ 372484 h 606580"/>
                <a:gd name="connsiteX77" fmla="*/ 163866 w 593384"/>
                <a:gd name="connsiteY77" fmla="*/ 372942 h 606580"/>
                <a:gd name="connsiteX78" fmla="*/ 359345 w 593384"/>
                <a:gd name="connsiteY78" fmla="*/ 372942 h 606580"/>
                <a:gd name="connsiteX79" fmla="*/ 359345 w 593384"/>
                <a:gd name="connsiteY79" fmla="*/ 361656 h 606580"/>
                <a:gd name="connsiteX80" fmla="*/ 364308 w 593384"/>
                <a:gd name="connsiteY80" fmla="*/ 337942 h 606580"/>
                <a:gd name="connsiteX81" fmla="*/ 377671 w 593384"/>
                <a:gd name="connsiteY81" fmla="*/ 319107 h 606580"/>
                <a:gd name="connsiteX82" fmla="*/ 418065 w 593384"/>
                <a:gd name="connsiteY82" fmla="*/ 303018 h 606580"/>
                <a:gd name="connsiteX83" fmla="*/ 454946 w 593384"/>
                <a:gd name="connsiteY83" fmla="*/ 316133 h 606580"/>
                <a:gd name="connsiteX84" fmla="*/ 571393 w 593384"/>
                <a:gd name="connsiteY84" fmla="*/ 410305 h 606580"/>
                <a:gd name="connsiteX85" fmla="*/ 575822 w 593384"/>
                <a:gd name="connsiteY85" fmla="*/ 414271 h 606580"/>
                <a:gd name="connsiteX86" fmla="*/ 575670 w 593384"/>
                <a:gd name="connsiteY86" fmla="*/ 494412 h 606580"/>
                <a:gd name="connsiteX87" fmla="*/ 571623 w 593384"/>
                <a:gd name="connsiteY87" fmla="*/ 498072 h 606580"/>
                <a:gd name="connsiteX88" fmla="*/ 456779 w 593384"/>
                <a:gd name="connsiteY88" fmla="*/ 592016 h 606580"/>
                <a:gd name="connsiteX89" fmla="*/ 419058 w 593384"/>
                <a:gd name="connsiteY89" fmla="*/ 605589 h 606580"/>
                <a:gd name="connsiteX90" fmla="*/ 377976 w 593384"/>
                <a:gd name="connsiteY90" fmla="*/ 589271 h 606580"/>
                <a:gd name="connsiteX91" fmla="*/ 364385 w 593384"/>
                <a:gd name="connsiteY91" fmla="*/ 570131 h 606580"/>
                <a:gd name="connsiteX92" fmla="*/ 359345 w 593384"/>
                <a:gd name="connsiteY92" fmla="*/ 545959 h 606580"/>
                <a:gd name="connsiteX93" fmla="*/ 359345 w 593384"/>
                <a:gd name="connsiteY93" fmla="*/ 535665 h 606580"/>
                <a:gd name="connsiteX94" fmla="*/ 59713 w 593384"/>
                <a:gd name="connsiteY94" fmla="*/ 535665 h 606580"/>
                <a:gd name="connsiteX95" fmla="*/ 1069 w 593384"/>
                <a:gd name="connsiteY95" fmla="*/ 477027 h 606580"/>
                <a:gd name="connsiteX96" fmla="*/ 1069 w 593384"/>
                <a:gd name="connsiteY96" fmla="*/ 338857 h 606580"/>
                <a:gd name="connsiteX97" fmla="*/ 6032 w 593384"/>
                <a:gd name="connsiteY97" fmla="*/ 315142 h 606580"/>
                <a:gd name="connsiteX98" fmla="*/ 19395 w 593384"/>
                <a:gd name="connsiteY98" fmla="*/ 296308 h 606580"/>
                <a:gd name="connsiteX99" fmla="*/ 59789 w 593384"/>
                <a:gd name="connsiteY99" fmla="*/ 280218 h 606580"/>
                <a:gd name="connsiteX100" fmla="*/ 59757 w 593384"/>
                <a:gd name="connsiteY100" fmla="*/ 279792 h 606580"/>
                <a:gd name="connsiteX101" fmla="*/ 18975 w 593384"/>
                <a:gd name="connsiteY101" fmla="*/ 295955 h 606580"/>
                <a:gd name="connsiteX102" fmla="*/ 5534 w 593384"/>
                <a:gd name="connsiteY102" fmla="*/ 315014 h 606580"/>
                <a:gd name="connsiteX103" fmla="*/ 494 w 593384"/>
                <a:gd name="connsiteY103" fmla="*/ 338877 h 606580"/>
                <a:gd name="connsiteX104" fmla="*/ 494 w 593384"/>
                <a:gd name="connsiteY104" fmla="*/ 477021 h 606580"/>
                <a:gd name="connsiteX105" fmla="*/ 59680 w 593384"/>
                <a:gd name="connsiteY105" fmla="*/ 536105 h 606580"/>
                <a:gd name="connsiteX106" fmla="*/ 358818 w 593384"/>
                <a:gd name="connsiteY106" fmla="*/ 536105 h 606580"/>
                <a:gd name="connsiteX107" fmla="*/ 358818 w 593384"/>
                <a:gd name="connsiteY107" fmla="*/ 545940 h 606580"/>
                <a:gd name="connsiteX108" fmla="*/ 363935 w 593384"/>
                <a:gd name="connsiteY108" fmla="*/ 570260 h 606580"/>
                <a:gd name="connsiteX109" fmla="*/ 377605 w 593384"/>
                <a:gd name="connsiteY109" fmla="*/ 589625 h 606580"/>
                <a:gd name="connsiteX110" fmla="*/ 419074 w 593384"/>
                <a:gd name="connsiteY110" fmla="*/ 606016 h 606580"/>
                <a:gd name="connsiteX111" fmla="*/ 457106 w 593384"/>
                <a:gd name="connsiteY111" fmla="*/ 592446 h 606580"/>
                <a:gd name="connsiteX112" fmla="*/ 571965 w 593384"/>
                <a:gd name="connsiteY112" fmla="*/ 498444 h 606580"/>
                <a:gd name="connsiteX113" fmla="*/ 576089 w 593384"/>
                <a:gd name="connsiteY113" fmla="*/ 494784 h 606580"/>
                <a:gd name="connsiteX114" fmla="*/ 576165 w 593384"/>
                <a:gd name="connsiteY114" fmla="*/ 413895 h 606580"/>
                <a:gd name="connsiteX115" fmla="*/ 571736 w 593384"/>
                <a:gd name="connsiteY115" fmla="*/ 409931 h 606580"/>
                <a:gd name="connsiteX116" fmla="*/ 455273 w 593384"/>
                <a:gd name="connsiteY116" fmla="*/ 315777 h 606580"/>
                <a:gd name="connsiteX117" fmla="*/ 418081 w 593384"/>
                <a:gd name="connsiteY117" fmla="*/ 302587 h 606580"/>
                <a:gd name="connsiteX118" fmla="*/ 377300 w 593384"/>
                <a:gd name="connsiteY118" fmla="*/ 318750 h 606580"/>
                <a:gd name="connsiteX119" fmla="*/ 363859 w 593384"/>
                <a:gd name="connsiteY119" fmla="*/ 337733 h 606580"/>
                <a:gd name="connsiteX120" fmla="*/ 358818 w 593384"/>
                <a:gd name="connsiteY120" fmla="*/ 361672 h 606580"/>
                <a:gd name="connsiteX121" fmla="*/ 358818 w 593384"/>
                <a:gd name="connsiteY121" fmla="*/ 372422 h 606580"/>
                <a:gd name="connsiteX122" fmla="*/ 164306 w 593384"/>
                <a:gd name="connsiteY122" fmla="*/ 372422 h 606580"/>
                <a:gd name="connsiteX123" fmla="*/ 158273 w 593384"/>
                <a:gd name="connsiteY123" fmla="*/ 349550 h 606580"/>
                <a:gd name="connsiteX124" fmla="*/ 140937 w 593384"/>
                <a:gd name="connsiteY124" fmla="*/ 327898 h 606580"/>
                <a:gd name="connsiteX125" fmla="*/ 96566 w 593384"/>
                <a:gd name="connsiteY125" fmla="*/ 292676 h 606580"/>
                <a:gd name="connsiteX126" fmla="*/ 59757 w 593384"/>
                <a:gd name="connsiteY126" fmla="*/ 279792 h 606580"/>
                <a:gd name="connsiteX127" fmla="*/ 59789 w 593384"/>
                <a:gd name="connsiteY127" fmla="*/ 279227 h 606580"/>
                <a:gd name="connsiteX128" fmla="*/ 96899 w 593384"/>
                <a:gd name="connsiteY128" fmla="*/ 292266 h 606580"/>
                <a:gd name="connsiteX129" fmla="*/ 141264 w 593384"/>
                <a:gd name="connsiteY129" fmla="*/ 327495 h 606580"/>
                <a:gd name="connsiteX130" fmla="*/ 158750 w 593384"/>
                <a:gd name="connsiteY130" fmla="*/ 349303 h 606580"/>
                <a:gd name="connsiteX131" fmla="*/ 164782 w 593384"/>
                <a:gd name="connsiteY131" fmla="*/ 371950 h 606580"/>
                <a:gd name="connsiteX132" fmla="*/ 358276 w 593384"/>
                <a:gd name="connsiteY132" fmla="*/ 371950 h 606580"/>
                <a:gd name="connsiteX133" fmla="*/ 358276 w 593384"/>
                <a:gd name="connsiteY133" fmla="*/ 361656 h 606580"/>
                <a:gd name="connsiteX134" fmla="*/ 363392 w 593384"/>
                <a:gd name="connsiteY134" fmla="*/ 337560 h 606580"/>
                <a:gd name="connsiteX135" fmla="*/ 376984 w 593384"/>
                <a:gd name="connsiteY135" fmla="*/ 318345 h 606580"/>
                <a:gd name="connsiteX136" fmla="*/ 418065 w 593384"/>
                <a:gd name="connsiteY136" fmla="*/ 302027 h 606580"/>
                <a:gd name="connsiteX137" fmla="*/ 455557 w 593384"/>
                <a:gd name="connsiteY137" fmla="*/ 315371 h 606580"/>
                <a:gd name="connsiteX138" fmla="*/ 572004 w 593384"/>
                <a:gd name="connsiteY138" fmla="*/ 409543 h 606580"/>
                <a:gd name="connsiteX139" fmla="*/ 576510 w 593384"/>
                <a:gd name="connsiteY139" fmla="*/ 413584 h 606580"/>
                <a:gd name="connsiteX140" fmla="*/ 576357 w 593384"/>
                <a:gd name="connsiteY140" fmla="*/ 495099 h 606580"/>
                <a:gd name="connsiteX141" fmla="*/ 572233 w 593384"/>
                <a:gd name="connsiteY141" fmla="*/ 498835 h 606580"/>
                <a:gd name="connsiteX142" fmla="*/ 457390 w 593384"/>
                <a:gd name="connsiteY142" fmla="*/ 592855 h 606580"/>
                <a:gd name="connsiteX143" fmla="*/ 419058 w 593384"/>
                <a:gd name="connsiteY143" fmla="*/ 606580 h 606580"/>
                <a:gd name="connsiteX144" fmla="*/ 377289 w 593384"/>
                <a:gd name="connsiteY144" fmla="*/ 589957 h 606580"/>
                <a:gd name="connsiteX145" fmla="*/ 363468 w 593384"/>
                <a:gd name="connsiteY145" fmla="*/ 570512 h 606580"/>
                <a:gd name="connsiteX146" fmla="*/ 358276 w 593384"/>
                <a:gd name="connsiteY146" fmla="*/ 545959 h 606580"/>
                <a:gd name="connsiteX147" fmla="*/ 358276 w 593384"/>
                <a:gd name="connsiteY147" fmla="*/ 536656 h 606580"/>
                <a:gd name="connsiteX148" fmla="*/ 59713 w 593384"/>
                <a:gd name="connsiteY148" fmla="*/ 536656 h 606580"/>
                <a:gd name="connsiteX149" fmla="*/ 0 w 593384"/>
                <a:gd name="connsiteY149" fmla="*/ 477027 h 606580"/>
                <a:gd name="connsiteX150" fmla="*/ 0 w 593384"/>
                <a:gd name="connsiteY150" fmla="*/ 338857 h 606580"/>
                <a:gd name="connsiteX151" fmla="*/ 5116 w 593384"/>
                <a:gd name="connsiteY151" fmla="*/ 314761 h 606580"/>
                <a:gd name="connsiteX152" fmla="*/ 18632 w 593384"/>
                <a:gd name="connsiteY152" fmla="*/ 295621 h 606580"/>
                <a:gd name="connsiteX153" fmla="*/ 59789 w 593384"/>
                <a:gd name="connsiteY153" fmla="*/ 279227 h 606580"/>
                <a:gd name="connsiteX154" fmla="*/ 174327 w 593384"/>
                <a:gd name="connsiteY154" fmla="*/ 44608 h 606580"/>
                <a:gd name="connsiteX155" fmla="*/ 164247 w 593384"/>
                <a:gd name="connsiteY155" fmla="*/ 48192 h 606580"/>
                <a:gd name="connsiteX156" fmla="*/ 49403 w 593384"/>
                <a:gd name="connsiteY156" fmla="*/ 142211 h 606580"/>
                <a:gd name="connsiteX157" fmla="*/ 48487 w 593384"/>
                <a:gd name="connsiteY157" fmla="*/ 142974 h 606580"/>
                <a:gd name="connsiteX158" fmla="*/ 48487 w 593384"/>
                <a:gd name="connsiteY158" fmla="*/ 161580 h 606580"/>
                <a:gd name="connsiteX159" fmla="*/ 49480 w 593384"/>
                <a:gd name="connsiteY159" fmla="*/ 162418 h 606580"/>
                <a:gd name="connsiteX160" fmla="*/ 165851 w 593384"/>
                <a:gd name="connsiteY160" fmla="*/ 256590 h 606580"/>
                <a:gd name="connsiteX161" fmla="*/ 175319 w 593384"/>
                <a:gd name="connsiteY161" fmla="*/ 259946 h 606580"/>
                <a:gd name="connsiteX162" fmla="*/ 190438 w 593384"/>
                <a:gd name="connsiteY162" fmla="*/ 244924 h 606580"/>
                <a:gd name="connsiteX163" fmla="*/ 190438 w 593384"/>
                <a:gd name="connsiteY163" fmla="*/ 206111 h 606580"/>
                <a:gd name="connsiteX164" fmla="*/ 206550 w 593384"/>
                <a:gd name="connsiteY164" fmla="*/ 190098 h 606580"/>
                <a:gd name="connsiteX165" fmla="*/ 456931 w 593384"/>
                <a:gd name="connsiteY165" fmla="*/ 190098 h 606580"/>
                <a:gd name="connsiteX166" fmla="*/ 473042 w 593384"/>
                <a:gd name="connsiteY166" fmla="*/ 206111 h 606580"/>
                <a:gd name="connsiteX167" fmla="*/ 473042 w 593384"/>
                <a:gd name="connsiteY167" fmla="*/ 229978 h 606580"/>
                <a:gd name="connsiteX168" fmla="*/ 479915 w 593384"/>
                <a:gd name="connsiteY168" fmla="*/ 244238 h 606580"/>
                <a:gd name="connsiteX169" fmla="*/ 524279 w 593384"/>
                <a:gd name="connsiteY169" fmla="*/ 279466 h 606580"/>
                <a:gd name="connsiteX170" fmla="*/ 533595 w 593384"/>
                <a:gd name="connsiteY170" fmla="*/ 282745 h 606580"/>
                <a:gd name="connsiteX171" fmla="*/ 548714 w 593384"/>
                <a:gd name="connsiteY171" fmla="*/ 267723 h 606580"/>
                <a:gd name="connsiteX172" fmla="*/ 548714 w 593384"/>
                <a:gd name="connsiteY172" fmla="*/ 129553 h 606580"/>
                <a:gd name="connsiteX173" fmla="*/ 533671 w 593384"/>
                <a:gd name="connsiteY173" fmla="*/ 114532 h 606580"/>
                <a:gd name="connsiteX174" fmla="*/ 206550 w 593384"/>
                <a:gd name="connsiteY174" fmla="*/ 114532 h 606580"/>
                <a:gd name="connsiteX175" fmla="*/ 190438 w 593384"/>
                <a:gd name="connsiteY175" fmla="*/ 98442 h 606580"/>
                <a:gd name="connsiteX176" fmla="*/ 190438 w 593384"/>
                <a:gd name="connsiteY176" fmla="*/ 60621 h 606580"/>
                <a:gd name="connsiteX177" fmla="*/ 174327 w 593384"/>
                <a:gd name="connsiteY177" fmla="*/ 44608 h 606580"/>
                <a:gd name="connsiteX178" fmla="*/ 174289 w 593384"/>
                <a:gd name="connsiteY178" fmla="*/ 44097 h 606580"/>
                <a:gd name="connsiteX179" fmla="*/ 190936 w 593384"/>
                <a:gd name="connsiteY179" fmla="*/ 60641 h 606580"/>
                <a:gd name="connsiteX180" fmla="*/ 190936 w 593384"/>
                <a:gd name="connsiteY180" fmla="*/ 98455 h 606580"/>
                <a:gd name="connsiteX181" fmla="*/ 206513 w 593384"/>
                <a:gd name="connsiteY181" fmla="*/ 114008 h 606580"/>
                <a:gd name="connsiteX182" fmla="*/ 533641 w 593384"/>
                <a:gd name="connsiteY182" fmla="*/ 114008 h 606580"/>
                <a:gd name="connsiteX183" fmla="*/ 549218 w 593384"/>
                <a:gd name="connsiteY183" fmla="*/ 129560 h 606580"/>
                <a:gd name="connsiteX184" fmla="*/ 549218 w 593384"/>
                <a:gd name="connsiteY184" fmla="*/ 267704 h 606580"/>
                <a:gd name="connsiteX185" fmla="*/ 533564 w 593384"/>
                <a:gd name="connsiteY185" fmla="*/ 283257 h 606580"/>
                <a:gd name="connsiteX186" fmla="*/ 523943 w 593384"/>
                <a:gd name="connsiteY186" fmla="*/ 279826 h 606580"/>
                <a:gd name="connsiteX187" fmla="*/ 479578 w 593384"/>
                <a:gd name="connsiteY187" fmla="*/ 244604 h 606580"/>
                <a:gd name="connsiteX188" fmla="*/ 472476 w 593384"/>
                <a:gd name="connsiteY188" fmla="*/ 229966 h 606580"/>
                <a:gd name="connsiteX189" fmla="*/ 472476 w 593384"/>
                <a:gd name="connsiteY189" fmla="*/ 206104 h 606580"/>
                <a:gd name="connsiteX190" fmla="*/ 456899 w 593384"/>
                <a:gd name="connsiteY190" fmla="*/ 190551 h 606580"/>
                <a:gd name="connsiteX191" fmla="*/ 206513 w 593384"/>
                <a:gd name="connsiteY191" fmla="*/ 190551 h 606580"/>
                <a:gd name="connsiteX192" fmla="*/ 190936 w 593384"/>
                <a:gd name="connsiteY192" fmla="*/ 206104 h 606580"/>
                <a:gd name="connsiteX193" fmla="*/ 190936 w 593384"/>
                <a:gd name="connsiteY193" fmla="*/ 244909 h 606580"/>
                <a:gd name="connsiteX194" fmla="*/ 175282 w 593384"/>
                <a:gd name="connsiteY194" fmla="*/ 260462 h 606580"/>
                <a:gd name="connsiteX195" fmla="*/ 165508 w 593384"/>
                <a:gd name="connsiteY195" fmla="*/ 256955 h 606580"/>
                <a:gd name="connsiteX196" fmla="*/ 49058 w 593384"/>
                <a:gd name="connsiteY196" fmla="*/ 162800 h 606580"/>
                <a:gd name="connsiteX197" fmla="*/ 48066 w 593384"/>
                <a:gd name="connsiteY197" fmla="*/ 161885 h 606580"/>
                <a:gd name="connsiteX198" fmla="*/ 48142 w 593384"/>
                <a:gd name="connsiteY198" fmla="*/ 142673 h 606580"/>
                <a:gd name="connsiteX199" fmla="*/ 49058 w 593384"/>
                <a:gd name="connsiteY199" fmla="*/ 141835 h 606580"/>
                <a:gd name="connsiteX200" fmla="*/ 163904 w 593384"/>
                <a:gd name="connsiteY200" fmla="*/ 47833 h 606580"/>
                <a:gd name="connsiteX201" fmla="*/ 174289 w 593384"/>
                <a:gd name="connsiteY201" fmla="*/ 44097 h 606580"/>
                <a:gd name="connsiteX202" fmla="*/ 174327 w 593384"/>
                <a:gd name="connsiteY202" fmla="*/ 43540 h 606580"/>
                <a:gd name="connsiteX203" fmla="*/ 163636 w 593384"/>
                <a:gd name="connsiteY203" fmla="*/ 47429 h 606580"/>
                <a:gd name="connsiteX204" fmla="*/ 48793 w 593384"/>
                <a:gd name="connsiteY204" fmla="*/ 141449 h 606580"/>
                <a:gd name="connsiteX205" fmla="*/ 47800 w 593384"/>
                <a:gd name="connsiteY205" fmla="*/ 142288 h 606580"/>
                <a:gd name="connsiteX206" fmla="*/ 47800 w 593384"/>
                <a:gd name="connsiteY206" fmla="*/ 162266 h 606580"/>
                <a:gd name="connsiteX207" fmla="*/ 48793 w 593384"/>
                <a:gd name="connsiteY207" fmla="*/ 163181 h 606580"/>
                <a:gd name="connsiteX208" fmla="*/ 165240 w 593384"/>
                <a:gd name="connsiteY208" fmla="*/ 257353 h 606580"/>
                <a:gd name="connsiteX209" fmla="*/ 175319 w 593384"/>
                <a:gd name="connsiteY209" fmla="*/ 261013 h 606580"/>
                <a:gd name="connsiteX210" fmla="*/ 191431 w 593384"/>
                <a:gd name="connsiteY210" fmla="*/ 244924 h 606580"/>
                <a:gd name="connsiteX211" fmla="*/ 191431 w 593384"/>
                <a:gd name="connsiteY211" fmla="*/ 206111 h 606580"/>
                <a:gd name="connsiteX212" fmla="*/ 206550 w 593384"/>
                <a:gd name="connsiteY212" fmla="*/ 191089 h 606580"/>
                <a:gd name="connsiteX213" fmla="*/ 456931 w 593384"/>
                <a:gd name="connsiteY213" fmla="*/ 191089 h 606580"/>
                <a:gd name="connsiteX214" fmla="*/ 472050 w 593384"/>
                <a:gd name="connsiteY214" fmla="*/ 206111 h 606580"/>
                <a:gd name="connsiteX215" fmla="*/ 472050 w 593384"/>
                <a:gd name="connsiteY215" fmla="*/ 229978 h 606580"/>
                <a:gd name="connsiteX216" fmla="*/ 479304 w 593384"/>
                <a:gd name="connsiteY216" fmla="*/ 245000 h 606580"/>
                <a:gd name="connsiteX217" fmla="*/ 523668 w 593384"/>
                <a:gd name="connsiteY217" fmla="*/ 280229 h 606580"/>
                <a:gd name="connsiteX218" fmla="*/ 533595 w 593384"/>
                <a:gd name="connsiteY218" fmla="*/ 283813 h 606580"/>
                <a:gd name="connsiteX219" fmla="*/ 549707 w 593384"/>
                <a:gd name="connsiteY219" fmla="*/ 267723 h 606580"/>
                <a:gd name="connsiteX220" fmla="*/ 549707 w 593384"/>
                <a:gd name="connsiteY220" fmla="*/ 129553 h 606580"/>
                <a:gd name="connsiteX221" fmla="*/ 533671 w 593384"/>
                <a:gd name="connsiteY221" fmla="*/ 113464 h 606580"/>
                <a:gd name="connsiteX222" fmla="*/ 206550 w 593384"/>
                <a:gd name="connsiteY222" fmla="*/ 113464 h 606580"/>
                <a:gd name="connsiteX223" fmla="*/ 191431 w 593384"/>
                <a:gd name="connsiteY223" fmla="*/ 98442 h 606580"/>
                <a:gd name="connsiteX224" fmla="*/ 191431 w 593384"/>
                <a:gd name="connsiteY224" fmla="*/ 60621 h 606580"/>
                <a:gd name="connsiteX225" fmla="*/ 174327 w 593384"/>
                <a:gd name="connsiteY225" fmla="*/ 43540 h 606580"/>
                <a:gd name="connsiteX226" fmla="*/ 174327 w 593384"/>
                <a:gd name="connsiteY226" fmla="*/ 991 h 606580"/>
                <a:gd name="connsiteX227" fmla="*/ 215408 w 593384"/>
                <a:gd name="connsiteY227" fmla="*/ 17309 h 606580"/>
                <a:gd name="connsiteX228" fmla="*/ 228999 w 593384"/>
                <a:gd name="connsiteY228" fmla="*/ 36449 h 606580"/>
                <a:gd name="connsiteX229" fmla="*/ 234039 w 593384"/>
                <a:gd name="connsiteY229" fmla="*/ 60621 h 606580"/>
                <a:gd name="connsiteX230" fmla="*/ 234039 w 593384"/>
                <a:gd name="connsiteY230" fmla="*/ 70915 h 606580"/>
                <a:gd name="connsiteX231" fmla="*/ 533671 w 593384"/>
                <a:gd name="connsiteY231" fmla="*/ 70915 h 606580"/>
                <a:gd name="connsiteX232" fmla="*/ 592315 w 593384"/>
                <a:gd name="connsiteY232" fmla="*/ 129553 h 606580"/>
                <a:gd name="connsiteX233" fmla="*/ 592315 w 593384"/>
                <a:gd name="connsiteY233" fmla="*/ 267723 h 606580"/>
                <a:gd name="connsiteX234" fmla="*/ 587352 w 593384"/>
                <a:gd name="connsiteY234" fmla="*/ 291438 h 606580"/>
                <a:gd name="connsiteX235" fmla="*/ 573989 w 593384"/>
                <a:gd name="connsiteY235" fmla="*/ 310272 h 606580"/>
                <a:gd name="connsiteX236" fmla="*/ 533595 w 593384"/>
                <a:gd name="connsiteY236" fmla="*/ 326285 h 606580"/>
                <a:gd name="connsiteX237" fmla="*/ 497095 w 593384"/>
                <a:gd name="connsiteY237" fmla="*/ 313551 h 606580"/>
                <a:gd name="connsiteX238" fmla="*/ 452731 w 593384"/>
                <a:gd name="connsiteY238" fmla="*/ 278323 h 606580"/>
                <a:gd name="connsiteX239" fmla="*/ 435550 w 593384"/>
                <a:gd name="connsiteY239" fmla="*/ 256819 h 606580"/>
                <a:gd name="connsiteX240" fmla="*/ 429594 w 593384"/>
                <a:gd name="connsiteY240" fmla="*/ 234096 h 606580"/>
                <a:gd name="connsiteX241" fmla="*/ 429518 w 593384"/>
                <a:gd name="connsiteY241" fmla="*/ 233638 h 606580"/>
                <a:gd name="connsiteX242" fmla="*/ 234039 w 593384"/>
                <a:gd name="connsiteY242" fmla="*/ 233638 h 606580"/>
                <a:gd name="connsiteX243" fmla="*/ 234039 w 593384"/>
                <a:gd name="connsiteY243" fmla="*/ 244924 h 606580"/>
                <a:gd name="connsiteX244" fmla="*/ 229076 w 593384"/>
                <a:gd name="connsiteY244" fmla="*/ 268638 h 606580"/>
                <a:gd name="connsiteX245" fmla="*/ 215713 w 593384"/>
                <a:gd name="connsiteY245" fmla="*/ 287473 h 606580"/>
                <a:gd name="connsiteX246" fmla="*/ 175319 w 593384"/>
                <a:gd name="connsiteY246" fmla="*/ 303562 h 606580"/>
                <a:gd name="connsiteX247" fmla="*/ 138438 w 593384"/>
                <a:gd name="connsiteY247" fmla="*/ 290447 h 606580"/>
                <a:gd name="connsiteX248" fmla="*/ 21991 w 593384"/>
                <a:gd name="connsiteY248" fmla="*/ 196275 h 606580"/>
                <a:gd name="connsiteX249" fmla="*/ 17562 w 593384"/>
                <a:gd name="connsiteY249" fmla="*/ 192309 h 606580"/>
                <a:gd name="connsiteX250" fmla="*/ 17714 w 593384"/>
                <a:gd name="connsiteY250" fmla="*/ 112168 h 606580"/>
                <a:gd name="connsiteX251" fmla="*/ 21762 w 593384"/>
                <a:gd name="connsiteY251" fmla="*/ 108508 h 606580"/>
                <a:gd name="connsiteX252" fmla="*/ 136605 w 593384"/>
                <a:gd name="connsiteY252" fmla="*/ 14564 h 606580"/>
                <a:gd name="connsiteX253" fmla="*/ 174327 w 593384"/>
                <a:gd name="connsiteY253" fmla="*/ 991 h 606580"/>
                <a:gd name="connsiteX254" fmla="*/ 174289 w 593384"/>
                <a:gd name="connsiteY254" fmla="*/ 565 h 606580"/>
                <a:gd name="connsiteX255" fmla="*/ 136262 w 593384"/>
                <a:gd name="connsiteY255" fmla="*/ 14135 h 606580"/>
                <a:gd name="connsiteX256" fmla="*/ 21416 w 593384"/>
                <a:gd name="connsiteY256" fmla="*/ 108137 h 606580"/>
                <a:gd name="connsiteX257" fmla="*/ 17293 w 593384"/>
                <a:gd name="connsiteY257" fmla="*/ 111797 h 606580"/>
                <a:gd name="connsiteX258" fmla="*/ 17216 w 593384"/>
                <a:gd name="connsiteY258" fmla="*/ 192686 h 606580"/>
                <a:gd name="connsiteX259" fmla="*/ 21645 w 593384"/>
                <a:gd name="connsiteY259" fmla="*/ 196650 h 606580"/>
                <a:gd name="connsiteX260" fmla="*/ 138095 w 593384"/>
                <a:gd name="connsiteY260" fmla="*/ 290805 h 606580"/>
                <a:gd name="connsiteX261" fmla="*/ 175282 w 593384"/>
                <a:gd name="connsiteY261" fmla="*/ 303994 h 606580"/>
                <a:gd name="connsiteX262" fmla="*/ 216058 w 593384"/>
                <a:gd name="connsiteY262" fmla="*/ 287831 h 606580"/>
                <a:gd name="connsiteX263" fmla="*/ 229498 w 593384"/>
                <a:gd name="connsiteY263" fmla="*/ 268848 h 606580"/>
                <a:gd name="connsiteX264" fmla="*/ 234538 w 593384"/>
                <a:gd name="connsiteY264" fmla="*/ 244909 h 606580"/>
                <a:gd name="connsiteX265" fmla="*/ 234538 w 593384"/>
                <a:gd name="connsiteY265" fmla="*/ 234159 h 606580"/>
                <a:gd name="connsiteX266" fmla="*/ 429027 w 593384"/>
                <a:gd name="connsiteY266" fmla="*/ 234159 h 606580"/>
                <a:gd name="connsiteX267" fmla="*/ 435060 w 593384"/>
                <a:gd name="connsiteY267" fmla="*/ 257031 h 606580"/>
                <a:gd name="connsiteX268" fmla="*/ 452393 w 593384"/>
                <a:gd name="connsiteY268" fmla="*/ 278683 h 606580"/>
                <a:gd name="connsiteX269" fmla="*/ 496759 w 593384"/>
                <a:gd name="connsiteY269" fmla="*/ 313905 h 606580"/>
                <a:gd name="connsiteX270" fmla="*/ 533564 w 593384"/>
                <a:gd name="connsiteY270" fmla="*/ 326789 h 606580"/>
                <a:gd name="connsiteX271" fmla="*/ 574341 w 593384"/>
                <a:gd name="connsiteY271" fmla="*/ 310550 h 606580"/>
                <a:gd name="connsiteX272" fmla="*/ 587780 w 593384"/>
                <a:gd name="connsiteY272" fmla="*/ 291567 h 606580"/>
                <a:gd name="connsiteX273" fmla="*/ 592820 w 593384"/>
                <a:gd name="connsiteY273" fmla="*/ 267704 h 606580"/>
                <a:gd name="connsiteX274" fmla="*/ 592820 w 593384"/>
                <a:gd name="connsiteY274" fmla="*/ 129560 h 606580"/>
                <a:gd name="connsiteX275" fmla="*/ 533641 w 593384"/>
                <a:gd name="connsiteY275" fmla="*/ 70476 h 606580"/>
                <a:gd name="connsiteX276" fmla="*/ 234538 w 593384"/>
                <a:gd name="connsiteY276" fmla="*/ 70476 h 606580"/>
                <a:gd name="connsiteX277" fmla="*/ 234538 w 593384"/>
                <a:gd name="connsiteY277" fmla="*/ 60641 h 606580"/>
                <a:gd name="connsiteX278" fmla="*/ 229421 w 593384"/>
                <a:gd name="connsiteY278" fmla="*/ 36321 h 606580"/>
                <a:gd name="connsiteX279" fmla="*/ 215753 w 593384"/>
                <a:gd name="connsiteY279" fmla="*/ 16956 h 606580"/>
                <a:gd name="connsiteX280" fmla="*/ 174289 w 593384"/>
                <a:gd name="connsiteY280" fmla="*/ 565 h 606580"/>
                <a:gd name="connsiteX281" fmla="*/ 174327 w 593384"/>
                <a:gd name="connsiteY281" fmla="*/ 0 h 606580"/>
                <a:gd name="connsiteX282" fmla="*/ 216095 w 593384"/>
                <a:gd name="connsiteY282" fmla="*/ 16623 h 606580"/>
                <a:gd name="connsiteX283" fmla="*/ 229916 w 593384"/>
                <a:gd name="connsiteY283" fmla="*/ 36068 h 606580"/>
                <a:gd name="connsiteX284" fmla="*/ 235108 w 593384"/>
                <a:gd name="connsiteY284" fmla="*/ 60621 h 606580"/>
                <a:gd name="connsiteX285" fmla="*/ 235108 w 593384"/>
                <a:gd name="connsiteY285" fmla="*/ 69924 h 606580"/>
                <a:gd name="connsiteX286" fmla="*/ 533671 w 593384"/>
                <a:gd name="connsiteY286" fmla="*/ 69924 h 606580"/>
                <a:gd name="connsiteX287" fmla="*/ 593384 w 593384"/>
                <a:gd name="connsiteY287" fmla="*/ 129553 h 606580"/>
                <a:gd name="connsiteX288" fmla="*/ 593384 w 593384"/>
                <a:gd name="connsiteY288" fmla="*/ 267723 h 606580"/>
                <a:gd name="connsiteX289" fmla="*/ 588268 w 593384"/>
                <a:gd name="connsiteY289" fmla="*/ 291819 h 606580"/>
                <a:gd name="connsiteX290" fmla="*/ 574752 w 593384"/>
                <a:gd name="connsiteY290" fmla="*/ 310959 h 606580"/>
                <a:gd name="connsiteX291" fmla="*/ 533595 w 593384"/>
                <a:gd name="connsiteY291" fmla="*/ 327353 h 606580"/>
                <a:gd name="connsiteX292" fmla="*/ 496485 w 593384"/>
                <a:gd name="connsiteY292" fmla="*/ 314314 h 606580"/>
                <a:gd name="connsiteX293" fmla="*/ 452120 w 593384"/>
                <a:gd name="connsiteY293" fmla="*/ 279085 h 606580"/>
                <a:gd name="connsiteX294" fmla="*/ 434634 w 593384"/>
                <a:gd name="connsiteY294" fmla="*/ 257277 h 606580"/>
                <a:gd name="connsiteX295" fmla="*/ 428602 w 593384"/>
                <a:gd name="connsiteY295" fmla="*/ 234630 h 606580"/>
                <a:gd name="connsiteX296" fmla="*/ 235108 w 593384"/>
                <a:gd name="connsiteY296" fmla="*/ 234630 h 606580"/>
                <a:gd name="connsiteX297" fmla="*/ 235108 w 593384"/>
                <a:gd name="connsiteY297" fmla="*/ 244924 h 606580"/>
                <a:gd name="connsiteX298" fmla="*/ 229992 w 593384"/>
                <a:gd name="connsiteY298" fmla="*/ 269020 h 606580"/>
                <a:gd name="connsiteX299" fmla="*/ 216400 w 593384"/>
                <a:gd name="connsiteY299" fmla="*/ 288235 h 606580"/>
                <a:gd name="connsiteX300" fmla="*/ 175319 w 593384"/>
                <a:gd name="connsiteY300" fmla="*/ 304553 h 606580"/>
                <a:gd name="connsiteX301" fmla="*/ 137827 w 593384"/>
                <a:gd name="connsiteY301" fmla="*/ 291209 h 606580"/>
                <a:gd name="connsiteX302" fmla="*/ 21380 w 593384"/>
                <a:gd name="connsiteY302" fmla="*/ 197037 h 606580"/>
                <a:gd name="connsiteX303" fmla="*/ 16875 w 593384"/>
                <a:gd name="connsiteY303" fmla="*/ 192996 h 606580"/>
                <a:gd name="connsiteX304" fmla="*/ 17027 w 593384"/>
                <a:gd name="connsiteY304" fmla="*/ 111405 h 606580"/>
                <a:gd name="connsiteX305" fmla="*/ 21151 w 593384"/>
                <a:gd name="connsiteY305" fmla="*/ 107745 h 606580"/>
                <a:gd name="connsiteX306" fmla="*/ 135994 w 593384"/>
                <a:gd name="connsiteY306" fmla="*/ 13725 h 606580"/>
                <a:gd name="connsiteX307" fmla="*/ 174327 w 593384"/>
                <a:gd name="connsiteY307"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593384" h="606580">
                  <a:moveTo>
                    <a:pt x="59789" y="323835"/>
                  </a:moveTo>
                  <a:cubicBezTo>
                    <a:pt x="52535" y="323835"/>
                    <a:pt x="44670" y="329554"/>
                    <a:pt x="44670" y="338857"/>
                  </a:cubicBezTo>
                  <a:lnTo>
                    <a:pt x="44670" y="477027"/>
                  </a:lnTo>
                  <a:cubicBezTo>
                    <a:pt x="44670" y="485338"/>
                    <a:pt x="51390" y="492048"/>
                    <a:pt x="59713" y="492048"/>
                  </a:cubicBezTo>
                  <a:lnTo>
                    <a:pt x="386834" y="492048"/>
                  </a:lnTo>
                  <a:cubicBezTo>
                    <a:pt x="395692" y="492048"/>
                    <a:pt x="402946" y="499292"/>
                    <a:pt x="402946" y="508138"/>
                  </a:cubicBezTo>
                  <a:lnTo>
                    <a:pt x="402946" y="545959"/>
                  </a:lnTo>
                  <a:cubicBezTo>
                    <a:pt x="402946" y="555872"/>
                    <a:pt x="411269" y="561972"/>
                    <a:pt x="419058" y="561972"/>
                  </a:cubicBezTo>
                  <a:cubicBezTo>
                    <a:pt x="422723" y="561972"/>
                    <a:pt x="426159" y="560752"/>
                    <a:pt x="429137" y="558388"/>
                  </a:cubicBezTo>
                  <a:lnTo>
                    <a:pt x="543981" y="464369"/>
                  </a:lnTo>
                  <a:cubicBezTo>
                    <a:pt x="544286" y="464140"/>
                    <a:pt x="544592" y="463835"/>
                    <a:pt x="544897" y="463606"/>
                  </a:cubicBezTo>
                  <a:cubicBezTo>
                    <a:pt x="550013" y="458497"/>
                    <a:pt x="550013" y="450109"/>
                    <a:pt x="544897" y="445000"/>
                  </a:cubicBezTo>
                  <a:cubicBezTo>
                    <a:pt x="544592" y="444695"/>
                    <a:pt x="544210" y="444390"/>
                    <a:pt x="543904" y="444162"/>
                  </a:cubicBezTo>
                  <a:lnTo>
                    <a:pt x="427533" y="349990"/>
                  </a:lnTo>
                  <a:cubicBezTo>
                    <a:pt x="424784" y="347778"/>
                    <a:pt x="421501" y="346634"/>
                    <a:pt x="418065" y="346634"/>
                  </a:cubicBezTo>
                  <a:cubicBezTo>
                    <a:pt x="410811" y="346634"/>
                    <a:pt x="402946" y="352353"/>
                    <a:pt x="402946" y="361656"/>
                  </a:cubicBezTo>
                  <a:lnTo>
                    <a:pt x="402946" y="400469"/>
                  </a:lnTo>
                  <a:cubicBezTo>
                    <a:pt x="402946" y="409314"/>
                    <a:pt x="395692" y="416482"/>
                    <a:pt x="386834" y="416482"/>
                  </a:cubicBezTo>
                  <a:lnTo>
                    <a:pt x="136453" y="416482"/>
                  </a:lnTo>
                  <a:cubicBezTo>
                    <a:pt x="127519" y="416482"/>
                    <a:pt x="120342" y="409314"/>
                    <a:pt x="120342" y="400469"/>
                  </a:cubicBezTo>
                  <a:lnTo>
                    <a:pt x="120342" y="376602"/>
                  </a:lnTo>
                  <a:cubicBezTo>
                    <a:pt x="120342" y="371035"/>
                    <a:pt x="117822" y="365850"/>
                    <a:pt x="113469" y="362342"/>
                  </a:cubicBezTo>
                  <a:lnTo>
                    <a:pt x="69105" y="327114"/>
                  </a:lnTo>
                  <a:cubicBezTo>
                    <a:pt x="66356" y="324979"/>
                    <a:pt x="63149" y="323835"/>
                    <a:pt x="59789" y="323835"/>
                  </a:cubicBezTo>
                  <a:close/>
                  <a:moveTo>
                    <a:pt x="59757" y="323324"/>
                  </a:moveTo>
                  <a:cubicBezTo>
                    <a:pt x="63040" y="323324"/>
                    <a:pt x="66401" y="324391"/>
                    <a:pt x="69379" y="326755"/>
                  </a:cubicBezTo>
                  <a:lnTo>
                    <a:pt x="113750" y="361977"/>
                  </a:lnTo>
                  <a:cubicBezTo>
                    <a:pt x="118255" y="365484"/>
                    <a:pt x="120852" y="370897"/>
                    <a:pt x="120852" y="376615"/>
                  </a:cubicBezTo>
                  <a:lnTo>
                    <a:pt x="120852" y="400477"/>
                  </a:lnTo>
                  <a:cubicBezTo>
                    <a:pt x="120852" y="409016"/>
                    <a:pt x="127802" y="416030"/>
                    <a:pt x="136431" y="416030"/>
                  </a:cubicBezTo>
                  <a:lnTo>
                    <a:pt x="386846" y="416030"/>
                  </a:lnTo>
                  <a:cubicBezTo>
                    <a:pt x="395476" y="416030"/>
                    <a:pt x="402425" y="409016"/>
                    <a:pt x="402425" y="400477"/>
                  </a:cubicBezTo>
                  <a:lnTo>
                    <a:pt x="402425" y="361672"/>
                  </a:lnTo>
                  <a:cubicBezTo>
                    <a:pt x="402425" y="352447"/>
                    <a:pt x="410062" y="346119"/>
                    <a:pt x="418081" y="346119"/>
                  </a:cubicBezTo>
                  <a:cubicBezTo>
                    <a:pt x="421441" y="346119"/>
                    <a:pt x="424878" y="347187"/>
                    <a:pt x="427856" y="349626"/>
                  </a:cubicBezTo>
                  <a:lnTo>
                    <a:pt x="544319" y="443781"/>
                  </a:lnTo>
                  <a:cubicBezTo>
                    <a:pt x="544625" y="444086"/>
                    <a:pt x="545007" y="444314"/>
                    <a:pt x="545312" y="444696"/>
                  </a:cubicBezTo>
                  <a:cubicBezTo>
                    <a:pt x="550582" y="449956"/>
                    <a:pt x="550582" y="458647"/>
                    <a:pt x="545236" y="463908"/>
                  </a:cubicBezTo>
                  <a:cubicBezTo>
                    <a:pt x="544930" y="464213"/>
                    <a:pt x="544625" y="464518"/>
                    <a:pt x="544319" y="464746"/>
                  </a:cubicBezTo>
                  <a:lnTo>
                    <a:pt x="429460" y="558748"/>
                  </a:lnTo>
                  <a:cubicBezTo>
                    <a:pt x="426252" y="561340"/>
                    <a:pt x="422587" y="562484"/>
                    <a:pt x="419074" y="562484"/>
                  </a:cubicBezTo>
                  <a:cubicBezTo>
                    <a:pt x="410520" y="562484"/>
                    <a:pt x="402425" y="555775"/>
                    <a:pt x="402425" y="545940"/>
                  </a:cubicBezTo>
                  <a:lnTo>
                    <a:pt x="402425" y="508126"/>
                  </a:lnTo>
                  <a:cubicBezTo>
                    <a:pt x="402425" y="499511"/>
                    <a:pt x="395476" y="492573"/>
                    <a:pt x="386846" y="492573"/>
                  </a:cubicBezTo>
                  <a:lnTo>
                    <a:pt x="59680" y="492573"/>
                  </a:lnTo>
                  <a:cubicBezTo>
                    <a:pt x="51127" y="492573"/>
                    <a:pt x="44101" y="485636"/>
                    <a:pt x="44101" y="477021"/>
                  </a:cubicBezTo>
                  <a:lnTo>
                    <a:pt x="44101" y="338877"/>
                  </a:lnTo>
                  <a:cubicBezTo>
                    <a:pt x="44101" y="329652"/>
                    <a:pt x="51738" y="323324"/>
                    <a:pt x="59757" y="323324"/>
                  </a:cubicBezTo>
                  <a:close/>
                  <a:moveTo>
                    <a:pt x="59789" y="322767"/>
                  </a:moveTo>
                  <a:cubicBezTo>
                    <a:pt x="52000" y="322767"/>
                    <a:pt x="43677" y="328944"/>
                    <a:pt x="43677" y="338857"/>
                  </a:cubicBezTo>
                  <a:lnTo>
                    <a:pt x="43677" y="477027"/>
                  </a:lnTo>
                  <a:cubicBezTo>
                    <a:pt x="43677" y="485872"/>
                    <a:pt x="50855" y="493116"/>
                    <a:pt x="59713" y="493116"/>
                  </a:cubicBezTo>
                  <a:lnTo>
                    <a:pt x="386834" y="493116"/>
                  </a:lnTo>
                  <a:cubicBezTo>
                    <a:pt x="395157" y="493116"/>
                    <a:pt x="401953" y="499826"/>
                    <a:pt x="401953" y="508138"/>
                  </a:cubicBezTo>
                  <a:lnTo>
                    <a:pt x="401953" y="545959"/>
                  </a:lnTo>
                  <a:cubicBezTo>
                    <a:pt x="401953" y="556482"/>
                    <a:pt x="410811" y="563040"/>
                    <a:pt x="419058" y="563040"/>
                  </a:cubicBezTo>
                  <a:cubicBezTo>
                    <a:pt x="422952" y="563040"/>
                    <a:pt x="426617" y="561667"/>
                    <a:pt x="429748" y="559151"/>
                  </a:cubicBezTo>
                  <a:lnTo>
                    <a:pt x="544592" y="465131"/>
                  </a:lnTo>
                  <a:cubicBezTo>
                    <a:pt x="544973" y="464902"/>
                    <a:pt x="545279" y="464597"/>
                    <a:pt x="545584" y="464292"/>
                  </a:cubicBezTo>
                  <a:cubicBezTo>
                    <a:pt x="551082" y="458802"/>
                    <a:pt x="551082" y="449804"/>
                    <a:pt x="545584" y="444314"/>
                  </a:cubicBezTo>
                  <a:cubicBezTo>
                    <a:pt x="545279" y="443933"/>
                    <a:pt x="544897" y="443628"/>
                    <a:pt x="544592" y="443399"/>
                  </a:cubicBezTo>
                  <a:lnTo>
                    <a:pt x="428144" y="349227"/>
                  </a:lnTo>
                  <a:cubicBezTo>
                    <a:pt x="425243" y="346863"/>
                    <a:pt x="421730" y="345567"/>
                    <a:pt x="418065" y="345567"/>
                  </a:cubicBezTo>
                  <a:cubicBezTo>
                    <a:pt x="410276" y="345567"/>
                    <a:pt x="401953" y="351743"/>
                    <a:pt x="401953" y="361656"/>
                  </a:cubicBezTo>
                  <a:lnTo>
                    <a:pt x="401953" y="400469"/>
                  </a:lnTo>
                  <a:cubicBezTo>
                    <a:pt x="401953" y="408704"/>
                    <a:pt x="395157" y="415491"/>
                    <a:pt x="386834" y="415491"/>
                  </a:cubicBezTo>
                  <a:lnTo>
                    <a:pt x="136453" y="415491"/>
                  </a:lnTo>
                  <a:cubicBezTo>
                    <a:pt x="128130" y="415491"/>
                    <a:pt x="121334" y="408704"/>
                    <a:pt x="121334" y="400469"/>
                  </a:cubicBezTo>
                  <a:lnTo>
                    <a:pt x="121334" y="376602"/>
                  </a:lnTo>
                  <a:cubicBezTo>
                    <a:pt x="121334" y="370730"/>
                    <a:pt x="118738" y="365240"/>
                    <a:pt x="114080" y="361580"/>
                  </a:cubicBezTo>
                  <a:lnTo>
                    <a:pt x="69716" y="326351"/>
                  </a:lnTo>
                  <a:cubicBezTo>
                    <a:pt x="66814" y="323987"/>
                    <a:pt x="63378" y="322767"/>
                    <a:pt x="59789" y="322767"/>
                  </a:cubicBezTo>
                  <a:close/>
                  <a:moveTo>
                    <a:pt x="59789" y="280218"/>
                  </a:moveTo>
                  <a:cubicBezTo>
                    <a:pt x="72923" y="280218"/>
                    <a:pt x="85904" y="284793"/>
                    <a:pt x="96289" y="293029"/>
                  </a:cubicBezTo>
                  <a:lnTo>
                    <a:pt x="140653" y="328258"/>
                  </a:lnTo>
                  <a:cubicBezTo>
                    <a:pt x="147831" y="334053"/>
                    <a:pt x="153787" y="341449"/>
                    <a:pt x="157834" y="349761"/>
                  </a:cubicBezTo>
                  <a:cubicBezTo>
                    <a:pt x="161194" y="356776"/>
                    <a:pt x="163255" y="364630"/>
                    <a:pt x="163790" y="372484"/>
                  </a:cubicBezTo>
                  <a:lnTo>
                    <a:pt x="163866" y="372942"/>
                  </a:lnTo>
                  <a:lnTo>
                    <a:pt x="359345" y="372942"/>
                  </a:lnTo>
                  <a:lnTo>
                    <a:pt x="359345" y="361656"/>
                  </a:lnTo>
                  <a:cubicBezTo>
                    <a:pt x="359345" y="353421"/>
                    <a:pt x="361025" y="345414"/>
                    <a:pt x="364308" y="337942"/>
                  </a:cubicBezTo>
                  <a:cubicBezTo>
                    <a:pt x="367439" y="330850"/>
                    <a:pt x="371944" y="324445"/>
                    <a:pt x="377671" y="319107"/>
                  </a:cubicBezTo>
                  <a:cubicBezTo>
                    <a:pt x="388667" y="308737"/>
                    <a:pt x="403022" y="303018"/>
                    <a:pt x="418065" y="303018"/>
                  </a:cubicBezTo>
                  <a:cubicBezTo>
                    <a:pt x="431428" y="303018"/>
                    <a:pt x="444485" y="307669"/>
                    <a:pt x="454946" y="316133"/>
                  </a:cubicBezTo>
                  <a:lnTo>
                    <a:pt x="571393" y="410305"/>
                  </a:lnTo>
                  <a:cubicBezTo>
                    <a:pt x="572386" y="411144"/>
                    <a:pt x="573990" y="412517"/>
                    <a:pt x="575822" y="414271"/>
                  </a:cubicBezTo>
                  <a:cubicBezTo>
                    <a:pt x="597890" y="436384"/>
                    <a:pt x="597814" y="472375"/>
                    <a:pt x="575670" y="494412"/>
                  </a:cubicBezTo>
                  <a:cubicBezTo>
                    <a:pt x="574066" y="496014"/>
                    <a:pt x="572539" y="497310"/>
                    <a:pt x="571623" y="498072"/>
                  </a:cubicBezTo>
                  <a:lnTo>
                    <a:pt x="456779" y="592016"/>
                  </a:lnTo>
                  <a:cubicBezTo>
                    <a:pt x="446089" y="600785"/>
                    <a:pt x="432726" y="605589"/>
                    <a:pt x="419058" y="605589"/>
                  </a:cubicBezTo>
                  <a:cubicBezTo>
                    <a:pt x="403709" y="605589"/>
                    <a:pt x="389125" y="599793"/>
                    <a:pt x="377976" y="589271"/>
                  </a:cubicBezTo>
                  <a:cubicBezTo>
                    <a:pt x="372173" y="583780"/>
                    <a:pt x="367592" y="577375"/>
                    <a:pt x="364385" y="570131"/>
                  </a:cubicBezTo>
                  <a:cubicBezTo>
                    <a:pt x="361025" y="562506"/>
                    <a:pt x="359345" y="554423"/>
                    <a:pt x="359345" y="545959"/>
                  </a:cubicBezTo>
                  <a:lnTo>
                    <a:pt x="359345" y="535665"/>
                  </a:lnTo>
                  <a:lnTo>
                    <a:pt x="59713" y="535665"/>
                  </a:lnTo>
                  <a:cubicBezTo>
                    <a:pt x="27336" y="535665"/>
                    <a:pt x="1069" y="509358"/>
                    <a:pt x="1069" y="477027"/>
                  </a:cubicBezTo>
                  <a:lnTo>
                    <a:pt x="1069" y="338857"/>
                  </a:lnTo>
                  <a:cubicBezTo>
                    <a:pt x="1069" y="330621"/>
                    <a:pt x="2749" y="322615"/>
                    <a:pt x="6032" y="315142"/>
                  </a:cubicBezTo>
                  <a:cubicBezTo>
                    <a:pt x="9163" y="308051"/>
                    <a:pt x="13668" y="301722"/>
                    <a:pt x="19395" y="296308"/>
                  </a:cubicBezTo>
                  <a:cubicBezTo>
                    <a:pt x="30314" y="285937"/>
                    <a:pt x="44746" y="280218"/>
                    <a:pt x="59789" y="280218"/>
                  </a:cubicBezTo>
                  <a:close/>
                  <a:moveTo>
                    <a:pt x="59757" y="279792"/>
                  </a:moveTo>
                  <a:cubicBezTo>
                    <a:pt x="44559" y="279792"/>
                    <a:pt x="30049" y="285510"/>
                    <a:pt x="18975" y="295955"/>
                  </a:cubicBezTo>
                  <a:cubicBezTo>
                    <a:pt x="13248" y="301367"/>
                    <a:pt x="8742" y="307771"/>
                    <a:pt x="5534" y="315014"/>
                  </a:cubicBezTo>
                  <a:cubicBezTo>
                    <a:pt x="2174" y="322562"/>
                    <a:pt x="494" y="330567"/>
                    <a:pt x="494" y="338877"/>
                  </a:cubicBezTo>
                  <a:lnTo>
                    <a:pt x="494" y="477021"/>
                  </a:lnTo>
                  <a:cubicBezTo>
                    <a:pt x="494" y="509574"/>
                    <a:pt x="27070" y="536105"/>
                    <a:pt x="59680" y="536105"/>
                  </a:cubicBezTo>
                  <a:lnTo>
                    <a:pt x="358818" y="536105"/>
                  </a:lnTo>
                  <a:lnTo>
                    <a:pt x="358818" y="545940"/>
                  </a:lnTo>
                  <a:cubicBezTo>
                    <a:pt x="358818" y="554403"/>
                    <a:pt x="360575" y="562636"/>
                    <a:pt x="363935" y="570260"/>
                  </a:cubicBezTo>
                  <a:cubicBezTo>
                    <a:pt x="367143" y="577579"/>
                    <a:pt x="371801" y="584059"/>
                    <a:pt x="377605" y="589625"/>
                  </a:cubicBezTo>
                  <a:cubicBezTo>
                    <a:pt x="388908" y="600222"/>
                    <a:pt x="403571" y="606016"/>
                    <a:pt x="419074" y="606016"/>
                  </a:cubicBezTo>
                  <a:cubicBezTo>
                    <a:pt x="432820" y="606016"/>
                    <a:pt x="446338" y="601213"/>
                    <a:pt x="457106" y="592446"/>
                  </a:cubicBezTo>
                  <a:lnTo>
                    <a:pt x="571965" y="498444"/>
                  </a:lnTo>
                  <a:cubicBezTo>
                    <a:pt x="572958" y="497681"/>
                    <a:pt x="574409" y="496385"/>
                    <a:pt x="576089" y="494784"/>
                  </a:cubicBezTo>
                  <a:cubicBezTo>
                    <a:pt x="598389" y="472523"/>
                    <a:pt x="598465" y="436233"/>
                    <a:pt x="576165" y="413895"/>
                  </a:cubicBezTo>
                  <a:cubicBezTo>
                    <a:pt x="574409" y="412142"/>
                    <a:pt x="572805" y="410770"/>
                    <a:pt x="571736" y="409931"/>
                  </a:cubicBezTo>
                  <a:lnTo>
                    <a:pt x="455273" y="315777"/>
                  </a:lnTo>
                  <a:cubicBezTo>
                    <a:pt x="444734" y="307238"/>
                    <a:pt x="431522" y="302587"/>
                    <a:pt x="418081" y="302587"/>
                  </a:cubicBezTo>
                  <a:cubicBezTo>
                    <a:pt x="402883" y="302587"/>
                    <a:pt x="388373" y="308305"/>
                    <a:pt x="377300" y="318750"/>
                  </a:cubicBezTo>
                  <a:cubicBezTo>
                    <a:pt x="371572" y="324163"/>
                    <a:pt x="367066" y="330567"/>
                    <a:pt x="363859" y="337733"/>
                  </a:cubicBezTo>
                  <a:cubicBezTo>
                    <a:pt x="360499" y="345281"/>
                    <a:pt x="358818" y="353362"/>
                    <a:pt x="358818" y="361672"/>
                  </a:cubicBezTo>
                  <a:lnTo>
                    <a:pt x="358818" y="372422"/>
                  </a:lnTo>
                  <a:lnTo>
                    <a:pt x="164306" y="372422"/>
                  </a:lnTo>
                  <a:cubicBezTo>
                    <a:pt x="163771" y="364569"/>
                    <a:pt x="161709" y="356717"/>
                    <a:pt x="158273" y="349550"/>
                  </a:cubicBezTo>
                  <a:cubicBezTo>
                    <a:pt x="154225" y="341164"/>
                    <a:pt x="148192" y="333693"/>
                    <a:pt x="140937" y="327898"/>
                  </a:cubicBezTo>
                  <a:lnTo>
                    <a:pt x="96566" y="292676"/>
                  </a:lnTo>
                  <a:cubicBezTo>
                    <a:pt x="86104" y="284366"/>
                    <a:pt x="73045" y="279792"/>
                    <a:pt x="59757" y="279792"/>
                  </a:cubicBezTo>
                  <a:close/>
                  <a:moveTo>
                    <a:pt x="59789" y="279227"/>
                  </a:moveTo>
                  <a:cubicBezTo>
                    <a:pt x="73152" y="279227"/>
                    <a:pt x="86362" y="283878"/>
                    <a:pt x="96899" y="292266"/>
                  </a:cubicBezTo>
                  <a:lnTo>
                    <a:pt x="141264" y="327495"/>
                  </a:lnTo>
                  <a:cubicBezTo>
                    <a:pt x="148594" y="333290"/>
                    <a:pt x="154627" y="340839"/>
                    <a:pt x="158750" y="349303"/>
                  </a:cubicBezTo>
                  <a:cubicBezTo>
                    <a:pt x="162110" y="356319"/>
                    <a:pt x="164172" y="364096"/>
                    <a:pt x="164782" y="371950"/>
                  </a:cubicBezTo>
                  <a:lnTo>
                    <a:pt x="358276" y="371950"/>
                  </a:lnTo>
                  <a:lnTo>
                    <a:pt x="358276" y="361656"/>
                  </a:lnTo>
                  <a:cubicBezTo>
                    <a:pt x="358276" y="353268"/>
                    <a:pt x="360032" y="345186"/>
                    <a:pt x="363392" y="337560"/>
                  </a:cubicBezTo>
                  <a:cubicBezTo>
                    <a:pt x="366599" y="330316"/>
                    <a:pt x="371180" y="323835"/>
                    <a:pt x="376984" y="318345"/>
                  </a:cubicBezTo>
                  <a:cubicBezTo>
                    <a:pt x="388132" y="307822"/>
                    <a:pt x="402717" y="302027"/>
                    <a:pt x="418065" y="302027"/>
                  </a:cubicBezTo>
                  <a:cubicBezTo>
                    <a:pt x="431657" y="302027"/>
                    <a:pt x="444943" y="306754"/>
                    <a:pt x="455557" y="315371"/>
                  </a:cubicBezTo>
                  <a:lnTo>
                    <a:pt x="572004" y="409543"/>
                  </a:lnTo>
                  <a:cubicBezTo>
                    <a:pt x="573073" y="410382"/>
                    <a:pt x="574677" y="411754"/>
                    <a:pt x="576510" y="413584"/>
                  </a:cubicBezTo>
                  <a:cubicBezTo>
                    <a:pt x="598959" y="436079"/>
                    <a:pt x="598959" y="472680"/>
                    <a:pt x="576357" y="495099"/>
                  </a:cubicBezTo>
                  <a:cubicBezTo>
                    <a:pt x="574753" y="496776"/>
                    <a:pt x="573226" y="498072"/>
                    <a:pt x="572233" y="498835"/>
                  </a:cubicBezTo>
                  <a:lnTo>
                    <a:pt x="457390" y="592855"/>
                  </a:lnTo>
                  <a:cubicBezTo>
                    <a:pt x="446547" y="601700"/>
                    <a:pt x="432955" y="606580"/>
                    <a:pt x="419058" y="606580"/>
                  </a:cubicBezTo>
                  <a:cubicBezTo>
                    <a:pt x="403480" y="606580"/>
                    <a:pt x="388590" y="600709"/>
                    <a:pt x="377289" y="589957"/>
                  </a:cubicBezTo>
                  <a:cubicBezTo>
                    <a:pt x="371333" y="584467"/>
                    <a:pt x="366752" y="577909"/>
                    <a:pt x="363468" y="570512"/>
                  </a:cubicBezTo>
                  <a:cubicBezTo>
                    <a:pt x="360032" y="562811"/>
                    <a:pt x="358276" y="554499"/>
                    <a:pt x="358276" y="545959"/>
                  </a:cubicBezTo>
                  <a:lnTo>
                    <a:pt x="358276" y="536656"/>
                  </a:lnTo>
                  <a:lnTo>
                    <a:pt x="59713" y="536656"/>
                  </a:lnTo>
                  <a:cubicBezTo>
                    <a:pt x="26802" y="536656"/>
                    <a:pt x="0" y="509892"/>
                    <a:pt x="0" y="477027"/>
                  </a:cubicBezTo>
                  <a:lnTo>
                    <a:pt x="0" y="338857"/>
                  </a:lnTo>
                  <a:cubicBezTo>
                    <a:pt x="0" y="330469"/>
                    <a:pt x="1756" y="322386"/>
                    <a:pt x="5116" y="314761"/>
                  </a:cubicBezTo>
                  <a:cubicBezTo>
                    <a:pt x="8323" y="307517"/>
                    <a:pt x="12905" y="301035"/>
                    <a:pt x="18632" y="295621"/>
                  </a:cubicBezTo>
                  <a:cubicBezTo>
                    <a:pt x="29856" y="285022"/>
                    <a:pt x="44441" y="279227"/>
                    <a:pt x="59789" y="279227"/>
                  </a:cubicBezTo>
                  <a:close/>
                  <a:moveTo>
                    <a:pt x="174327" y="44608"/>
                  </a:moveTo>
                  <a:cubicBezTo>
                    <a:pt x="170661" y="44608"/>
                    <a:pt x="167225" y="45828"/>
                    <a:pt x="164247" y="48192"/>
                  </a:cubicBezTo>
                  <a:lnTo>
                    <a:pt x="49403" y="142211"/>
                  </a:lnTo>
                  <a:cubicBezTo>
                    <a:pt x="49098" y="142440"/>
                    <a:pt x="48793" y="142745"/>
                    <a:pt x="48487" y="142974"/>
                  </a:cubicBezTo>
                  <a:cubicBezTo>
                    <a:pt x="43371" y="148083"/>
                    <a:pt x="43371" y="156394"/>
                    <a:pt x="48487" y="161580"/>
                  </a:cubicBezTo>
                  <a:cubicBezTo>
                    <a:pt x="48793" y="161885"/>
                    <a:pt x="49098" y="162113"/>
                    <a:pt x="49480" y="162418"/>
                  </a:cubicBezTo>
                  <a:lnTo>
                    <a:pt x="165851" y="256590"/>
                  </a:lnTo>
                  <a:cubicBezTo>
                    <a:pt x="168600" y="258802"/>
                    <a:pt x="171883" y="259946"/>
                    <a:pt x="175319" y="259946"/>
                  </a:cubicBezTo>
                  <a:cubicBezTo>
                    <a:pt x="182573" y="259946"/>
                    <a:pt x="190438" y="254227"/>
                    <a:pt x="190438" y="244924"/>
                  </a:cubicBezTo>
                  <a:lnTo>
                    <a:pt x="190438" y="206111"/>
                  </a:lnTo>
                  <a:cubicBezTo>
                    <a:pt x="190438" y="197266"/>
                    <a:pt x="197616" y="190098"/>
                    <a:pt x="206550" y="190098"/>
                  </a:cubicBezTo>
                  <a:lnTo>
                    <a:pt x="456931" y="190098"/>
                  </a:lnTo>
                  <a:cubicBezTo>
                    <a:pt x="465788" y="190098"/>
                    <a:pt x="473042" y="197266"/>
                    <a:pt x="473042" y="206111"/>
                  </a:cubicBezTo>
                  <a:lnTo>
                    <a:pt x="473042" y="229978"/>
                  </a:lnTo>
                  <a:cubicBezTo>
                    <a:pt x="473042" y="235545"/>
                    <a:pt x="475562" y="240730"/>
                    <a:pt x="479915" y="244238"/>
                  </a:cubicBezTo>
                  <a:lnTo>
                    <a:pt x="524279" y="279466"/>
                  </a:lnTo>
                  <a:cubicBezTo>
                    <a:pt x="526952" y="281601"/>
                    <a:pt x="530235" y="282745"/>
                    <a:pt x="533595" y="282745"/>
                  </a:cubicBezTo>
                  <a:cubicBezTo>
                    <a:pt x="540849" y="282745"/>
                    <a:pt x="548714" y="277026"/>
                    <a:pt x="548714" y="267723"/>
                  </a:cubicBezTo>
                  <a:lnTo>
                    <a:pt x="548714" y="129553"/>
                  </a:lnTo>
                  <a:cubicBezTo>
                    <a:pt x="548714" y="121242"/>
                    <a:pt x="541995" y="114532"/>
                    <a:pt x="533671" y="114532"/>
                  </a:cubicBezTo>
                  <a:lnTo>
                    <a:pt x="206550" y="114532"/>
                  </a:lnTo>
                  <a:cubicBezTo>
                    <a:pt x="197616" y="114532"/>
                    <a:pt x="190438" y="107288"/>
                    <a:pt x="190438" y="98442"/>
                  </a:cubicBezTo>
                  <a:lnTo>
                    <a:pt x="190438" y="60621"/>
                  </a:lnTo>
                  <a:cubicBezTo>
                    <a:pt x="190438" y="50708"/>
                    <a:pt x="182115" y="44608"/>
                    <a:pt x="174327" y="44608"/>
                  </a:cubicBezTo>
                  <a:close/>
                  <a:moveTo>
                    <a:pt x="174289" y="44097"/>
                  </a:moveTo>
                  <a:cubicBezTo>
                    <a:pt x="182842" y="44097"/>
                    <a:pt x="190936" y="50806"/>
                    <a:pt x="190936" y="60641"/>
                  </a:cubicBezTo>
                  <a:lnTo>
                    <a:pt x="190936" y="98455"/>
                  </a:lnTo>
                  <a:cubicBezTo>
                    <a:pt x="190936" y="107070"/>
                    <a:pt x="197885" y="114008"/>
                    <a:pt x="206513" y="114008"/>
                  </a:cubicBezTo>
                  <a:lnTo>
                    <a:pt x="533641" y="114008"/>
                  </a:lnTo>
                  <a:cubicBezTo>
                    <a:pt x="542193" y="114008"/>
                    <a:pt x="549218" y="120945"/>
                    <a:pt x="549218" y="129560"/>
                  </a:cubicBezTo>
                  <a:lnTo>
                    <a:pt x="549218" y="267704"/>
                  </a:lnTo>
                  <a:cubicBezTo>
                    <a:pt x="549218" y="276929"/>
                    <a:pt x="541582" y="283257"/>
                    <a:pt x="533564" y="283257"/>
                  </a:cubicBezTo>
                  <a:cubicBezTo>
                    <a:pt x="530281" y="283257"/>
                    <a:pt x="526845" y="282190"/>
                    <a:pt x="523943" y="279826"/>
                  </a:cubicBezTo>
                  <a:lnTo>
                    <a:pt x="479578" y="244604"/>
                  </a:lnTo>
                  <a:cubicBezTo>
                    <a:pt x="475072" y="241021"/>
                    <a:pt x="472476" y="235684"/>
                    <a:pt x="472476" y="229966"/>
                  </a:cubicBezTo>
                  <a:lnTo>
                    <a:pt x="472476" y="206104"/>
                  </a:lnTo>
                  <a:cubicBezTo>
                    <a:pt x="472476" y="197565"/>
                    <a:pt x="465527" y="190551"/>
                    <a:pt x="456899" y="190551"/>
                  </a:cubicBezTo>
                  <a:lnTo>
                    <a:pt x="206513" y="190551"/>
                  </a:lnTo>
                  <a:cubicBezTo>
                    <a:pt x="197885" y="190551"/>
                    <a:pt x="190936" y="197565"/>
                    <a:pt x="190936" y="206104"/>
                  </a:cubicBezTo>
                  <a:lnTo>
                    <a:pt x="190936" y="244909"/>
                  </a:lnTo>
                  <a:cubicBezTo>
                    <a:pt x="190936" y="254134"/>
                    <a:pt x="183300" y="260462"/>
                    <a:pt x="175282" y="260462"/>
                  </a:cubicBezTo>
                  <a:cubicBezTo>
                    <a:pt x="171922" y="260462"/>
                    <a:pt x="168486" y="259394"/>
                    <a:pt x="165508" y="256955"/>
                  </a:cubicBezTo>
                  <a:lnTo>
                    <a:pt x="49058" y="162800"/>
                  </a:lnTo>
                  <a:cubicBezTo>
                    <a:pt x="48753" y="162495"/>
                    <a:pt x="48371" y="162190"/>
                    <a:pt x="48066" y="161885"/>
                  </a:cubicBezTo>
                  <a:cubicBezTo>
                    <a:pt x="42797" y="156625"/>
                    <a:pt x="42797" y="147934"/>
                    <a:pt x="48142" y="142673"/>
                  </a:cubicBezTo>
                  <a:cubicBezTo>
                    <a:pt x="48448" y="142368"/>
                    <a:pt x="48753" y="142063"/>
                    <a:pt x="49058" y="141835"/>
                  </a:cubicBezTo>
                  <a:lnTo>
                    <a:pt x="163904" y="47833"/>
                  </a:lnTo>
                  <a:cubicBezTo>
                    <a:pt x="167111" y="45241"/>
                    <a:pt x="170777" y="44097"/>
                    <a:pt x="174289" y="44097"/>
                  </a:cubicBezTo>
                  <a:close/>
                  <a:moveTo>
                    <a:pt x="174327" y="43540"/>
                  </a:moveTo>
                  <a:cubicBezTo>
                    <a:pt x="170432" y="43540"/>
                    <a:pt x="166767" y="44913"/>
                    <a:pt x="163636" y="47429"/>
                  </a:cubicBezTo>
                  <a:lnTo>
                    <a:pt x="48793" y="141449"/>
                  </a:lnTo>
                  <a:cubicBezTo>
                    <a:pt x="48411" y="141678"/>
                    <a:pt x="48105" y="141983"/>
                    <a:pt x="47800" y="142288"/>
                  </a:cubicBezTo>
                  <a:cubicBezTo>
                    <a:pt x="42302" y="147778"/>
                    <a:pt x="42226" y="156776"/>
                    <a:pt x="47800" y="162266"/>
                  </a:cubicBezTo>
                  <a:cubicBezTo>
                    <a:pt x="48105" y="162647"/>
                    <a:pt x="48487" y="162876"/>
                    <a:pt x="48793" y="163181"/>
                  </a:cubicBezTo>
                  <a:lnTo>
                    <a:pt x="165240" y="257353"/>
                  </a:lnTo>
                  <a:cubicBezTo>
                    <a:pt x="168141" y="259717"/>
                    <a:pt x="171654" y="261013"/>
                    <a:pt x="175319" y="261013"/>
                  </a:cubicBezTo>
                  <a:cubicBezTo>
                    <a:pt x="183031" y="261013"/>
                    <a:pt x="191431" y="254837"/>
                    <a:pt x="191431" y="244924"/>
                  </a:cubicBezTo>
                  <a:lnTo>
                    <a:pt x="191431" y="206111"/>
                  </a:lnTo>
                  <a:cubicBezTo>
                    <a:pt x="191431" y="197876"/>
                    <a:pt x="198227" y="191089"/>
                    <a:pt x="206550" y="191089"/>
                  </a:cubicBezTo>
                  <a:lnTo>
                    <a:pt x="456931" y="191089"/>
                  </a:lnTo>
                  <a:cubicBezTo>
                    <a:pt x="465254" y="191089"/>
                    <a:pt x="472050" y="197876"/>
                    <a:pt x="472050" y="206111"/>
                  </a:cubicBezTo>
                  <a:lnTo>
                    <a:pt x="472050" y="229978"/>
                  </a:lnTo>
                  <a:cubicBezTo>
                    <a:pt x="472050" y="235850"/>
                    <a:pt x="474646" y="241340"/>
                    <a:pt x="479304" y="245000"/>
                  </a:cubicBezTo>
                  <a:lnTo>
                    <a:pt x="523668" y="280229"/>
                  </a:lnTo>
                  <a:cubicBezTo>
                    <a:pt x="526570" y="282593"/>
                    <a:pt x="530006" y="283813"/>
                    <a:pt x="533595" y="283813"/>
                  </a:cubicBezTo>
                  <a:cubicBezTo>
                    <a:pt x="541384" y="283813"/>
                    <a:pt x="549707" y="277636"/>
                    <a:pt x="549707" y="267723"/>
                  </a:cubicBezTo>
                  <a:lnTo>
                    <a:pt x="549707" y="129553"/>
                  </a:lnTo>
                  <a:cubicBezTo>
                    <a:pt x="549707" y="120708"/>
                    <a:pt x="542529" y="113464"/>
                    <a:pt x="533671" y="113464"/>
                  </a:cubicBezTo>
                  <a:lnTo>
                    <a:pt x="206550" y="113464"/>
                  </a:lnTo>
                  <a:cubicBezTo>
                    <a:pt x="198227" y="113464"/>
                    <a:pt x="191431" y="106754"/>
                    <a:pt x="191431" y="98442"/>
                  </a:cubicBezTo>
                  <a:lnTo>
                    <a:pt x="191431" y="60621"/>
                  </a:lnTo>
                  <a:cubicBezTo>
                    <a:pt x="191431" y="50098"/>
                    <a:pt x="182573" y="43540"/>
                    <a:pt x="174327" y="43540"/>
                  </a:cubicBezTo>
                  <a:close/>
                  <a:moveTo>
                    <a:pt x="174327" y="991"/>
                  </a:moveTo>
                  <a:cubicBezTo>
                    <a:pt x="189675" y="991"/>
                    <a:pt x="204259" y="6786"/>
                    <a:pt x="215408" y="17309"/>
                  </a:cubicBezTo>
                  <a:cubicBezTo>
                    <a:pt x="221211" y="22800"/>
                    <a:pt x="225792" y="29205"/>
                    <a:pt x="228999" y="36449"/>
                  </a:cubicBezTo>
                  <a:cubicBezTo>
                    <a:pt x="232359" y="44074"/>
                    <a:pt x="234039" y="52157"/>
                    <a:pt x="234039" y="60621"/>
                  </a:cubicBezTo>
                  <a:lnTo>
                    <a:pt x="234039" y="70915"/>
                  </a:lnTo>
                  <a:lnTo>
                    <a:pt x="533671" y="70915"/>
                  </a:lnTo>
                  <a:cubicBezTo>
                    <a:pt x="565971" y="70915"/>
                    <a:pt x="592315" y="97222"/>
                    <a:pt x="592315" y="129553"/>
                  </a:cubicBezTo>
                  <a:lnTo>
                    <a:pt x="592315" y="267723"/>
                  </a:lnTo>
                  <a:cubicBezTo>
                    <a:pt x="592315" y="275959"/>
                    <a:pt x="590635" y="283965"/>
                    <a:pt x="587352" y="291438"/>
                  </a:cubicBezTo>
                  <a:cubicBezTo>
                    <a:pt x="584221" y="298529"/>
                    <a:pt x="579716" y="304858"/>
                    <a:pt x="573989" y="310272"/>
                  </a:cubicBezTo>
                  <a:cubicBezTo>
                    <a:pt x="562993" y="320643"/>
                    <a:pt x="548638" y="326285"/>
                    <a:pt x="533595" y="326285"/>
                  </a:cubicBezTo>
                  <a:cubicBezTo>
                    <a:pt x="520461" y="326285"/>
                    <a:pt x="507480" y="321787"/>
                    <a:pt x="497095" y="313551"/>
                  </a:cubicBezTo>
                  <a:lnTo>
                    <a:pt x="452731" y="278323"/>
                  </a:lnTo>
                  <a:cubicBezTo>
                    <a:pt x="445477" y="272527"/>
                    <a:pt x="439597" y="265131"/>
                    <a:pt x="435550" y="256819"/>
                  </a:cubicBezTo>
                  <a:cubicBezTo>
                    <a:pt x="432190" y="249804"/>
                    <a:pt x="430129" y="241950"/>
                    <a:pt x="429594" y="234096"/>
                  </a:cubicBezTo>
                  <a:lnTo>
                    <a:pt x="429518" y="233638"/>
                  </a:lnTo>
                  <a:lnTo>
                    <a:pt x="234039" y="233638"/>
                  </a:lnTo>
                  <a:lnTo>
                    <a:pt x="234039" y="244924"/>
                  </a:lnTo>
                  <a:cubicBezTo>
                    <a:pt x="234039" y="253159"/>
                    <a:pt x="232359" y="261166"/>
                    <a:pt x="229076" y="268638"/>
                  </a:cubicBezTo>
                  <a:cubicBezTo>
                    <a:pt x="225945" y="275730"/>
                    <a:pt x="221440" y="282059"/>
                    <a:pt x="215713" y="287473"/>
                  </a:cubicBezTo>
                  <a:cubicBezTo>
                    <a:pt x="204717" y="297843"/>
                    <a:pt x="190362" y="303562"/>
                    <a:pt x="175319" y="303562"/>
                  </a:cubicBezTo>
                  <a:cubicBezTo>
                    <a:pt x="161956" y="303562"/>
                    <a:pt x="148899" y="298911"/>
                    <a:pt x="138438" y="290447"/>
                  </a:cubicBezTo>
                  <a:lnTo>
                    <a:pt x="21991" y="196275"/>
                  </a:lnTo>
                  <a:cubicBezTo>
                    <a:pt x="20922" y="195436"/>
                    <a:pt x="19394" y="194063"/>
                    <a:pt x="17562" y="192309"/>
                  </a:cubicBezTo>
                  <a:cubicBezTo>
                    <a:pt x="-4506" y="170196"/>
                    <a:pt x="-4430" y="134205"/>
                    <a:pt x="17714" y="112168"/>
                  </a:cubicBezTo>
                  <a:cubicBezTo>
                    <a:pt x="19394" y="110490"/>
                    <a:pt x="20845" y="109270"/>
                    <a:pt x="21762" y="108508"/>
                  </a:cubicBezTo>
                  <a:lnTo>
                    <a:pt x="136605" y="14564"/>
                  </a:lnTo>
                  <a:cubicBezTo>
                    <a:pt x="147296" y="5795"/>
                    <a:pt x="160658" y="991"/>
                    <a:pt x="174327" y="991"/>
                  </a:cubicBezTo>
                  <a:close/>
                  <a:moveTo>
                    <a:pt x="174289" y="565"/>
                  </a:moveTo>
                  <a:cubicBezTo>
                    <a:pt x="160544" y="565"/>
                    <a:pt x="147029" y="5368"/>
                    <a:pt x="136262" y="14135"/>
                  </a:cubicBezTo>
                  <a:lnTo>
                    <a:pt x="21416" y="108137"/>
                  </a:lnTo>
                  <a:cubicBezTo>
                    <a:pt x="20423" y="108900"/>
                    <a:pt x="18973" y="110120"/>
                    <a:pt x="17293" y="111797"/>
                  </a:cubicBezTo>
                  <a:cubicBezTo>
                    <a:pt x="-5005" y="134058"/>
                    <a:pt x="-5081" y="170348"/>
                    <a:pt x="17216" y="192686"/>
                  </a:cubicBezTo>
                  <a:cubicBezTo>
                    <a:pt x="18973" y="194439"/>
                    <a:pt x="20576" y="195811"/>
                    <a:pt x="21645" y="196650"/>
                  </a:cubicBezTo>
                  <a:lnTo>
                    <a:pt x="138095" y="290805"/>
                  </a:lnTo>
                  <a:cubicBezTo>
                    <a:pt x="148632" y="299343"/>
                    <a:pt x="161843" y="303994"/>
                    <a:pt x="175282" y="303994"/>
                  </a:cubicBezTo>
                  <a:cubicBezTo>
                    <a:pt x="190478" y="303994"/>
                    <a:pt x="204986" y="298276"/>
                    <a:pt x="216058" y="287831"/>
                  </a:cubicBezTo>
                  <a:cubicBezTo>
                    <a:pt x="221785" y="282418"/>
                    <a:pt x="226291" y="276014"/>
                    <a:pt x="229498" y="268848"/>
                  </a:cubicBezTo>
                  <a:cubicBezTo>
                    <a:pt x="232858" y="261300"/>
                    <a:pt x="234538" y="253219"/>
                    <a:pt x="234538" y="244909"/>
                  </a:cubicBezTo>
                  <a:lnTo>
                    <a:pt x="234538" y="234159"/>
                  </a:lnTo>
                  <a:lnTo>
                    <a:pt x="429027" y="234159"/>
                  </a:lnTo>
                  <a:cubicBezTo>
                    <a:pt x="429562" y="242012"/>
                    <a:pt x="431623" y="249864"/>
                    <a:pt x="435060" y="257031"/>
                  </a:cubicBezTo>
                  <a:cubicBezTo>
                    <a:pt x="439107" y="265417"/>
                    <a:pt x="445139" y="272888"/>
                    <a:pt x="452393" y="278683"/>
                  </a:cubicBezTo>
                  <a:lnTo>
                    <a:pt x="496759" y="313905"/>
                  </a:lnTo>
                  <a:cubicBezTo>
                    <a:pt x="507220" y="322215"/>
                    <a:pt x="520278" y="326789"/>
                    <a:pt x="533564" y="326789"/>
                  </a:cubicBezTo>
                  <a:cubicBezTo>
                    <a:pt x="548760" y="326789"/>
                    <a:pt x="563269" y="321071"/>
                    <a:pt x="574341" y="310550"/>
                  </a:cubicBezTo>
                  <a:cubicBezTo>
                    <a:pt x="580068" y="305137"/>
                    <a:pt x="584573" y="298810"/>
                    <a:pt x="587780" y="291567"/>
                  </a:cubicBezTo>
                  <a:cubicBezTo>
                    <a:pt x="591140" y="284019"/>
                    <a:pt x="592820" y="276014"/>
                    <a:pt x="592820" y="267704"/>
                  </a:cubicBezTo>
                  <a:lnTo>
                    <a:pt x="592820" y="129560"/>
                  </a:lnTo>
                  <a:cubicBezTo>
                    <a:pt x="592820" y="97007"/>
                    <a:pt x="566247" y="70476"/>
                    <a:pt x="533641" y="70476"/>
                  </a:cubicBezTo>
                  <a:lnTo>
                    <a:pt x="234538" y="70476"/>
                  </a:lnTo>
                  <a:lnTo>
                    <a:pt x="234538" y="60641"/>
                  </a:lnTo>
                  <a:cubicBezTo>
                    <a:pt x="234538" y="52102"/>
                    <a:pt x="232781" y="43945"/>
                    <a:pt x="229421" y="36321"/>
                  </a:cubicBezTo>
                  <a:cubicBezTo>
                    <a:pt x="226138" y="29002"/>
                    <a:pt x="221556" y="22522"/>
                    <a:pt x="215753" y="16956"/>
                  </a:cubicBezTo>
                  <a:cubicBezTo>
                    <a:pt x="204452" y="6359"/>
                    <a:pt x="189790" y="565"/>
                    <a:pt x="174289" y="565"/>
                  </a:cubicBezTo>
                  <a:close/>
                  <a:moveTo>
                    <a:pt x="174327" y="0"/>
                  </a:moveTo>
                  <a:cubicBezTo>
                    <a:pt x="189904" y="0"/>
                    <a:pt x="204794" y="5871"/>
                    <a:pt x="216095" y="16623"/>
                  </a:cubicBezTo>
                  <a:cubicBezTo>
                    <a:pt x="221974" y="22113"/>
                    <a:pt x="226632" y="28671"/>
                    <a:pt x="229916" y="36068"/>
                  </a:cubicBezTo>
                  <a:cubicBezTo>
                    <a:pt x="233352" y="43769"/>
                    <a:pt x="235108" y="52081"/>
                    <a:pt x="235108" y="60621"/>
                  </a:cubicBezTo>
                  <a:lnTo>
                    <a:pt x="235108" y="69924"/>
                  </a:lnTo>
                  <a:lnTo>
                    <a:pt x="533671" y="69924"/>
                  </a:lnTo>
                  <a:cubicBezTo>
                    <a:pt x="566582" y="69924"/>
                    <a:pt x="593384" y="96688"/>
                    <a:pt x="593384" y="129553"/>
                  </a:cubicBezTo>
                  <a:lnTo>
                    <a:pt x="593384" y="267723"/>
                  </a:lnTo>
                  <a:cubicBezTo>
                    <a:pt x="593384" y="276111"/>
                    <a:pt x="591628" y="284194"/>
                    <a:pt x="588268" y="291819"/>
                  </a:cubicBezTo>
                  <a:cubicBezTo>
                    <a:pt x="585061" y="299063"/>
                    <a:pt x="580479" y="305545"/>
                    <a:pt x="574752" y="310959"/>
                  </a:cubicBezTo>
                  <a:cubicBezTo>
                    <a:pt x="563528" y="321558"/>
                    <a:pt x="548943" y="327353"/>
                    <a:pt x="533595" y="327353"/>
                  </a:cubicBezTo>
                  <a:cubicBezTo>
                    <a:pt x="520232" y="327353"/>
                    <a:pt x="507022" y="322702"/>
                    <a:pt x="496485" y="314314"/>
                  </a:cubicBezTo>
                  <a:lnTo>
                    <a:pt x="452120" y="279085"/>
                  </a:lnTo>
                  <a:cubicBezTo>
                    <a:pt x="444790" y="273290"/>
                    <a:pt x="438757" y="265665"/>
                    <a:pt x="434634" y="257277"/>
                  </a:cubicBezTo>
                  <a:cubicBezTo>
                    <a:pt x="431274" y="250261"/>
                    <a:pt x="429136" y="242407"/>
                    <a:pt x="428602" y="234630"/>
                  </a:cubicBezTo>
                  <a:lnTo>
                    <a:pt x="235108" y="234630"/>
                  </a:lnTo>
                  <a:lnTo>
                    <a:pt x="235108" y="244924"/>
                  </a:lnTo>
                  <a:cubicBezTo>
                    <a:pt x="235108" y="253312"/>
                    <a:pt x="233352" y="261394"/>
                    <a:pt x="229992" y="269020"/>
                  </a:cubicBezTo>
                  <a:cubicBezTo>
                    <a:pt x="226785" y="276264"/>
                    <a:pt x="222204" y="282745"/>
                    <a:pt x="216400" y="288235"/>
                  </a:cubicBezTo>
                  <a:cubicBezTo>
                    <a:pt x="205252" y="298758"/>
                    <a:pt x="190667" y="304553"/>
                    <a:pt x="175319" y="304553"/>
                  </a:cubicBezTo>
                  <a:cubicBezTo>
                    <a:pt x="161727" y="304553"/>
                    <a:pt x="148441" y="299826"/>
                    <a:pt x="137827" y="291209"/>
                  </a:cubicBezTo>
                  <a:lnTo>
                    <a:pt x="21380" y="197037"/>
                  </a:lnTo>
                  <a:cubicBezTo>
                    <a:pt x="20311" y="196198"/>
                    <a:pt x="18707" y="194826"/>
                    <a:pt x="16875" y="192996"/>
                  </a:cubicBezTo>
                  <a:cubicBezTo>
                    <a:pt x="-5575" y="170501"/>
                    <a:pt x="-5575" y="133900"/>
                    <a:pt x="17027" y="111405"/>
                  </a:cubicBezTo>
                  <a:cubicBezTo>
                    <a:pt x="18707" y="109804"/>
                    <a:pt x="20158" y="108508"/>
                    <a:pt x="21151" y="107745"/>
                  </a:cubicBezTo>
                  <a:lnTo>
                    <a:pt x="135994" y="13725"/>
                  </a:lnTo>
                  <a:cubicBezTo>
                    <a:pt x="146837" y="4880"/>
                    <a:pt x="160429" y="0"/>
                    <a:pt x="17432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30" name="îŝḷîḓé-Oval 18">
              <a:extLst>
                <a:ext uri="{FF2B5EF4-FFF2-40B4-BE49-F238E27FC236}">
                  <a16:creationId xmlns:a16="http://schemas.microsoft.com/office/drawing/2014/main" id="{631D9C4B-2EB9-41B0-99D0-3B4833669FB6}"/>
                </a:ext>
              </a:extLst>
            </p:cNvPr>
            <p:cNvSpPr/>
            <p:nvPr/>
          </p:nvSpPr>
          <p:spPr>
            <a:xfrm>
              <a:off x="4869985" y="4241735"/>
              <a:ext cx="225240" cy="231664"/>
            </a:xfrm>
            <a:custGeom>
              <a:avLst/>
              <a:gdLst>
                <a:gd name="T0" fmla="*/ 6023 w 6383"/>
                <a:gd name="T1" fmla="*/ 2985 h 6575"/>
                <a:gd name="T2" fmla="*/ 5921 w 6383"/>
                <a:gd name="T3" fmla="*/ 1957 h 6575"/>
                <a:gd name="T4" fmla="*/ 5304 w 6383"/>
                <a:gd name="T5" fmla="*/ 1379 h 6575"/>
                <a:gd name="T6" fmla="*/ 4619 w 6383"/>
                <a:gd name="T7" fmla="*/ 608 h 6575"/>
                <a:gd name="T8" fmla="*/ 3777 w 6383"/>
                <a:gd name="T9" fmla="*/ 501 h 6575"/>
                <a:gd name="T10" fmla="*/ 2768 w 6383"/>
                <a:gd name="T11" fmla="*/ 280 h 6575"/>
                <a:gd name="T12" fmla="*/ 2028 w 6383"/>
                <a:gd name="T13" fmla="*/ 688 h 6575"/>
                <a:gd name="T14" fmla="*/ 1083 w 6383"/>
                <a:gd name="T15" fmla="*/ 1103 h 6575"/>
                <a:gd name="T16" fmla="*/ 723 w 6383"/>
                <a:gd name="T17" fmla="*/ 1868 h 6575"/>
                <a:gd name="T18" fmla="*/ 201 w 6383"/>
                <a:gd name="T19" fmla="*/ 2759 h 6575"/>
                <a:gd name="T20" fmla="*/ 360 w 6383"/>
                <a:gd name="T21" fmla="*/ 3591 h 6575"/>
                <a:gd name="T22" fmla="*/ 461 w 6383"/>
                <a:gd name="T23" fmla="*/ 4619 h 6575"/>
                <a:gd name="T24" fmla="*/ 1079 w 6383"/>
                <a:gd name="T25" fmla="*/ 5197 h 6575"/>
                <a:gd name="T26" fmla="*/ 1764 w 6383"/>
                <a:gd name="T27" fmla="*/ 5968 h 6575"/>
                <a:gd name="T28" fmla="*/ 2604 w 6383"/>
                <a:gd name="T29" fmla="*/ 6073 h 6575"/>
                <a:gd name="T30" fmla="*/ 3613 w 6383"/>
                <a:gd name="T31" fmla="*/ 6295 h 6575"/>
                <a:gd name="T32" fmla="*/ 4353 w 6383"/>
                <a:gd name="T33" fmla="*/ 5888 h 6575"/>
                <a:gd name="T34" fmla="*/ 5299 w 6383"/>
                <a:gd name="T35" fmla="*/ 5473 h 6575"/>
                <a:gd name="T36" fmla="*/ 5659 w 6383"/>
                <a:gd name="T37" fmla="*/ 4708 h 6575"/>
                <a:gd name="T38" fmla="*/ 6180 w 6383"/>
                <a:gd name="T39" fmla="*/ 3817 h 6575"/>
                <a:gd name="T40" fmla="*/ 3877 w 6383"/>
                <a:gd name="T41" fmla="*/ 4231 h 6575"/>
                <a:gd name="T42" fmla="*/ 3381 w 6383"/>
                <a:gd name="T43" fmla="*/ 4613 h 6575"/>
                <a:gd name="T44" fmla="*/ 3287 w 6383"/>
                <a:gd name="T45" fmla="*/ 4924 h 6575"/>
                <a:gd name="T46" fmla="*/ 2960 w 6383"/>
                <a:gd name="T47" fmla="*/ 4820 h 6575"/>
                <a:gd name="T48" fmla="*/ 2844 w 6383"/>
                <a:gd name="T49" fmla="*/ 4529 h 6575"/>
                <a:gd name="T50" fmla="*/ 2356 w 6383"/>
                <a:gd name="T51" fmla="*/ 4233 h 6575"/>
                <a:gd name="T52" fmla="*/ 2560 w 6383"/>
                <a:gd name="T53" fmla="*/ 3940 h 6575"/>
                <a:gd name="T54" fmla="*/ 3307 w 6383"/>
                <a:gd name="T55" fmla="*/ 4036 h 6575"/>
                <a:gd name="T56" fmla="*/ 3193 w 6383"/>
                <a:gd name="T57" fmla="*/ 3535 h 6575"/>
                <a:gd name="T58" fmla="*/ 2365 w 6383"/>
                <a:gd name="T59" fmla="*/ 2705 h 6575"/>
                <a:gd name="T60" fmla="*/ 2991 w 6383"/>
                <a:gd name="T61" fmla="*/ 1897 h 6575"/>
                <a:gd name="T62" fmla="*/ 3105 w 6383"/>
                <a:gd name="T63" fmla="*/ 1651 h 6575"/>
                <a:gd name="T64" fmla="*/ 3401 w 6383"/>
                <a:gd name="T65" fmla="*/ 1856 h 6575"/>
                <a:gd name="T66" fmla="*/ 3865 w 6383"/>
                <a:gd name="T67" fmla="*/ 2119 h 6575"/>
                <a:gd name="T68" fmla="*/ 3847 w 6383"/>
                <a:gd name="T69" fmla="*/ 2508 h 6575"/>
                <a:gd name="T70" fmla="*/ 3208 w 6383"/>
                <a:gd name="T71" fmla="*/ 2464 h 6575"/>
                <a:gd name="T72" fmla="*/ 3025 w 6383"/>
                <a:gd name="T73" fmla="*/ 2832 h 6575"/>
                <a:gd name="T74" fmla="*/ 3647 w 6383"/>
                <a:gd name="T75" fmla="*/ 3137 h 6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83" h="6575">
                  <a:moveTo>
                    <a:pt x="6023" y="3591"/>
                  </a:moveTo>
                  <a:cubicBezTo>
                    <a:pt x="5895" y="3409"/>
                    <a:pt x="5895" y="3167"/>
                    <a:pt x="6023" y="2985"/>
                  </a:cubicBezTo>
                  <a:lnTo>
                    <a:pt x="6181" y="2759"/>
                  </a:lnTo>
                  <a:cubicBezTo>
                    <a:pt x="6383" y="2472"/>
                    <a:pt x="6253" y="2072"/>
                    <a:pt x="5921" y="1957"/>
                  </a:cubicBezTo>
                  <a:lnTo>
                    <a:pt x="5660" y="1868"/>
                  </a:lnTo>
                  <a:cubicBezTo>
                    <a:pt x="5451" y="1796"/>
                    <a:pt x="5308" y="1600"/>
                    <a:pt x="5304" y="1379"/>
                  </a:cubicBezTo>
                  <a:lnTo>
                    <a:pt x="5300" y="1103"/>
                  </a:lnTo>
                  <a:cubicBezTo>
                    <a:pt x="5295" y="752"/>
                    <a:pt x="4953" y="505"/>
                    <a:pt x="4619" y="608"/>
                  </a:cubicBezTo>
                  <a:lnTo>
                    <a:pt x="4353" y="688"/>
                  </a:lnTo>
                  <a:cubicBezTo>
                    <a:pt x="4141" y="753"/>
                    <a:pt x="3911" y="679"/>
                    <a:pt x="3777" y="501"/>
                  </a:cubicBezTo>
                  <a:lnTo>
                    <a:pt x="3611" y="280"/>
                  </a:lnTo>
                  <a:cubicBezTo>
                    <a:pt x="3400" y="0"/>
                    <a:pt x="2979" y="0"/>
                    <a:pt x="2768" y="280"/>
                  </a:cubicBezTo>
                  <a:lnTo>
                    <a:pt x="2604" y="501"/>
                  </a:lnTo>
                  <a:cubicBezTo>
                    <a:pt x="2471" y="679"/>
                    <a:pt x="2240" y="753"/>
                    <a:pt x="2028" y="688"/>
                  </a:cubicBezTo>
                  <a:lnTo>
                    <a:pt x="1764" y="608"/>
                  </a:lnTo>
                  <a:cubicBezTo>
                    <a:pt x="1429" y="505"/>
                    <a:pt x="1088" y="752"/>
                    <a:pt x="1083" y="1103"/>
                  </a:cubicBezTo>
                  <a:lnTo>
                    <a:pt x="1079" y="1379"/>
                  </a:lnTo>
                  <a:cubicBezTo>
                    <a:pt x="1075" y="1600"/>
                    <a:pt x="933" y="1796"/>
                    <a:pt x="723" y="1868"/>
                  </a:cubicBezTo>
                  <a:lnTo>
                    <a:pt x="461" y="1957"/>
                  </a:lnTo>
                  <a:cubicBezTo>
                    <a:pt x="129" y="2071"/>
                    <a:pt x="0" y="2471"/>
                    <a:pt x="201" y="2759"/>
                  </a:cubicBezTo>
                  <a:lnTo>
                    <a:pt x="360" y="2985"/>
                  </a:lnTo>
                  <a:cubicBezTo>
                    <a:pt x="488" y="3167"/>
                    <a:pt x="488" y="3409"/>
                    <a:pt x="360" y="3591"/>
                  </a:cubicBezTo>
                  <a:lnTo>
                    <a:pt x="201" y="3817"/>
                  </a:lnTo>
                  <a:cubicBezTo>
                    <a:pt x="0" y="4104"/>
                    <a:pt x="129" y="4504"/>
                    <a:pt x="461" y="4619"/>
                  </a:cubicBezTo>
                  <a:lnTo>
                    <a:pt x="723" y="4708"/>
                  </a:lnTo>
                  <a:cubicBezTo>
                    <a:pt x="932" y="4780"/>
                    <a:pt x="1075" y="4976"/>
                    <a:pt x="1079" y="5197"/>
                  </a:cubicBezTo>
                  <a:lnTo>
                    <a:pt x="1083" y="5473"/>
                  </a:lnTo>
                  <a:cubicBezTo>
                    <a:pt x="1088" y="5824"/>
                    <a:pt x="1429" y="6071"/>
                    <a:pt x="1764" y="5968"/>
                  </a:cubicBezTo>
                  <a:lnTo>
                    <a:pt x="2028" y="5887"/>
                  </a:lnTo>
                  <a:cubicBezTo>
                    <a:pt x="2240" y="5821"/>
                    <a:pt x="2471" y="5896"/>
                    <a:pt x="2604" y="6073"/>
                  </a:cubicBezTo>
                  <a:lnTo>
                    <a:pt x="2771" y="6295"/>
                  </a:lnTo>
                  <a:cubicBezTo>
                    <a:pt x="2981" y="6575"/>
                    <a:pt x="3403" y="6575"/>
                    <a:pt x="3613" y="6295"/>
                  </a:cubicBezTo>
                  <a:lnTo>
                    <a:pt x="3777" y="6075"/>
                  </a:lnTo>
                  <a:cubicBezTo>
                    <a:pt x="3911" y="5897"/>
                    <a:pt x="4141" y="5823"/>
                    <a:pt x="4353" y="5888"/>
                  </a:cubicBezTo>
                  <a:lnTo>
                    <a:pt x="4617" y="5968"/>
                  </a:lnTo>
                  <a:cubicBezTo>
                    <a:pt x="4952" y="6071"/>
                    <a:pt x="5293" y="5824"/>
                    <a:pt x="5299" y="5473"/>
                  </a:cubicBezTo>
                  <a:lnTo>
                    <a:pt x="5303" y="5197"/>
                  </a:lnTo>
                  <a:cubicBezTo>
                    <a:pt x="5307" y="4976"/>
                    <a:pt x="5448" y="4780"/>
                    <a:pt x="5659" y="4708"/>
                  </a:cubicBezTo>
                  <a:lnTo>
                    <a:pt x="5920" y="4619"/>
                  </a:lnTo>
                  <a:cubicBezTo>
                    <a:pt x="6252" y="4505"/>
                    <a:pt x="6381" y="4105"/>
                    <a:pt x="6180" y="3817"/>
                  </a:cubicBezTo>
                  <a:lnTo>
                    <a:pt x="6023" y="3591"/>
                  </a:lnTo>
                  <a:close/>
                  <a:moveTo>
                    <a:pt x="3877" y="4231"/>
                  </a:moveTo>
                  <a:cubicBezTo>
                    <a:pt x="3773" y="4357"/>
                    <a:pt x="3637" y="4443"/>
                    <a:pt x="3479" y="4487"/>
                  </a:cubicBezTo>
                  <a:cubicBezTo>
                    <a:pt x="3409" y="4505"/>
                    <a:pt x="3379" y="4541"/>
                    <a:pt x="3381" y="4613"/>
                  </a:cubicBezTo>
                  <a:cubicBezTo>
                    <a:pt x="3384" y="4684"/>
                    <a:pt x="3381" y="4755"/>
                    <a:pt x="3381" y="4825"/>
                  </a:cubicBezTo>
                  <a:cubicBezTo>
                    <a:pt x="3381" y="4888"/>
                    <a:pt x="3349" y="4923"/>
                    <a:pt x="3287" y="4924"/>
                  </a:cubicBezTo>
                  <a:cubicBezTo>
                    <a:pt x="3211" y="4925"/>
                    <a:pt x="3135" y="4925"/>
                    <a:pt x="3059" y="4924"/>
                  </a:cubicBezTo>
                  <a:cubicBezTo>
                    <a:pt x="2992" y="4923"/>
                    <a:pt x="2961" y="4885"/>
                    <a:pt x="2960" y="4820"/>
                  </a:cubicBezTo>
                  <a:cubicBezTo>
                    <a:pt x="2960" y="4768"/>
                    <a:pt x="2959" y="4717"/>
                    <a:pt x="2959" y="4665"/>
                  </a:cubicBezTo>
                  <a:cubicBezTo>
                    <a:pt x="2957" y="4552"/>
                    <a:pt x="2953" y="4547"/>
                    <a:pt x="2844" y="4529"/>
                  </a:cubicBezTo>
                  <a:cubicBezTo>
                    <a:pt x="2704" y="4507"/>
                    <a:pt x="2567" y="4475"/>
                    <a:pt x="2439" y="4413"/>
                  </a:cubicBezTo>
                  <a:cubicBezTo>
                    <a:pt x="2337" y="4364"/>
                    <a:pt x="2328" y="4339"/>
                    <a:pt x="2356" y="4233"/>
                  </a:cubicBezTo>
                  <a:cubicBezTo>
                    <a:pt x="2377" y="4155"/>
                    <a:pt x="2399" y="4076"/>
                    <a:pt x="2424" y="3999"/>
                  </a:cubicBezTo>
                  <a:cubicBezTo>
                    <a:pt x="2452" y="3908"/>
                    <a:pt x="2477" y="3897"/>
                    <a:pt x="2560" y="3940"/>
                  </a:cubicBezTo>
                  <a:cubicBezTo>
                    <a:pt x="2701" y="4013"/>
                    <a:pt x="2852" y="4055"/>
                    <a:pt x="3011" y="4075"/>
                  </a:cubicBezTo>
                  <a:cubicBezTo>
                    <a:pt x="3112" y="4088"/>
                    <a:pt x="3212" y="4077"/>
                    <a:pt x="3307" y="4036"/>
                  </a:cubicBezTo>
                  <a:cubicBezTo>
                    <a:pt x="3483" y="3959"/>
                    <a:pt x="3511" y="3755"/>
                    <a:pt x="3361" y="3633"/>
                  </a:cubicBezTo>
                  <a:cubicBezTo>
                    <a:pt x="3311" y="3592"/>
                    <a:pt x="3253" y="3561"/>
                    <a:pt x="3193" y="3535"/>
                  </a:cubicBezTo>
                  <a:cubicBezTo>
                    <a:pt x="3039" y="3467"/>
                    <a:pt x="2879" y="3415"/>
                    <a:pt x="2733" y="3328"/>
                  </a:cubicBezTo>
                  <a:cubicBezTo>
                    <a:pt x="2497" y="3187"/>
                    <a:pt x="2347" y="2992"/>
                    <a:pt x="2365" y="2705"/>
                  </a:cubicBezTo>
                  <a:cubicBezTo>
                    <a:pt x="2385" y="2380"/>
                    <a:pt x="2569" y="2177"/>
                    <a:pt x="2867" y="2069"/>
                  </a:cubicBezTo>
                  <a:cubicBezTo>
                    <a:pt x="2989" y="2024"/>
                    <a:pt x="2991" y="2027"/>
                    <a:pt x="2991" y="1897"/>
                  </a:cubicBezTo>
                  <a:lnTo>
                    <a:pt x="2991" y="1767"/>
                  </a:lnTo>
                  <a:cubicBezTo>
                    <a:pt x="2993" y="1669"/>
                    <a:pt x="3009" y="1653"/>
                    <a:pt x="3105" y="1651"/>
                  </a:cubicBezTo>
                  <a:cubicBezTo>
                    <a:pt x="3135" y="1649"/>
                    <a:pt x="3165" y="1651"/>
                    <a:pt x="3195" y="1651"/>
                  </a:cubicBezTo>
                  <a:cubicBezTo>
                    <a:pt x="3400" y="1651"/>
                    <a:pt x="3400" y="1651"/>
                    <a:pt x="3401" y="1856"/>
                  </a:cubicBezTo>
                  <a:cubicBezTo>
                    <a:pt x="3401" y="2001"/>
                    <a:pt x="3401" y="2001"/>
                    <a:pt x="3547" y="2024"/>
                  </a:cubicBezTo>
                  <a:cubicBezTo>
                    <a:pt x="3657" y="2041"/>
                    <a:pt x="3764" y="2075"/>
                    <a:pt x="3865" y="2119"/>
                  </a:cubicBezTo>
                  <a:cubicBezTo>
                    <a:pt x="3921" y="2144"/>
                    <a:pt x="3943" y="2183"/>
                    <a:pt x="3925" y="2243"/>
                  </a:cubicBezTo>
                  <a:cubicBezTo>
                    <a:pt x="3900" y="2332"/>
                    <a:pt x="3876" y="2420"/>
                    <a:pt x="3847" y="2508"/>
                  </a:cubicBezTo>
                  <a:cubicBezTo>
                    <a:pt x="3820" y="2591"/>
                    <a:pt x="3793" y="2603"/>
                    <a:pt x="3713" y="2564"/>
                  </a:cubicBezTo>
                  <a:cubicBezTo>
                    <a:pt x="3553" y="2487"/>
                    <a:pt x="3385" y="2455"/>
                    <a:pt x="3208" y="2464"/>
                  </a:cubicBezTo>
                  <a:cubicBezTo>
                    <a:pt x="3161" y="2467"/>
                    <a:pt x="3116" y="2473"/>
                    <a:pt x="3073" y="2492"/>
                  </a:cubicBezTo>
                  <a:cubicBezTo>
                    <a:pt x="2920" y="2559"/>
                    <a:pt x="2896" y="2728"/>
                    <a:pt x="3025" y="2832"/>
                  </a:cubicBezTo>
                  <a:cubicBezTo>
                    <a:pt x="3091" y="2885"/>
                    <a:pt x="3167" y="2923"/>
                    <a:pt x="3245" y="2956"/>
                  </a:cubicBezTo>
                  <a:cubicBezTo>
                    <a:pt x="3381" y="3012"/>
                    <a:pt x="3517" y="3065"/>
                    <a:pt x="3647" y="3137"/>
                  </a:cubicBezTo>
                  <a:cubicBezTo>
                    <a:pt x="4056" y="3365"/>
                    <a:pt x="4167" y="3880"/>
                    <a:pt x="3877" y="4231"/>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31" name="îŝḷîḓé-Oval 19">
              <a:extLst>
                <a:ext uri="{FF2B5EF4-FFF2-40B4-BE49-F238E27FC236}">
                  <a16:creationId xmlns:a16="http://schemas.microsoft.com/office/drawing/2014/main" id="{9D88619A-C0E0-461E-A1C2-CCFC4338962D}"/>
                </a:ext>
              </a:extLst>
            </p:cNvPr>
            <p:cNvSpPr/>
            <p:nvPr/>
          </p:nvSpPr>
          <p:spPr>
            <a:xfrm>
              <a:off x="5663503" y="5046161"/>
              <a:ext cx="231664" cy="213665"/>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sp>
          <p:nvSpPr>
            <p:cNvPr id="32" name="îṥļîḑé-Oval 20">
              <a:extLst>
                <a:ext uri="{FF2B5EF4-FFF2-40B4-BE49-F238E27FC236}">
                  <a16:creationId xmlns:a16="http://schemas.microsoft.com/office/drawing/2014/main" id="{C3E775F7-71FF-436B-9B40-AA87C7EC6900}"/>
                </a:ext>
              </a:extLst>
            </p:cNvPr>
            <p:cNvSpPr/>
            <p:nvPr/>
          </p:nvSpPr>
          <p:spPr>
            <a:xfrm>
              <a:off x="6901592" y="4848392"/>
              <a:ext cx="231664" cy="231359"/>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Calibri" panose="020F0502020204030204" pitchFamily="34" charset="0"/>
              </a:endParaRPr>
            </a:p>
          </p:txBody>
        </p:sp>
      </p:grpSp>
    </p:spTree>
    <p:extLst>
      <p:ext uri="{BB962C8B-B14F-4D97-AF65-F5344CB8AC3E}">
        <p14:creationId xmlns:p14="http://schemas.microsoft.com/office/powerpoint/2010/main" val="5167231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3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0" fill="hold"/>
                                        <p:tgtEl>
                                          <p:spTgt spid="13"/>
                                        </p:tgtEl>
                                        <p:attrNameLst>
                                          <p:attrName>ppt_w</p:attrName>
                                        </p:attrNameLst>
                                      </p:cBhvr>
                                      <p:tavLst>
                                        <p:tav tm="0">
                                          <p:val>
                                            <p:fltVal val="0"/>
                                          </p:val>
                                        </p:tav>
                                        <p:tav tm="100000">
                                          <p:val>
                                            <p:strVal val="#ppt_w"/>
                                          </p:val>
                                        </p:tav>
                                      </p:tavLst>
                                    </p:anim>
                                    <p:anim calcmode="lin" valueType="num">
                                      <p:cBhvr>
                                        <p:cTn id="36" dur="1000" fill="hold"/>
                                        <p:tgtEl>
                                          <p:spTgt spid="13"/>
                                        </p:tgtEl>
                                        <p:attrNameLst>
                                          <p:attrName>ppt_h</p:attrName>
                                        </p:attrNameLst>
                                      </p:cBhvr>
                                      <p:tavLst>
                                        <p:tav tm="0">
                                          <p:val>
                                            <p:fltVal val="0"/>
                                          </p:val>
                                        </p:tav>
                                        <p:tav tm="100000">
                                          <p:val>
                                            <p:strVal val="#ppt_h"/>
                                          </p:val>
                                        </p:tav>
                                      </p:tavLst>
                                    </p:anim>
                                    <p:anim calcmode="lin" valueType="num">
                                      <p:cBhvr>
                                        <p:cTn id="37" dur="1000" fill="hold"/>
                                        <p:tgtEl>
                                          <p:spTgt spid="13"/>
                                        </p:tgtEl>
                                        <p:attrNameLst>
                                          <p:attrName>style.rotation</p:attrName>
                                        </p:attrNameLst>
                                      </p:cBhvr>
                                      <p:tavLst>
                                        <p:tav tm="0">
                                          <p:val>
                                            <p:fltVal val="90"/>
                                          </p:val>
                                        </p:tav>
                                        <p:tav tm="100000">
                                          <p:val>
                                            <p:fltVal val="0"/>
                                          </p:val>
                                        </p:tav>
                                      </p:tavLst>
                                    </p:anim>
                                    <p:animEffect transition="in" filter="fade">
                                      <p:cBhvr>
                                        <p:cTn id="3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7"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120431" y="331700"/>
            <a:ext cx="5048604"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S</a:t>
            </a:r>
            <a:r>
              <a:rPr lang="vi-VN" altLang="zh-CN" sz="3600" b="1">
                <a:solidFill>
                  <a:schemeClr val="accent1"/>
                </a:solidFill>
                <a:latin typeface="Calibri" panose="020F0502020204030204" pitchFamily="34" charset="0"/>
              </a:rPr>
              <a:t>Ơ</a:t>
            </a:r>
            <a:r>
              <a:rPr lang="en-US" altLang="zh-CN" sz="3600" b="1">
                <a:solidFill>
                  <a:schemeClr val="accent1"/>
                </a:solidFill>
                <a:latin typeface="Calibri" panose="020F0502020204030204" pitchFamily="34" charset="0"/>
              </a:rPr>
              <a:t> ĐỒ THỰC HIỆN</a:t>
            </a:r>
            <a:endParaRPr lang="zh-CN" altLang="en-US" sz="3600" b="1" dirty="0">
              <a:solidFill>
                <a:schemeClr val="accent1"/>
              </a:solidFill>
              <a:latin typeface="Calibri" panose="020F0502020204030204" pitchFamily="34" charset="0"/>
            </a:endParaRPr>
          </a:p>
        </p:txBody>
      </p:sp>
      <p:sp>
        <p:nvSpPr>
          <p:cNvPr id="3" name="Hình chữ nhật 2">
            <a:extLst>
              <a:ext uri="{FF2B5EF4-FFF2-40B4-BE49-F238E27FC236}">
                <a16:creationId xmlns:a16="http://schemas.microsoft.com/office/drawing/2014/main" id="{9CF78796-DD89-4928-B972-79AC3CA87788}"/>
              </a:ext>
            </a:extLst>
          </p:cNvPr>
          <p:cNvSpPr/>
          <p:nvPr/>
        </p:nvSpPr>
        <p:spPr>
          <a:xfrm>
            <a:off x="11508155" y="6015343"/>
            <a:ext cx="3978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5</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 name="Hình ảnh 3">
            <a:extLst>
              <a:ext uri="{FF2B5EF4-FFF2-40B4-BE49-F238E27FC236}">
                <a16:creationId xmlns:a16="http://schemas.microsoft.com/office/drawing/2014/main" id="{0C8CC6ED-90E7-454A-8862-ED824990798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6704" y="1122220"/>
            <a:ext cx="7850938" cy="4952644"/>
          </a:xfrm>
          <a:prstGeom prst="rect">
            <a:avLst/>
          </a:prstGeom>
        </p:spPr>
      </p:pic>
      <p:sp>
        <p:nvSpPr>
          <p:cNvPr id="2" name="Hình chữ nhật 1">
            <a:extLst>
              <a:ext uri="{FF2B5EF4-FFF2-40B4-BE49-F238E27FC236}">
                <a16:creationId xmlns:a16="http://schemas.microsoft.com/office/drawing/2014/main" id="{BB561A4C-3D46-47C2-8E4E-444328FD0F61}"/>
              </a:ext>
            </a:extLst>
          </p:cNvPr>
          <p:cNvSpPr/>
          <p:nvPr/>
        </p:nvSpPr>
        <p:spPr>
          <a:xfrm>
            <a:off x="9194842" y="392295"/>
            <a:ext cx="2917839" cy="1569660"/>
          </a:xfrm>
          <a:prstGeom prst="rect">
            <a:avLst/>
          </a:prstGeom>
          <a:noFill/>
        </p:spPr>
        <p:txBody>
          <a:bodyPr wrap="square" lIns="91440" tIns="45720" rIns="91440" bIns="45720">
            <a:spAutoFit/>
          </a:bodyPr>
          <a:lstStyle/>
          <a:p>
            <a:pPr algn="just"/>
            <a:r>
              <a:rPr lang="en-US" sz="3200" b="0" cap="none" spc="0">
                <a:ln w="0"/>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Quá trình lấy d</a:t>
            </a:r>
            <a:r>
              <a:rPr lang="en-US" sz="3200">
                <a:ln w="0"/>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ữ liệu nguồn cần xử lý</a:t>
            </a:r>
            <a:endParaRPr lang="vi-VN" sz="3200" b="0" cap="none" spc="0">
              <a:ln w="0"/>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Hình chữ nhật: Góc Tròn 4">
            <a:extLst>
              <a:ext uri="{FF2B5EF4-FFF2-40B4-BE49-F238E27FC236}">
                <a16:creationId xmlns:a16="http://schemas.microsoft.com/office/drawing/2014/main" id="{CC01DE78-BA45-444B-96D4-5A88A75124D1}"/>
              </a:ext>
            </a:extLst>
          </p:cNvPr>
          <p:cNvSpPr/>
          <p:nvPr/>
        </p:nvSpPr>
        <p:spPr>
          <a:xfrm>
            <a:off x="379432" y="2452252"/>
            <a:ext cx="2557124" cy="1328638"/>
          </a:xfrm>
          <a:prstGeom prst="roundRect">
            <a:avLst>
              <a:gd name="adj" fmla="val 44218"/>
            </a:avLst>
          </a:prstGeom>
          <a:noFill/>
          <a:ln w="38100">
            <a:solidFill>
              <a:srgbClr val="FF373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ình Bầu dục 6">
            <a:extLst>
              <a:ext uri="{FF2B5EF4-FFF2-40B4-BE49-F238E27FC236}">
                <a16:creationId xmlns:a16="http://schemas.microsoft.com/office/drawing/2014/main" id="{9D84BD20-E5C2-4DDF-BE6C-1DFD186850BD}"/>
              </a:ext>
            </a:extLst>
          </p:cNvPr>
          <p:cNvSpPr/>
          <p:nvPr/>
        </p:nvSpPr>
        <p:spPr>
          <a:xfrm>
            <a:off x="8265613" y="815554"/>
            <a:ext cx="748543" cy="748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ình chữ nhật 5">
            <a:extLst>
              <a:ext uri="{FF2B5EF4-FFF2-40B4-BE49-F238E27FC236}">
                <a16:creationId xmlns:a16="http://schemas.microsoft.com/office/drawing/2014/main" id="{A303364F-38E2-450F-857F-BFEA78C61D5B}"/>
              </a:ext>
            </a:extLst>
          </p:cNvPr>
          <p:cNvSpPr/>
          <p:nvPr/>
        </p:nvSpPr>
        <p:spPr>
          <a:xfrm>
            <a:off x="8420899" y="841500"/>
            <a:ext cx="441146" cy="646331"/>
          </a:xfrm>
          <a:prstGeom prst="rect">
            <a:avLst/>
          </a:prstGeom>
          <a:noFill/>
        </p:spPr>
        <p:txBody>
          <a:bodyPr wrap="none" lIns="91440" tIns="45720" rIns="91440" bIns="45720">
            <a:spAutoFit/>
          </a:bodyPr>
          <a:lstStyle/>
          <a:p>
            <a:pPr algn="ctr"/>
            <a:r>
              <a:rPr lang="en-US" sz="3600" b="1" cap="none" spc="0">
                <a:ln w="0"/>
                <a:solidFill>
                  <a:schemeClr val="bg1"/>
                </a:solidFill>
                <a:effectLst>
                  <a:outerShdw blurRad="38100" dist="19050" dir="2700000" algn="tl" rotWithShape="0">
                    <a:schemeClr val="dk1">
                      <a:alpha val="40000"/>
                    </a:schemeClr>
                  </a:outerShdw>
                </a:effectLst>
              </a:rPr>
              <a:t>1</a:t>
            </a:r>
            <a:endParaRPr lang="vi-VN" sz="3600" b="1" cap="none" spc="0">
              <a:ln w="0"/>
              <a:solidFill>
                <a:schemeClr val="bg1"/>
              </a:solidFill>
              <a:effectLst>
                <a:outerShdw blurRad="38100" dist="19050" dir="2700000" algn="tl" rotWithShape="0">
                  <a:schemeClr val="dk1">
                    <a:alpha val="40000"/>
                  </a:schemeClr>
                </a:outerShdw>
              </a:effectLst>
            </a:endParaRPr>
          </a:p>
        </p:txBody>
      </p:sp>
      <p:sp>
        <p:nvSpPr>
          <p:cNvPr id="9" name="Hình chữ nhật 8">
            <a:extLst>
              <a:ext uri="{FF2B5EF4-FFF2-40B4-BE49-F238E27FC236}">
                <a16:creationId xmlns:a16="http://schemas.microsoft.com/office/drawing/2014/main" id="{6E03674D-8267-429C-AFDC-6B4E74F95B07}"/>
              </a:ext>
            </a:extLst>
          </p:cNvPr>
          <p:cNvSpPr/>
          <p:nvPr/>
        </p:nvSpPr>
        <p:spPr>
          <a:xfrm>
            <a:off x="9194842" y="2467883"/>
            <a:ext cx="2917839" cy="584775"/>
          </a:xfrm>
          <a:prstGeom prst="rect">
            <a:avLst/>
          </a:prstGeom>
          <a:noFill/>
        </p:spPr>
        <p:txBody>
          <a:bodyPr wrap="square" lIns="91440" tIns="45720" rIns="91440" bIns="45720">
            <a:spAutoFit/>
          </a:bodyPr>
          <a:lstStyle/>
          <a:p>
            <a:pPr algn="just"/>
            <a:r>
              <a:rPr lang="en-US" sz="3200">
                <a:ln w="0"/>
                <a:solidFill>
                  <a:srgbClr val="FF3737"/>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Xử lý tín hiệu</a:t>
            </a:r>
            <a:endParaRPr lang="vi-VN" sz="3200" b="0" cap="none" spc="0">
              <a:ln w="0"/>
              <a:solidFill>
                <a:srgbClr val="FF3737"/>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 name="Hình Bầu dục 9">
            <a:extLst>
              <a:ext uri="{FF2B5EF4-FFF2-40B4-BE49-F238E27FC236}">
                <a16:creationId xmlns:a16="http://schemas.microsoft.com/office/drawing/2014/main" id="{F5F9F497-0C56-4862-ADE5-346BD7788BB9}"/>
              </a:ext>
            </a:extLst>
          </p:cNvPr>
          <p:cNvSpPr/>
          <p:nvPr/>
        </p:nvSpPr>
        <p:spPr>
          <a:xfrm>
            <a:off x="8296788" y="2411160"/>
            <a:ext cx="748543" cy="7485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nh chữ nhật 10">
            <a:extLst>
              <a:ext uri="{FF2B5EF4-FFF2-40B4-BE49-F238E27FC236}">
                <a16:creationId xmlns:a16="http://schemas.microsoft.com/office/drawing/2014/main" id="{CECED068-8141-44D8-AEF0-AE615B81E04A}"/>
              </a:ext>
            </a:extLst>
          </p:cNvPr>
          <p:cNvSpPr/>
          <p:nvPr/>
        </p:nvSpPr>
        <p:spPr>
          <a:xfrm>
            <a:off x="8452074" y="2437106"/>
            <a:ext cx="441147" cy="646331"/>
          </a:xfrm>
          <a:prstGeom prst="rect">
            <a:avLst/>
          </a:prstGeom>
          <a:noFill/>
        </p:spPr>
        <p:txBody>
          <a:bodyPr wrap="none" lIns="91440" tIns="45720" rIns="91440" bIns="45720">
            <a:spAutoFit/>
          </a:bodyPr>
          <a:lstStyle/>
          <a:p>
            <a:pPr algn="ctr"/>
            <a:r>
              <a:rPr lang="en-US" sz="3600" b="1">
                <a:ln w="0"/>
                <a:solidFill>
                  <a:schemeClr val="bg1"/>
                </a:solidFill>
                <a:effectLst>
                  <a:outerShdw blurRad="38100" dist="19050" dir="2700000" algn="tl" rotWithShape="0">
                    <a:schemeClr val="dk1">
                      <a:alpha val="40000"/>
                    </a:schemeClr>
                  </a:outerShdw>
                </a:effectLst>
              </a:rPr>
              <a:t>2</a:t>
            </a:r>
            <a:endParaRPr lang="vi-VN" sz="3600" b="1" cap="none" spc="0">
              <a:ln w="0"/>
              <a:solidFill>
                <a:schemeClr val="bg1"/>
              </a:solidFill>
              <a:effectLst>
                <a:outerShdw blurRad="38100" dist="19050" dir="2700000" algn="tl" rotWithShape="0">
                  <a:schemeClr val="dk1">
                    <a:alpha val="40000"/>
                  </a:schemeClr>
                </a:outerShdw>
              </a:effectLst>
            </a:endParaRPr>
          </a:p>
        </p:txBody>
      </p:sp>
      <p:sp>
        <p:nvSpPr>
          <p:cNvPr id="12" name="Hình chữ nhật 11">
            <a:extLst>
              <a:ext uri="{FF2B5EF4-FFF2-40B4-BE49-F238E27FC236}">
                <a16:creationId xmlns:a16="http://schemas.microsoft.com/office/drawing/2014/main" id="{DF7D2D30-943F-4ED3-BB54-55E0E7FA298D}"/>
              </a:ext>
            </a:extLst>
          </p:cNvPr>
          <p:cNvSpPr/>
          <p:nvPr/>
        </p:nvSpPr>
        <p:spPr>
          <a:xfrm>
            <a:off x="9229373" y="3656586"/>
            <a:ext cx="2686688" cy="1077218"/>
          </a:xfrm>
          <a:prstGeom prst="rect">
            <a:avLst/>
          </a:prstGeom>
          <a:noFill/>
        </p:spPr>
        <p:txBody>
          <a:bodyPr wrap="square" lIns="91440" tIns="45720" rIns="91440" bIns="45720">
            <a:spAutoFit/>
          </a:bodyPr>
          <a:lstStyle/>
          <a:p>
            <a:pPr algn="just"/>
            <a:r>
              <a:rPr lang="en-US" sz="3200" b="0" cap="none" spc="0">
                <a:ln w="0"/>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L</a:t>
            </a:r>
            <a:r>
              <a:rPr lang="vi-VN" sz="3200" b="0" cap="none" spc="0">
                <a:ln w="0"/>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ư</a:t>
            </a:r>
            <a:r>
              <a:rPr lang="en-US" sz="3200" b="0" cap="none" spc="0">
                <a:ln w="0"/>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ợng t</a:t>
            </a:r>
            <a:r>
              <a:rPr lang="en-US" sz="3200">
                <a:ln w="0"/>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ử hóa tín hiệu</a:t>
            </a:r>
            <a:endParaRPr lang="vi-VN" sz="3200" b="0" cap="none" spc="0">
              <a:ln w="0"/>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3" name="Hình Bầu dục 12">
            <a:extLst>
              <a:ext uri="{FF2B5EF4-FFF2-40B4-BE49-F238E27FC236}">
                <a16:creationId xmlns:a16="http://schemas.microsoft.com/office/drawing/2014/main" id="{295A754C-628D-42D3-BB81-C257CD47E960}"/>
              </a:ext>
            </a:extLst>
          </p:cNvPr>
          <p:cNvSpPr/>
          <p:nvPr/>
        </p:nvSpPr>
        <p:spPr>
          <a:xfrm>
            <a:off x="8300143" y="3749645"/>
            <a:ext cx="748543" cy="748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745DDBB4-AD60-46BA-8769-947DA8E5D893}"/>
              </a:ext>
            </a:extLst>
          </p:cNvPr>
          <p:cNvSpPr/>
          <p:nvPr/>
        </p:nvSpPr>
        <p:spPr>
          <a:xfrm>
            <a:off x="8455429" y="3775591"/>
            <a:ext cx="441147" cy="646331"/>
          </a:xfrm>
          <a:prstGeom prst="rect">
            <a:avLst/>
          </a:prstGeom>
          <a:noFill/>
        </p:spPr>
        <p:txBody>
          <a:bodyPr wrap="none" lIns="91440" tIns="45720" rIns="91440" bIns="45720">
            <a:spAutoFit/>
          </a:bodyPr>
          <a:lstStyle/>
          <a:p>
            <a:pPr algn="ctr"/>
            <a:r>
              <a:rPr lang="en-US" sz="3600" b="1">
                <a:ln w="0"/>
                <a:solidFill>
                  <a:schemeClr val="bg1"/>
                </a:solidFill>
                <a:effectLst>
                  <a:outerShdw blurRad="38100" dist="19050" dir="2700000" algn="tl" rotWithShape="0">
                    <a:schemeClr val="dk1">
                      <a:alpha val="40000"/>
                    </a:schemeClr>
                  </a:outerShdw>
                </a:effectLst>
              </a:rPr>
              <a:t>3</a:t>
            </a:r>
            <a:endParaRPr lang="vi-VN" sz="3600" b="1" cap="none" spc="0">
              <a:ln w="0"/>
              <a:solidFill>
                <a:schemeClr val="bg1"/>
              </a:solidFill>
              <a:effectLst>
                <a:outerShdw blurRad="38100" dist="19050" dir="2700000" algn="tl" rotWithShape="0">
                  <a:schemeClr val="dk1">
                    <a:alpha val="40000"/>
                  </a:schemeClr>
                </a:outerShdw>
              </a:effectLst>
            </a:endParaRPr>
          </a:p>
        </p:txBody>
      </p:sp>
      <p:sp>
        <p:nvSpPr>
          <p:cNvPr id="15" name="Hình chữ nhật 14">
            <a:extLst>
              <a:ext uri="{FF2B5EF4-FFF2-40B4-BE49-F238E27FC236}">
                <a16:creationId xmlns:a16="http://schemas.microsoft.com/office/drawing/2014/main" id="{17AEDECC-A4EF-44E9-8A78-607AFBEE8F95}"/>
              </a:ext>
            </a:extLst>
          </p:cNvPr>
          <p:cNvSpPr/>
          <p:nvPr/>
        </p:nvSpPr>
        <p:spPr>
          <a:xfrm>
            <a:off x="9165873" y="4997646"/>
            <a:ext cx="2917839" cy="1077218"/>
          </a:xfrm>
          <a:prstGeom prst="rect">
            <a:avLst/>
          </a:prstGeom>
          <a:noFill/>
        </p:spPr>
        <p:txBody>
          <a:bodyPr wrap="square" lIns="91440" tIns="45720" rIns="91440" bIns="45720">
            <a:spAutoFit/>
          </a:bodyPr>
          <a:lstStyle/>
          <a:p>
            <a:pPr algn="just"/>
            <a:r>
              <a:rPr lang="en-US" sz="3200">
                <a:ln w="0"/>
                <a:solidFill>
                  <a:srgbClr val="FF3737"/>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L</a:t>
            </a:r>
            <a:r>
              <a:rPr lang="vi-VN" sz="3200">
                <a:ln w="0"/>
                <a:solidFill>
                  <a:srgbClr val="FF3737"/>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ư</a:t>
            </a:r>
            <a:r>
              <a:rPr lang="en-US" sz="3200">
                <a:ln w="0"/>
                <a:solidFill>
                  <a:srgbClr val="FF3737"/>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u trữ &amp; phát triển sau này</a:t>
            </a:r>
            <a:endParaRPr lang="vi-VN" sz="3200" b="0" cap="none" spc="0">
              <a:ln w="0"/>
              <a:solidFill>
                <a:srgbClr val="FF3737"/>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6" name="Hình Bầu dục 15">
            <a:extLst>
              <a:ext uri="{FF2B5EF4-FFF2-40B4-BE49-F238E27FC236}">
                <a16:creationId xmlns:a16="http://schemas.microsoft.com/office/drawing/2014/main" id="{660D0D16-45EB-4B47-B5C9-E683D616889D}"/>
              </a:ext>
            </a:extLst>
          </p:cNvPr>
          <p:cNvSpPr/>
          <p:nvPr/>
        </p:nvSpPr>
        <p:spPr>
          <a:xfrm>
            <a:off x="8267819" y="4940923"/>
            <a:ext cx="748543" cy="7485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nh chữ nhật 16">
            <a:extLst>
              <a:ext uri="{FF2B5EF4-FFF2-40B4-BE49-F238E27FC236}">
                <a16:creationId xmlns:a16="http://schemas.microsoft.com/office/drawing/2014/main" id="{9A37D441-EE28-4B2F-A1EC-36B1958ADE72}"/>
              </a:ext>
            </a:extLst>
          </p:cNvPr>
          <p:cNvSpPr/>
          <p:nvPr/>
        </p:nvSpPr>
        <p:spPr>
          <a:xfrm>
            <a:off x="8423105" y="4966869"/>
            <a:ext cx="441147" cy="646331"/>
          </a:xfrm>
          <a:prstGeom prst="rect">
            <a:avLst/>
          </a:prstGeom>
          <a:noFill/>
        </p:spPr>
        <p:txBody>
          <a:bodyPr wrap="none" lIns="91440" tIns="45720" rIns="91440" bIns="45720">
            <a:spAutoFit/>
          </a:bodyPr>
          <a:lstStyle/>
          <a:p>
            <a:pPr algn="ctr"/>
            <a:r>
              <a:rPr lang="en-US" sz="3600" b="1" cap="none" spc="0">
                <a:ln w="0"/>
                <a:solidFill>
                  <a:schemeClr val="bg1"/>
                </a:solidFill>
                <a:effectLst>
                  <a:outerShdw blurRad="38100" dist="19050" dir="2700000" algn="tl" rotWithShape="0">
                    <a:schemeClr val="dk1">
                      <a:alpha val="40000"/>
                    </a:schemeClr>
                  </a:outerShdw>
                </a:effectLst>
              </a:rPr>
              <a:t>4</a:t>
            </a:r>
            <a:endParaRPr lang="vi-VN" sz="3600" b="1" cap="none" spc="0">
              <a:ln w="0"/>
              <a:solidFill>
                <a:schemeClr val="bg1"/>
              </a:solidFill>
              <a:effectLst>
                <a:outerShdw blurRad="38100" dist="19050" dir="2700000" algn="tl" rotWithShape="0">
                  <a:schemeClr val="dk1">
                    <a:alpha val="40000"/>
                  </a:schemeClr>
                </a:outerShdw>
              </a:effectLst>
            </a:endParaRPr>
          </a:p>
        </p:txBody>
      </p:sp>
      <p:sp>
        <p:nvSpPr>
          <p:cNvPr id="18" name="Hình chữ nhật: Góc Tròn 17">
            <a:extLst>
              <a:ext uri="{FF2B5EF4-FFF2-40B4-BE49-F238E27FC236}">
                <a16:creationId xmlns:a16="http://schemas.microsoft.com/office/drawing/2014/main" id="{F6A7CDA7-8CC7-44BA-B306-7F01994B899A}"/>
              </a:ext>
            </a:extLst>
          </p:cNvPr>
          <p:cNvSpPr/>
          <p:nvPr/>
        </p:nvSpPr>
        <p:spPr>
          <a:xfrm>
            <a:off x="165099" y="3588319"/>
            <a:ext cx="6549418" cy="2509509"/>
          </a:xfrm>
          <a:prstGeom prst="roundRect">
            <a:avLst>
              <a:gd name="adj" fmla="val 44218"/>
            </a:avLst>
          </a:prstGeom>
          <a:noFill/>
          <a:ln w="381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ình chữ nhật: Góc Tròn 18">
            <a:extLst>
              <a:ext uri="{FF2B5EF4-FFF2-40B4-BE49-F238E27FC236}">
                <a16:creationId xmlns:a16="http://schemas.microsoft.com/office/drawing/2014/main" id="{EF6029E5-D13F-4478-BD31-EA4542FF1BCB}"/>
              </a:ext>
            </a:extLst>
          </p:cNvPr>
          <p:cNvSpPr/>
          <p:nvPr/>
        </p:nvSpPr>
        <p:spPr>
          <a:xfrm>
            <a:off x="2761663" y="2144658"/>
            <a:ext cx="2778172" cy="1890622"/>
          </a:xfrm>
          <a:prstGeom prst="roundRect">
            <a:avLst>
              <a:gd name="adj" fmla="val 44218"/>
            </a:avLst>
          </a:prstGeom>
          <a:noFill/>
          <a:ln w="381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ình chữ nhật: Góc Tròn 19">
            <a:extLst>
              <a:ext uri="{FF2B5EF4-FFF2-40B4-BE49-F238E27FC236}">
                <a16:creationId xmlns:a16="http://schemas.microsoft.com/office/drawing/2014/main" id="{6A302ABB-CB44-46A9-B71C-0C476705CB99}"/>
              </a:ext>
            </a:extLst>
          </p:cNvPr>
          <p:cNvSpPr/>
          <p:nvPr/>
        </p:nvSpPr>
        <p:spPr>
          <a:xfrm>
            <a:off x="5446732" y="2335777"/>
            <a:ext cx="2557124" cy="1392905"/>
          </a:xfrm>
          <a:prstGeom prst="roundRect">
            <a:avLst>
              <a:gd name="adj" fmla="val 44218"/>
            </a:avLst>
          </a:prstGeom>
          <a:noFill/>
          <a:ln w="38100">
            <a:solidFill>
              <a:srgbClr val="FF373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30771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fltVal val="0"/>
                                          </p:val>
                                        </p:tav>
                                        <p:tav tm="100000">
                                          <p:val>
                                            <p:strVal val="#ppt_w"/>
                                          </p:val>
                                        </p:tav>
                                      </p:tavLst>
                                    </p:anim>
                                    <p:anim calcmode="lin" valueType="num">
                                      <p:cBhvr>
                                        <p:cTn id="15" dur="1000" fill="hold"/>
                                        <p:tgtEl>
                                          <p:spTgt spid="2"/>
                                        </p:tgtEl>
                                        <p:attrNameLst>
                                          <p:attrName>ppt_h</p:attrName>
                                        </p:attrNameLst>
                                      </p:cBhvr>
                                      <p:tavLst>
                                        <p:tav tm="0">
                                          <p:val>
                                            <p:fltVal val="0"/>
                                          </p:val>
                                        </p:tav>
                                        <p:tav tm="100000">
                                          <p:val>
                                            <p:strVal val="#ppt_h"/>
                                          </p:val>
                                        </p:tav>
                                      </p:tavLst>
                                    </p:anim>
                                    <p:anim calcmode="lin" valueType="num">
                                      <p:cBhvr>
                                        <p:cTn id="16" dur="1000" fill="hold"/>
                                        <p:tgtEl>
                                          <p:spTgt spid="2"/>
                                        </p:tgtEl>
                                        <p:attrNameLst>
                                          <p:attrName>style.rotation</p:attrName>
                                        </p:attrNameLst>
                                      </p:cBhvr>
                                      <p:tavLst>
                                        <p:tav tm="0">
                                          <p:val>
                                            <p:fltVal val="90"/>
                                          </p:val>
                                        </p:tav>
                                        <p:tav tm="100000">
                                          <p:val>
                                            <p:fltVal val="0"/>
                                          </p:val>
                                        </p:tav>
                                      </p:tavLst>
                                    </p:anim>
                                    <p:animEffect transition="in" filter="fade">
                                      <p:cBhvr>
                                        <p:cTn id="17" dur="1000"/>
                                        <p:tgtEl>
                                          <p:spTgt spid="2"/>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 calcmode="lin" valueType="num">
                                      <p:cBhvr>
                                        <p:cTn id="22" dur="1000" fill="hold"/>
                                        <p:tgtEl>
                                          <p:spTgt spid="7"/>
                                        </p:tgtEl>
                                        <p:attrNameLst>
                                          <p:attrName>style.rotation</p:attrName>
                                        </p:attrNameLst>
                                      </p:cBhvr>
                                      <p:tavLst>
                                        <p:tav tm="0">
                                          <p:val>
                                            <p:fltVal val="90"/>
                                          </p:val>
                                        </p:tav>
                                        <p:tav tm="100000">
                                          <p:val>
                                            <p:fltVal val="0"/>
                                          </p:val>
                                        </p:tav>
                                      </p:tavLst>
                                    </p:anim>
                                    <p:animEffect transition="in" filter="fade">
                                      <p:cBhvr>
                                        <p:cTn id="23" dur="1000"/>
                                        <p:tgtEl>
                                          <p:spTgt spid="7"/>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arn(inVertical)">
                                      <p:cBhvr>
                                        <p:cTn id="40" dur="500"/>
                                        <p:tgtEl>
                                          <p:spTgt spid="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par>
                                <p:cTn id="50" presetID="53" presetClass="exit" presetSubtype="32" fill="hold" grpId="1" nodeType="withEffect">
                                  <p:stCondLst>
                                    <p:cond delay="0"/>
                                  </p:stCondLst>
                                  <p:childTnLst>
                                    <p:anim calcmode="lin" valueType="num">
                                      <p:cBhvr>
                                        <p:cTn id="51" dur="500"/>
                                        <p:tgtEl>
                                          <p:spTgt spid="5"/>
                                        </p:tgtEl>
                                        <p:attrNameLst>
                                          <p:attrName>ppt_w</p:attrName>
                                        </p:attrNameLst>
                                      </p:cBhvr>
                                      <p:tavLst>
                                        <p:tav tm="0">
                                          <p:val>
                                            <p:strVal val="ppt_w"/>
                                          </p:val>
                                        </p:tav>
                                        <p:tav tm="100000">
                                          <p:val>
                                            <p:fltVal val="0"/>
                                          </p:val>
                                        </p:tav>
                                      </p:tavLst>
                                    </p:anim>
                                    <p:anim calcmode="lin" valueType="num">
                                      <p:cBhvr>
                                        <p:cTn id="52" dur="500"/>
                                        <p:tgtEl>
                                          <p:spTgt spid="5"/>
                                        </p:tgtEl>
                                        <p:attrNameLst>
                                          <p:attrName>ppt_h</p:attrName>
                                        </p:attrNameLst>
                                      </p:cBhvr>
                                      <p:tavLst>
                                        <p:tav tm="0">
                                          <p:val>
                                            <p:strVal val="ppt_h"/>
                                          </p:val>
                                        </p:tav>
                                        <p:tav tm="100000">
                                          <p:val>
                                            <p:fltVal val="0"/>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Effect transition="in" filter="fade">
                                      <p:cBhvr>
                                        <p:cTn id="66" dur="500"/>
                                        <p:tgtEl>
                                          <p:spTgt spid="1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p:cTn id="69" dur="500" fill="hold"/>
                                        <p:tgtEl>
                                          <p:spTgt spid="14"/>
                                        </p:tgtEl>
                                        <p:attrNameLst>
                                          <p:attrName>ppt_w</p:attrName>
                                        </p:attrNameLst>
                                      </p:cBhvr>
                                      <p:tavLst>
                                        <p:tav tm="0">
                                          <p:val>
                                            <p:fltVal val="0"/>
                                          </p:val>
                                        </p:tav>
                                        <p:tav tm="100000">
                                          <p:val>
                                            <p:strVal val="#ppt_w"/>
                                          </p:val>
                                        </p:tav>
                                      </p:tavLst>
                                    </p:anim>
                                    <p:anim calcmode="lin" valueType="num">
                                      <p:cBhvr>
                                        <p:cTn id="70" dur="500" fill="hold"/>
                                        <p:tgtEl>
                                          <p:spTgt spid="14"/>
                                        </p:tgtEl>
                                        <p:attrNameLst>
                                          <p:attrName>ppt_h</p:attrName>
                                        </p:attrNameLst>
                                      </p:cBhvr>
                                      <p:tavLst>
                                        <p:tav tm="0">
                                          <p:val>
                                            <p:fltVal val="0"/>
                                          </p:val>
                                        </p:tav>
                                        <p:tav tm="100000">
                                          <p:val>
                                            <p:strVal val="#ppt_h"/>
                                          </p:val>
                                        </p:tav>
                                      </p:tavLst>
                                    </p:anim>
                                    <p:animEffect transition="in" filter="fade">
                                      <p:cBhvr>
                                        <p:cTn id="71" dur="500"/>
                                        <p:tgtEl>
                                          <p:spTgt spid="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p:cTn id="74" dur="500" fill="hold"/>
                                        <p:tgtEl>
                                          <p:spTgt spid="20"/>
                                        </p:tgtEl>
                                        <p:attrNameLst>
                                          <p:attrName>ppt_w</p:attrName>
                                        </p:attrNameLst>
                                      </p:cBhvr>
                                      <p:tavLst>
                                        <p:tav tm="0">
                                          <p:val>
                                            <p:fltVal val="0"/>
                                          </p:val>
                                        </p:tav>
                                        <p:tav tm="100000">
                                          <p:val>
                                            <p:strVal val="#ppt_w"/>
                                          </p:val>
                                        </p:tav>
                                      </p:tavLst>
                                    </p:anim>
                                    <p:anim calcmode="lin" valueType="num">
                                      <p:cBhvr>
                                        <p:cTn id="75" dur="500" fill="hold"/>
                                        <p:tgtEl>
                                          <p:spTgt spid="20"/>
                                        </p:tgtEl>
                                        <p:attrNameLst>
                                          <p:attrName>ppt_h</p:attrName>
                                        </p:attrNameLst>
                                      </p:cBhvr>
                                      <p:tavLst>
                                        <p:tav tm="0">
                                          <p:val>
                                            <p:fltVal val="0"/>
                                          </p:val>
                                        </p:tav>
                                        <p:tav tm="100000">
                                          <p:val>
                                            <p:strVal val="#ppt_h"/>
                                          </p:val>
                                        </p:tav>
                                      </p:tavLst>
                                    </p:anim>
                                    <p:animEffect transition="in" filter="fade">
                                      <p:cBhvr>
                                        <p:cTn id="76" dur="500"/>
                                        <p:tgtEl>
                                          <p:spTgt spid="20"/>
                                        </p:tgtEl>
                                      </p:cBhvr>
                                    </p:animEffect>
                                  </p:childTnLst>
                                </p:cTn>
                              </p:par>
                              <p:par>
                                <p:cTn id="77" presetID="22" presetClass="exit" presetSubtype="4" fill="hold" grpId="1" nodeType="withEffect">
                                  <p:stCondLst>
                                    <p:cond delay="0"/>
                                  </p:stCondLst>
                                  <p:childTnLst>
                                    <p:animEffect transition="out" filter="wipe(down)">
                                      <p:cBhvr>
                                        <p:cTn id="78" dur="500"/>
                                        <p:tgtEl>
                                          <p:spTgt spid="19"/>
                                        </p:tgtEl>
                                      </p:cBhvr>
                                    </p:animEffect>
                                    <p:set>
                                      <p:cBhvr>
                                        <p:cTn id="79" dur="1" fill="hold">
                                          <p:stCondLst>
                                            <p:cond delay="499"/>
                                          </p:stCondLst>
                                        </p:cTn>
                                        <p:tgtEl>
                                          <p:spTgt spid="1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p:cTn id="84" dur="500" fill="hold"/>
                                        <p:tgtEl>
                                          <p:spTgt spid="15"/>
                                        </p:tgtEl>
                                        <p:attrNameLst>
                                          <p:attrName>ppt_w</p:attrName>
                                        </p:attrNameLst>
                                      </p:cBhvr>
                                      <p:tavLst>
                                        <p:tav tm="0">
                                          <p:val>
                                            <p:fltVal val="0"/>
                                          </p:val>
                                        </p:tav>
                                        <p:tav tm="100000">
                                          <p:val>
                                            <p:strVal val="#ppt_w"/>
                                          </p:val>
                                        </p:tav>
                                      </p:tavLst>
                                    </p:anim>
                                    <p:anim calcmode="lin" valueType="num">
                                      <p:cBhvr>
                                        <p:cTn id="85" dur="500" fill="hold"/>
                                        <p:tgtEl>
                                          <p:spTgt spid="15"/>
                                        </p:tgtEl>
                                        <p:attrNameLst>
                                          <p:attrName>ppt_h</p:attrName>
                                        </p:attrNameLst>
                                      </p:cBhvr>
                                      <p:tavLst>
                                        <p:tav tm="0">
                                          <p:val>
                                            <p:fltVal val="0"/>
                                          </p:val>
                                        </p:tav>
                                        <p:tav tm="100000">
                                          <p:val>
                                            <p:strVal val="#ppt_h"/>
                                          </p:val>
                                        </p:tav>
                                      </p:tavLst>
                                    </p:anim>
                                    <p:animEffect transition="in" filter="fade">
                                      <p:cBhvr>
                                        <p:cTn id="86" dur="500"/>
                                        <p:tgtEl>
                                          <p:spTgt spid="15"/>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500" fill="hold"/>
                                        <p:tgtEl>
                                          <p:spTgt spid="17"/>
                                        </p:tgtEl>
                                        <p:attrNameLst>
                                          <p:attrName>ppt_w</p:attrName>
                                        </p:attrNameLst>
                                      </p:cBhvr>
                                      <p:tavLst>
                                        <p:tav tm="0">
                                          <p:val>
                                            <p:fltVal val="0"/>
                                          </p:val>
                                        </p:tav>
                                        <p:tav tm="100000">
                                          <p:val>
                                            <p:strVal val="#ppt_w"/>
                                          </p:val>
                                        </p:tav>
                                      </p:tavLst>
                                    </p:anim>
                                    <p:anim calcmode="lin" valueType="num">
                                      <p:cBhvr>
                                        <p:cTn id="95" dur="500" fill="hold"/>
                                        <p:tgtEl>
                                          <p:spTgt spid="17"/>
                                        </p:tgtEl>
                                        <p:attrNameLst>
                                          <p:attrName>ppt_h</p:attrName>
                                        </p:attrNameLst>
                                      </p:cBhvr>
                                      <p:tavLst>
                                        <p:tav tm="0">
                                          <p:val>
                                            <p:fltVal val="0"/>
                                          </p:val>
                                        </p:tav>
                                        <p:tav tm="100000">
                                          <p:val>
                                            <p:strVal val="#ppt_h"/>
                                          </p:val>
                                        </p:tav>
                                      </p:tavLst>
                                    </p:anim>
                                    <p:animEffect transition="in" filter="fade">
                                      <p:cBhvr>
                                        <p:cTn id="96" dur="500"/>
                                        <p:tgtEl>
                                          <p:spTgt spid="17"/>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 calcmode="lin" valueType="num">
                                      <p:cBhvr>
                                        <p:cTn id="99" dur="500" fill="hold"/>
                                        <p:tgtEl>
                                          <p:spTgt spid="18"/>
                                        </p:tgtEl>
                                        <p:attrNameLst>
                                          <p:attrName>ppt_w</p:attrName>
                                        </p:attrNameLst>
                                      </p:cBhvr>
                                      <p:tavLst>
                                        <p:tav tm="0">
                                          <p:val>
                                            <p:fltVal val="0"/>
                                          </p:val>
                                        </p:tav>
                                        <p:tav tm="100000">
                                          <p:val>
                                            <p:strVal val="#ppt_w"/>
                                          </p:val>
                                        </p:tav>
                                      </p:tavLst>
                                    </p:anim>
                                    <p:anim calcmode="lin" valueType="num">
                                      <p:cBhvr>
                                        <p:cTn id="100" dur="500" fill="hold"/>
                                        <p:tgtEl>
                                          <p:spTgt spid="18"/>
                                        </p:tgtEl>
                                        <p:attrNameLst>
                                          <p:attrName>ppt_h</p:attrName>
                                        </p:attrNameLst>
                                      </p:cBhvr>
                                      <p:tavLst>
                                        <p:tav tm="0">
                                          <p:val>
                                            <p:fltVal val="0"/>
                                          </p:val>
                                        </p:tav>
                                        <p:tav tm="100000">
                                          <p:val>
                                            <p:strVal val="#ppt_h"/>
                                          </p:val>
                                        </p:tav>
                                      </p:tavLst>
                                    </p:anim>
                                    <p:animEffect transition="in" filter="fade">
                                      <p:cBhvr>
                                        <p:cTn id="101" dur="500"/>
                                        <p:tgtEl>
                                          <p:spTgt spid="18"/>
                                        </p:tgtEl>
                                      </p:cBhvr>
                                    </p:animEffect>
                                  </p:childTnLst>
                                </p:cTn>
                              </p:par>
                              <p:par>
                                <p:cTn id="102" presetID="53" presetClass="exit" presetSubtype="32" fill="hold" grpId="1" nodeType="withEffect">
                                  <p:stCondLst>
                                    <p:cond delay="0"/>
                                  </p:stCondLst>
                                  <p:childTnLst>
                                    <p:anim calcmode="lin" valueType="num">
                                      <p:cBhvr>
                                        <p:cTn id="103" dur="500"/>
                                        <p:tgtEl>
                                          <p:spTgt spid="20"/>
                                        </p:tgtEl>
                                        <p:attrNameLst>
                                          <p:attrName>ppt_w</p:attrName>
                                        </p:attrNameLst>
                                      </p:cBhvr>
                                      <p:tavLst>
                                        <p:tav tm="0">
                                          <p:val>
                                            <p:strVal val="ppt_w"/>
                                          </p:val>
                                        </p:tav>
                                        <p:tav tm="100000">
                                          <p:val>
                                            <p:fltVal val="0"/>
                                          </p:val>
                                        </p:tav>
                                      </p:tavLst>
                                    </p:anim>
                                    <p:anim calcmode="lin" valueType="num">
                                      <p:cBhvr>
                                        <p:cTn id="104" dur="500"/>
                                        <p:tgtEl>
                                          <p:spTgt spid="20"/>
                                        </p:tgtEl>
                                        <p:attrNameLst>
                                          <p:attrName>ppt_h</p:attrName>
                                        </p:attrNameLst>
                                      </p:cBhvr>
                                      <p:tavLst>
                                        <p:tav tm="0">
                                          <p:val>
                                            <p:strVal val="ppt_h"/>
                                          </p:val>
                                        </p:tav>
                                        <p:tav tm="100000">
                                          <p:val>
                                            <p:fltVal val="0"/>
                                          </p:val>
                                        </p:tav>
                                      </p:tavLst>
                                    </p:anim>
                                    <p:animEffect transition="out" filter="fade">
                                      <p:cBhvr>
                                        <p:cTn id="105" dur="500"/>
                                        <p:tgtEl>
                                          <p:spTgt spid="20"/>
                                        </p:tgtEl>
                                      </p:cBhvr>
                                    </p:animEffect>
                                    <p:set>
                                      <p:cBhvr>
                                        <p:cTn id="106" dur="1" fill="hold">
                                          <p:stCondLst>
                                            <p:cond delay="499"/>
                                          </p:stCondLst>
                                        </p:cTn>
                                        <p:tgtEl>
                                          <p:spTgt spid="2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53" presetClass="exit" presetSubtype="32" fill="hold" grpId="1" nodeType="clickEffect">
                                  <p:stCondLst>
                                    <p:cond delay="0"/>
                                  </p:stCondLst>
                                  <p:childTnLst>
                                    <p:anim calcmode="lin" valueType="num">
                                      <p:cBhvr>
                                        <p:cTn id="110" dur="500"/>
                                        <p:tgtEl>
                                          <p:spTgt spid="18"/>
                                        </p:tgtEl>
                                        <p:attrNameLst>
                                          <p:attrName>ppt_w</p:attrName>
                                        </p:attrNameLst>
                                      </p:cBhvr>
                                      <p:tavLst>
                                        <p:tav tm="0">
                                          <p:val>
                                            <p:strVal val="ppt_w"/>
                                          </p:val>
                                        </p:tav>
                                        <p:tav tm="100000">
                                          <p:val>
                                            <p:fltVal val="0"/>
                                          </p:val>
                                        </p:tav>
                                      </p:tavLst>
                                    </p:anim>
                                    <p:anim calcmode="lin" valueType="num">
                                      <p:cBhvr>
                                        <p:cTn id="111" dur="500"/>
                                        <p:tgtEl>
                                          <p:spTgt spid="18"/>
                                        </p:tgtEl>
                                        <p:attrNameLst>
                                          <p:attrName>ppt_h</p:attrName>
                                        </p:attrNameLst>
                                      </p:cBhvr>
                                      <p:tavLst>
                                        <p:tav tm="0">
                                          <p:val>
                                            <p:strVal val="ppt_h"/>
                                          </p:val>
                                        </p:tav>
                                        <p:tav tm="100000">
                                          <p:val>
                                            <p:fltVal val="0"/>
                                          </p:val>
                                        </p:tav>
                                      </p:tavLst>
                                    </p:anim>
                                    <p:animEffect transition="out" filter="fade">
                                      <p:cBhvr>
                                        <p:cTn id="112" dur="500"/>
                                        <p:tgtEl>
                                          <p:spTgt spid="18"/>
                                        </p:tgtEl>
                                      </p:cBhvr>
                                    </p:animEffect>
                                    <p:set>
                                      <p:cBhvr>
                                        <p:cTn id="11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7" grpId="0" animBg="1"/>
      <p:bldP spid="6" grpId="0"/>
      <p:bldP spid="9" grpId="0"/>
      <p:bldP spid="10" grpId="0" animBg="1"/>
      <p:bldP spid="11" grpId="0"/>
      <p:bldP spid="12" grpId="0"/>
      <p:bldP spid="13" grpId="0" animBg="1"/>
      <p:bldP spid="14" grpId="0"/>
      <p:bldP spid="15" grpId="0"/>
      <p:bldP spid="16" grpId="0" animBg="1"/>
      <p:bldP spid="17" grpId="0"/>
      <p:bldP spid="18" grpId="0" animBg="1"/>
      <p:bldP spid="18" grpId="1" animBg="1"/>
      <p:bldP spid="19" grpId="0" animBg="1"/>
      <p:bldP spid="19" grpId="1" animBg="1"/>
      <p:bldP spid="20" grpId="0" animBg="1"/>
      <p:bldP spid="2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493976"/>
            <a:ext cx="3686629" cy="1429658"/>
            <a:chOff x="0" y="2714172"/>
            <a:chExt cx="3686629" cy="1429658"/>
          </a:xfrm>
        </p:grpSpPr>
        <p:sp>
          <p:nvSpPr>
            <p:cNvPr id="2" name="五边形 1"/>
            <p:cNvSpPr/>
            <p:nvPr/>
          </p:nvSpPr>
          <p:spPr>
            <a:xfrm>
              <a:off x="0" y="2714172"/>
              <a:ext cx="3686629" cy="1429658"/>
            </a:xfrm>
            <a:prstGeom prst="homePlate">
              <a:avLst>
                <a:gd name="adj" fmla="val 238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任意多边形 5"/>
            <p:cNvSpPr/>
            <p:nvPr/>
          </p:nvSpPr>
          <p:spPr>
            <a:xfrm>
              <a:off x="0" y="3429001"/>
              <a:ext cx="3686629" cy="714829"/>
            </a:xfrm>
            <a:custGeom>
              <a:avLst/>
              <a:gdLst>
                <a:gd name="connsiteX0" fmla="*/ 0 w 3686629"/>
                <a:gd name="connsiteY0" fmla="*/ 0 h 714829"/>
                <a:gd name="connsiteX1" fmla="*/ 3686629 w 3686629"/>
                <a:gd name="connsiteY1" fmla="*/ 0 h 714829"/>
                <a:gd name="connsiteX2" fmla="*/ 3344998 w 3686629"/>
                <a:gd name="connsiteY2" fmla="*/ 714829 h 714829"/>
                <a:gd name="connsiteX3" fmla="*/ 0 w 3686629"/>
                <a:gd name="connsiteY3" fmla="*/ 714829 h 714829"/>
              </a:gdLst>
              <a:ahLst/>
              <a:cxnLst>
                <a:cxn ang="0">
                  <a:pos x="connsiteX0" y="connsiteY0"/>
                </a:cxn>
                <a:cxn ang="0">
                  <a:pos x="connsiteX1" y="connsiteY1"/>
                </a:cxn>
                <a:cxn ang="0">
                  <a:pos x="connsiteX2" y="connsiteY2"/>
                </a:cxn>
                <a:cxn ang="0">
                  <a:pos x="connsiteX3" y="connsiteY3"/>
                </a:cxn>
              </a:cxnLst>
              <a:rect l="l" t="t" r="r" b="b"/>
              <a:pathLst>
                <a:path w="3686629" h="714829">
                  <a:moveTo>
                    <a:pt x="0" y="0"/>
                  </a:moveTo>
                  <a:lnTo>
                    <a:pt x="3686629" y="0"/>
                  </a:lnTo>
                  <a:lnTo>
                    <a:pt x="3344998" y="714829"/>
                  </a:lnTo>
                  <a:lnTo>
                    <a:pt x="0" y="71482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六边形 2"/>
            <p:cNvSpPr/>
            <p:nvPr/>
          </p:nvSpPr>
          <p:spPr>
            <a:xfrm>
              <a:off x="2179682" y="2848430"/>
              <a:ext cx="1346924" cy="116114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8" name="椭圆 6"/>
            <p:cNvSpPr/>
            <p:nvPr/>
          </p:nvSpPr>
          <p:spPr>
            <a:xfrm>
              <a:off x="2531289" y="3134073"/>
              <a:ext cx="643710" cy="593484"/>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9" name="文本框 8"/>
          <p:cNvSpPr txBox="1"/>
          <p:nvPr/>
        </p:nvSpPr>
        <p:spPr>
          <a:xfrm>
            <a:off x="4024257" y="830623"/>
            <a:ext cx="5301451" cy="769441"/>
          </a:xfrm>
          <a:prstGeom prst="rect">
            <a:avLst/>
          </a:prstGeom>
          <a:noFill/>
        </p:spPr>
        <p:txBody>
          <a:bodyPr wrap="none" rtlCol="0">
            <a:spAutoFit/>
            <a:scene3d>
              <a:camera prst="orthographicFront"/>
              <a:lightRig rig="threePt" dir="t"/>
            </a:scene3d>
            <a:sp3d contourW="12700"/>
          </a:bodyPr>
          <a:lstStyle/>
          <a:p>
            <a:pPr lvl="0">
              <a:defRPr/>
            </a:pPr>
            <a:r>
              <a:rPr lang="en-US" altLang="zh-CN" sz="44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NỘI DUNG CHÍNH</a:t>
            </a:r>
            <a:endParaRPr lang="zh-CN" altLang="en-US" sz="4400" b="1" dirty="0">
              <a:solidFill>
                <a:schemeClr val="tx1">
                  <a:lumMod val="75000"/>
                  <a:lumOff val="25000"/>
                </a:schemeClr>
              </a:solidFill>
              <a:latin typeface="Tahoma" panose="020B0604030504040204" pitchFamily="34" charset="0"/>
              <a:ea typeface="方正兰亭中黑_GBK" panose="02000000000000000000" pitchFamily="2" charset="-122"/>
              <a:cs typeface="Tahoma" panose="020B0604030504040204" pitchFamily="34" charset="0"/>
            </a:endParaRPr>
          </a:p>
        </p:txBody>
      </p:sp>
      <p:cxnSp>
        <p:nvCxnSpPr>
          <p:cNvPr id="10" name="直接连接符 9"/>
          <p:cNvCxnSpPr/>
          <p:nvPr/>
        </p:nvCxnSpPr>
        <p:spPr>
          <a:xfrm>
            <a:off x="4174893" y="1898004"/>
            <a:ext cx="762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0196052" y="3404431"/>
            <a:ext cx="1995948" cy="3453569"/>
          </a:xfrm>
          <a:custGeom>
            <a:avLst/>
            <a:gdLst>
              <a:gd name="connsiteX0" fmla="*/ 863392 w 1995948"/>
              <a:gd name="connsiteY0" fmla="*/ 0 h 3453569"/>
              <a:gd name="connsiteX1" fmla="*/ 1995948 w 1995948"/>
              <a:gd name="connsiteY1" fmla="*/ 0 h 3453569"/>
              <a:gd name="connsiteX2" fmla="*/ 1995948 w 1995948"/>
              <a:gd name="connsiteY2" fmla="*/ 3453569 h 3453569"/>
              <a:gd name="connsiteX3" fmla="*/ 0 w 1995948"/>
              <a:gd name="connsiteY3" fmla="*/ 3453569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863392" y="0"/>
                </a:moveTo>
                <a:lnTo>
                  <a:pt x="1995948" y="0"/>
                </a:lnTo>
                <a:lnTo>
                  <a:pt x="1995948" y="3453569"/>
                </a:lnTo>
                <a:lnTo>
                  <a:pt x="0" y="3453569"/>
                </a:lnTo>
                <a:close/>
              </a:path>
            </a:pathLst>
          </a:cu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7" name="任意多边形 16"/>
          <p:cNvSpPr/>
          <p:nvPr/>
        </p:nvSpPr>
        <p:spPr>
          <a:xfrm flipV="1">
            <a:off x="10196052" y="-1"/>
            <a:ext cx="1995948" cy="3404431"/>
          </a:xfrm>
          <a:custGeom>
            <a:avLst/>
            <a:gdLst>
              <a:gd name="connsiteX0" fmla="*/ 0 w 1995948"/>
              <a:gd name="connsiteY0" fmla="*/ 3453569 h 3453569"/>
              <a:gd name="connsiteX1" fmla="*/ 1995948 w 1995948"/>
              <a:gd name="connsiteY1" fmla="*/ 3453569 h 3453569"/>
              <a:gd name="connsiteX2" fmla="*/ 1995948 w 1995948"/>
              <a:gd name="connsiteY2" fmla="*/ 0 h 3453569"/>
              <a:gd name="connsiteX3" fmla="*/ 863392 w 1995948"/>
              <a:gd name="connsiteY3" fmla="*/ 0 h 3453569"/>
            </a:gdLst>
            <a:ahLst/>
            <a:cxnLst>
              <a:cxn ang="0">
                <a:pos x="connsiteX0" y="connsiteY0"/>
              </a:cxn>
              <a:cxn ang="0">
                <a:pos x="connsiteX1" y="connsiteY1"/>
              </a:cxn>
              <a:cxn ang="0">
                <a:pos x="connsiteX2" y="connsiteY2"/>
              </a:cxn>
              <a:cxn ang="0">
                <a:pos x="connsiteX3" y="connsiteY3"/>
              </a:cxn>
            </a:cxnLst>
            <a:rect l="l" t="t" r="r" b="b"/>
            <a:pathLst>
              <a:path w="1995948" h="3453569">
                <a:moveTo>
                  <a:pt x="0" y="3453569"/>
                </a:moveTo>
                <a:lnTo>
                  <a:pt x="1995948" y="3453569"/>
                </a:lnTo>
                <a:lnTo>
                  <a:pt x="1995948" y="0"/>
                </a:lnTo>
                <a:lnTo>
                  <a:pt x="86339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179533" y="1764511"/>
            <a:ext cx="861774" cy="2379319"/>
          </a:xfrm>
          <a:prstGeom prst="rect">
            <a:avLst/>
          </a:prstGeom>
          <a:noFill/>
        </p:spPr>
        <p:txBody>
          <a:bodyPr vert="eaVert"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b="1" noProof="0">
                <a:solidFill>
                  <a:schemeClr val="bg1"/>
                </a:solidFill>
                <a:latin typeface="Calibri" panose="020F0502020204030204" pitchFamily="34" charset="0"/>
                <a:ea typeface="+mj-ea"/>
              </a:rPr>
              <a:t>PHẦN 02</a:t>
            </a:r>
            <a:endParaRPr kumimoji="0" lang="zh-CN" altLang="en-US" sz="4400" b="1" u="none" strike="noStrike" kern="1200" cap="none" spc="0" normalizeH="0" baseline="0" noProof="0" dirty="0">
              <a:ln>
                <a:noFill/>
              </a:ln>
              <a:solidFill>
                <a:schemeClr val="bg1"/>
              </a:solidFill>
              <a:effectLst/>
              <a:uLnTx/>
              <a:uFillTx/>
              <a:latin typeface="Calibri" panose="020F0502020204030204" pitchFamily="34" charset="0"/>
              <a:ea typeface="+mj-ea"/>
            </a:endParaRPr>
          </a:p>
        </p:txBody>
      </p:sp>
      <p:sp>
        <p:nvSpPr>
          <p:cNvPr id="12" name="Hình chữ nhật 11">
            <a:extLst>
              <a:ext uri="{FF2B5EF4-FFF2-40B4-BE49-F238E27FC236}">
                <a16:creationId xmlns:a16="http://schemas.microsoft.com/office/drawing/2014/main" id="{D6C6DDE7-FCDD-4052-A716-0281214331DE}"/>
              </a:ext>
            </a:extLst>
          </p:cNvPr>
          <p:cNvSpPr/>
          <p:nvPr/>
        </p:nvSpPr>
        <p:spPr>
          <a:xfrm>
            <a:off x="11508155" y="6015343"/>
            <a:ext cx="3978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6</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îŝḷîḓé-矩形: 圆角 1">
            <a:extLst>
              <a:ext uri="{FF2B5EF4-FFF2-40B4-BE49-F238E27FC236}">
                <a16:creationId xmlns:a16="http://schemas.microsoft.com/office/drawing/2014/main" id="{CDB0D417-55D2-487C-9825-AC93B83F6F2B}"/>
              </a:ext>
            </a:extLst>
          </p:cNvPr>
          <p:cNvSpPr/>
          <p:nvPr/>
        </p:nvSpPr>
        <p:spPr>
          <a:xfrm>
            <a:off x="387488" y="2508849"/>
            <a:ext cx="1702870" cy="1702871"/>
          </a:xfrm>
          <a:prstGeom prst="roundRect">
            <a:avLst>
              <a:gd name="adj" fmla="val 2049"/>
            </a:avLst>
          </a:prstGeom>
          <a:solidFill>
            <a:schemeClr val="accent1">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14" name="îŝḷîḓé-矩形: 圆角 2">
            <a:extLst>
              <a:ext uri="{FF2B5EF4-FFF2-40B4-BE49-F238E27FC236}">
                <a16:creationId xmlns:a16="http://schemas.microsoft.com/office/drawing/2014/main" id="{B1DA66D8-B83F-4023-A57A-A5651787104C}"/>
              </a:ext>
            </a:extLst>
          </p:cNvPr>
          <p:cNvSpPr/>
          <p:nvPr/>
        </p:nvSpPr>
        <p:spPr>
          <a:xfrm>
            <a:off x="471459" y="2592820"/>
            <a:ext cx="1534929" cy="1534929"/>
          </a:xfrm>
          <a:prstGeom prst="roundRect">
            <a:avLst>
              <a:gd name="adj" fmla="val 50000"/>
            </a:avLst>
          </a:prstGeom>
          <a:solidFill>
            <a:srgbClr val="FF373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1" name="îŝḷîḓé-矩形: 圆角 5">
            <a:extLst>
              <a:ext uri="{FF2B5EF4-FFF2-40B4-BE49-F238E27FC236}">
                <a16:creationId xmlns:a16="http://schemas.microsoft.com/office/drawing/2014/main" id="{06F55E8E-F2C7-4BB3-8C01-7E47C5ED94AC}"/>
              </a:ext>
            </a:extLst>
          </p:cNvPr>
          <p:cNvSpPr/>
          <p:nvPr/>
        </p:nvSpPr>
        <p:spPr>
          <a:xfrm>
            <a:off x="2483439" y="2508849"/>
            <a:ext cx="1702870" cy="1702871"/>
          </a:xfrm>
          <a:prstGeom prst="roundRect">
            <a:avLst>
              <a:gd name="adj" fmla="val 2049"/>
            </a:avLst>
          </a:prstGeom>
          <a:solidFill>
            <a:schemeClr val="accent2">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2" name="îŝḷîḓé-矩形: 圆角 6">
            <a:extLst>
              <a:ext uri="{FF2B5EF4-FFF2-40B4-BE49-F238E27FC236}">
                <a16:creationId xmlns:a16="http://schemas.microsoft.com/office/drawing/2014/main" id="{FA237F6E-BB6C-43F3-8594-7AF531868FAA}"/>
              </a:ext>
            </a:extLst>
          </p:cNvPr>
          <p:cNvSpPr/>
          <p:nvPr/>
        </p:nvSpPr>
        <p:spPr>
          <a:xfrm>
            <a:off x="2567410" y="2592820"/>
            <a:ext cx="1534929" cy="1534929"/>
          </a:xfrm>
          <a:prstGeom prst="roundRect">
            <a:avLst>
              <a:gd name="adj" fmla="val 50000"/>
            </a:avLst>
          </a:prstGeom>
          <a:solidFill>
            <a:srgbClr val="41414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3" name="îŝḷîḓé-矩形: 圆角 8">
            <a:extLst>
              <a:ext uri="{FF2B5EF4-FFF2-40B4-BE49-F238E27FC236}">
                <a16:creationId xmlns:a16="http://schemas.microsoft.com/office/drawing/2014/main" id="{3A90C23C-8DC6-41EE-B9D0-29D0934ABEC1}"/>
              </a:ext>
            </a:extLst>
          </p:cNvPr>
          <p:cNvSpPr/>
          <p:nvPr/>
        </p:nvSpPr>
        <p:spPr>
          <a:xfrm>
            <a:off x="4579390" y="2508848"/>
            <a:ext cx="1702870" cy="1702871"/>
          </a:xfrm>
          <a:prstGeom prst="roundRect">
            <a:avLst>
              <a:gd name="adj" fmla="val 2049"/>
            </a:avLst>
          </a:prstGeom>
          <a:solidFill>
            <a:schemeClr val="accent1">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4" name="îŝḷîḓé-矩形: 圆角 9">
            <a:extLst>
              <a:ext uri="{FF2B5EF4-FFF2-40B4-BE49-F238E27FC236}">
                <a16:creationId xmlns:a16="http://schemas.microsoft.com/office/drawing/2014/main" id="{59320B95-6737-4CCB-BEB5-A110B8F4A0D0}"/>
              </a:ext>
            </a:extLst>
          </p:cNvPr>
          <p:cNvSpPr/>
          <p:nvPr/>
        </p:nvSpPr>
        <p:spPr>
          <a:xfrm>
            <a:off x="4663361" y="2592819"/>
            <a:ext cx="1534929" cy="1534929"/>
          </a:xfrm>
          <a:prstGeom prst="roundRect">
            <a:avLst>
              <a:gd name="adj" fmla="val 50000"/>
            </a:avLst>
          </a:prstGeom>
          <a:solidFill>
            <a:schemeClr val="accent3">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5" name="îŝḷîḓé-矩形: 圆角 11">
            <a:extLst>
              <a:ext uri="{FF2B5EF4-FFF2-40B4-BE49-F238E27FC236}">
                <a16:creationId xmlns:a16="http://schemas.microsoft.com/office/drawing/2014/main" id="{90FC612C-B8DC-4320-B49A-3E517C0C2579}"/>
              </a:ext>
            </a:extLst>
          </p:cNvPr>
          <p:cNvSpPr/>
          <p:nvPr/>
        </p:nvSpPr>
        <p:spPr>
          <a:xfrm>
            <a:off x="8771294" y="2508848"/>
            <a:ext cx="1702870" cy="1702871"/>
          </a:xfrm>
          <a:prstGeom prst="roundRect">
            <a:avLst>
              <a:gd name="adj" fmla="val 2049"/>
            </a:avLst>
          </a:prstGeom>
          <a:solidFill>
            <a:schemeClr val="accent1">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6" name="îŝḷîḓé-矩形: 圆角 12">
            <a:extLst>
              <a:ext uri="{FF2B5EF4-FFF2-40B4-BE49-F238E27FC236}">
                <a16:creationId xmlns:a16="http://schemas.microsoft.com/office/drawing/2014/main" id="{BB6A1D7E-C327-494C-9C69-248578FF9257}"/>
              </a:ext>
            </a:extLst>
          </p:cNvPr>
          <p:cNvSpPr/>
          <p:nvPr/>
        </p:nvSpPr>
        <p:spPr>
          <a:xfrm>
            <a:off x="8855265" y="2592819"/>
            <a:ext cx="1534929" cy="1534929"/>
          </a:xfrm>
          <a:prstGeom prst="roundRect">
            <a:avLst>
              <a:gd name="adj" fmla="val 50000"/>
            </a:avLst>
          </a:prstGeom>
          <a:solidFill>
            <a:schemeClr val="accent5">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7" name="îŝḷîḓé-矩形: 圆角 14">
            <a:extLst>
              <a:ext uri="{FF2B5EF4-FFF2-40B4-BE49-F238E27FC236}">
                <a16:creationId xmlns:a16="http://schemas.microsoft.com/office/drawing/2014/main" id="{1C09E1BA-7149-41C8-8C81-959E3C25B5F3}"/>
              </a:ext>
            </a:extLst>
          </p:cNvPr>
          <p:cNvSpPr/>
          <p:nvPr/>
        </p:nvSpPr>
        <p:spPr>
          <a:xfrm>
            <a:off x="6675341" y="2508849"/>
            <a:ext cx="1702870" cy="1702871"/>
          </a:xfrm>
          <a:prstGeom prst="roundRect">
            <a:avLst>
              <a:gd name="adj" fmla="val 2049"/>
            </a:avLst>
          </a:prstGeom>
          <a:solidFill>
            <a:schemeClr val="accent2">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28" name="îŝḷîḓé-矩形: 圆角 15">
            <a:extLst>
              <a:ext uri="{FF2B5EF4-FFF2-40B4-BE49-F238E27FC236}">
                <a16:creationId xmlns:a16="http://schemas.microsoft.com/office/drawing/2014/main" id="{49C30D1A-BFB4-469B-8781-A4A0748F2341}"/>
              </a:ext>
            </a:extLst>
          </p:cNvPr>
          <p:cNvSpPr/>
          <p:nvPr/>
        </p:nvSpPr>
        <p:spPr>
          <a:xfrm>
            <a:off x="6759312" y="2592820"/>
            <a:ext cx="1534929" cy="1534929"/>
          </a:xfrm>
          <a:prstGeom prst="roundRect">
            <a:avLst>
              <a:gd name="adj" fmla="val 50000"/>
            </a:avLst>
          </a:pr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35" name="矩形 32">
            <a:extLst>
              <a:ext uri="{FF2B5EF4-FFF2-40B4-BE49-F238E27FC236}">
                <a16:creationId xmlns:a16="http://schemas.microsoft.com/office/drawing/2014/main" id="{440837D7-3142-4CAE-AF55-7B4F96A5D641}"/>
              </a:ext>
            </a:extLst>
          </p:cNvPr>
          <p:cNvSpPr/>
          <p:nvPr/>
        </p:nvSpPr>
        <p:spPr>
          <a:xfrm>
            <a:off x="82848" y="4314302"/>
            <a:ext cx="2318892" cy="116063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latin typeface="Tahoma" panose="020B0604030504040204" pitchFamily="34" charset="0"/>
                <a:ea typeface="Tahoma" panose="020B0604030504040204" pitchFamily="34" charset="0"/>
                <a:cs typeface="Tahoma" panose="020B0604030504040204" pitchFamily="34" charset="0"/>
              </a:rPr>
              <a:t>Fast Fourier Transform</a:t>
            </a:r>
            <a:br>
              <a:rPr lang="en-US" altLang="zh-CN" sz="2000" b="1">
                <a:latin typeface="Tahoma" panose="020B0604030504040204" pitchFamily="34" charset="0"/>
                <a:ea typeface="Tahoma" panose="020B0604030504040204" pitchFamily="34" charset="0"/>
                <a:cs typeface="Tahoma" panose="020B0604030504040204" pitchFamily="34" charset="0"/>
              </a:rPr>
            </a:br>
            <a:r>
              <a:rPr lang="en-US" altLang="zh-CN" sz="2000" b="1">
                <a:latin typeface="Tahoma" panose="020B0604030504040204" pitchFamily="34" charset="0"/>
                <a:ea typeface="Tahoma" panose="020B0604030504040204" pitchFamily="34" charset="0"/>
                <a:cs typeface="Tahoma" panose="020B0604030504040204" pitchFamily="34" charset="0"/>
              </a:rPr>
              <a:t>(FFT)</a:t>
            </a:r>
            <a:endParaRPr lang="zh-CN" altLang="en-US" sz="2000" b="1" dirty="0">
              <a:latin typeface="Tahoma" panose="020B0604030504040204" pitchFamily="34" charset="0"/>
              <a:cs typeface="Tahoma" panose="020B0604030504040204" pitchFamily="34" charset="0"/>
            </a:endParaRPr>
          </a:p>
        </p:txBody>
      </p:sp>
      <p:sp>
        <p:nvSpPr>
          <p:cNvPr id="38" name="矩形 38">
            <a:extLst>
              <a:ext uri="{FF2B5EF4-FFF2-40B4-BE49-F238E27FC236}">
                <a16:creationId xmlns:a16="http://schemas.microsoft.com/office/drawing/2014/main" id="{0D69721E-D02F-4A19-87B7-B5A77B6F8907}"/>
              </a:ext>
            </a:extLst>
          </p:cNvPr>
          <p:cNvSpPr/>
          <p:nvPr/>
        </p:nvSpPr>
        <p:spPr>
          <a:xfrm>
            <a:off x="1934325" y="4380592"/>
            <a:ext cx="2802729" cy="79130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solidFill>
                  <a:srgbClr val="FF3737"/>
                </a:solidFill>
                <a:latin typeface="Tahoma" panose="020B0604030504040204" pitchFamily="34" charset="0"/>
                <a:ea typeface="Tahoma" panose="020B0604030504040204" pitchFamily="34" charset="0"/>
                <a:cs typeface="Tahoma" panose="020B0604030504040204" pitchFamily="34" charset="0"/>
              </a:rPr>
              <a:t>Bộ lọc tín hiệu</a:t>
            </a:r>
            <a:br>
              <a:rPr lang="en-US" altLang="zh-CN" sz="2000" b="1">
                <a:solidFill>
                  <a:srgbClr val="FF3737"/>
                </a:solidFill>
                <a:latin typeface="Tahoma" panose="020B0604030504040204" pitchFamily="34" charset="0"/>
                <a:ea typeface="Tahoma" panose="020B0604030504040204" pitchFamily="34" charset="0"/>
                <a:cs typeface="Tahoma" panose="020B0604030504040204" pitchFamily="34" charset="0"/>
              </a:rPr>
            </a:br>
            <a:r>
              <a:rPr lang="en-US" altLang="zh-CN" sz="2000" b="1">
                <a:solidFill>
                  <a:srgbClr val="FF3737"/>
                </a:solidFill>
                <a:latin typeface="Tahoma" panose="020B0604030504040204" pitchFamily="34" charset="0"/>
                <a:ea typeface="Tahoma" panose="020B0604030504040204" pitchFamily="34" charset="0"/>
                <a:cs typeface="Tahoma" panose="020B0604030504040204" pitchFamily="34" charset="0"/>
              </a:rPr>
              <a:t>Butterworth</a:t>
            </a:r>
            <a:endParaRPr lang="zh-CN" altLang="en-US" sz="2000" b="1" dirty="0">
              <a:solidFill>
                <a:srgbClr val="FF3737"/>
              </a:solidFill>
              <a:latin typeface="Tahoma" panose="020B0604030504040204" pitchFamily="34" charset="0"/>
              <a:cs typeface="Tahoma" panose="020B0604030504040204" pitchFamily="34" charset="0"/>
            </a:endParaRPr>
          </a:p>
        </p:txBody>
      </p:sp>
      <p:sp>
        <p:nvSpPr>
          <p:cNvPr id="41" name="矩形 41">
            <a:extLst>
              <a:ext uri="{FF2B5EF4-FFF2-40B4-BE49-F238E27FC236}">
                <a16:creationId xmlns:a16="http://schemas.microsoft.com/office/drawing/2014/main" id="{D5E9F50E-45A4-4734-B158-5607E536F2A8}"/>
              </a:ext>
            </a:extLst>
          </p:cNvPr>
          <p:cNvSpPr/>
          <p:nvPr/>
        </p:nvSpPr>
        <p:spPr>
          <a:xfrm>
            <a:off x="4569404" y="4305720"/>
            <a:ext cx="1702870" cy="79130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latin typeface="Tahoma" panose="020B0604030504040204" pitchFamily="34" charset="0"/>
                <a:ea typeface="Tahoma" panose="020B0604030504040204" pitchFamily="34" charset="0"/>
                <a:cs typeface="Tahoma" panose="020B0604030504040204" pitchFamily="34" charset="0"/>
              </a:rPr>
              <a:t>L</a:t>
            </a:r>
            <a:r>
              <a:rPr lang="vi-VN" altLang="zh-CN" sz="2000" b="1">
                <a:latin typeface="Tahoma" panose="020B0604030504040204" pitchFamily="34" charset="0"/>
                <a:ea typeface="Tahoma" panose="020B0604030504040204" pitchFamily="34" charset="0"/>
                <a:cs typeface="Tahoma" panose="020B0604030504040204" pitchFamily="34" charset="0"/>
              </a:rPr>
              <a:t>ư</a:t>
            </a:r>
            <a:r>
              <a:rPr lang="en-US" altLang="zh-CN" sz="2000" b="1">
                <a:latin typeface="Tahoma" panose="020B0604030504040204" pitchFamily="34" charset="0"/>
                <a:ea typeface="Tahoma" panose="020B0604030504040204" pitchFamily="34" charset="0"/>
                <a:cs typeface="Tahoma" panose="020B0604030504040204" pitchFamily="34" charset="0"/>
              </a:rPr>
              <a:t>ợng tử hóa tín hiệu</a:t>
            </a:r>
          </a:p>
        </p:txBody>
      </p:sp>
      <p:sp>
        <p:nvSpPr>
          <p:cNvPr id="44" name="矩形 44">
            <a:extLst>
              <a:ext uri="{FF2B5EF4-FFF2-40B4-BE49-F238E27FC236}">
                <a16:creationId xmlns:a16="http://schemas.microsoft.com/office/drawing/2014/main" id="{15717767-8D37-4F19-8113-4B7784EACD63}"/>
              </a:ext>
            </a:extLst>
          </p:cNvPr>
          <p:cNvSpPr/>
          <p:nvPr/>
        </p:nvSpPr>
        <p:spPr>
          <a:xfrm>
            <a:off x="6488858" y="4487904"/>
            <a:ext cx="2050552" cy="42197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solidFill>
                  <a:srgbClr val="FF3737"/>
                </a:solidFill>
                <a:latin typeface="Tahoma" panose="020B0604030504040204" pitchFamily="34" charset="0"/>
                <a:ea typeface="Tahoma" panose="020B0604030504040204" pitchFamily="34" charset="0"/>
                <a:cs typeface="Tahoma" panose="020B0604030504040204" pitchFamily="34" charset="0"/>
              </a:rPr>
              <a:t>GUI MATLAB</a:t>
            </a:r>
            <a:endParaRPr lang="zh-CN" altLang="en-US" sz="2000" b="1" dirty="0">
              <a:solidFill>
                <a:srgbClr val="FF3737"/>
              </a:solidFill>
              <a:latin typeface="Tahoma" panose="020B0604030504040204" pitchFamily="34" charset="0"/>
              <a:cs typeface="Tahoma" panose="020B0604030504040204" pitchFamily="34" charset="0"/>
            </a:endParaRPr>
          </a:p>
        </p:txBody>
      </p:sp>
      <p:sp>
        <p:nvSpPr>
          <p:cNvPr id="47" name="矩形 47">
            <a:extLst>
              <a:ext uri="{FF2B5EF4-FFF2-40B4-BE49-F238E27FC236}">
                <a16:creationId xmlns:a16="http://schemas.microsoft.com/office/drawing/2014/main" id="{98D88BD1-72C3-4691-B941-85BA248DA796}"/>
              </a:ext>
            </a:extLst>
          </p:cNvPr>
          <p:cNvSpPr/>
          <p:nvPr/>
        </p:nvSpPr>
        <p:spPr>
          <a:xfrm>
            <a:off x="8647759" y="4335507"/>
            <a:ext cx="1848038" cy="79130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latin typeface="Tahoma" panose="020B0604030504040204" pitchFamily="34" charset="0"/>
                <a:ea typeface="Tahoma" panose="020B0604030504040204" pitchFamily="34" charset="0"/>
                <a:cs typeface="Tahoma" panose="020B0604030504040204" pitchFamily="34" charset="0"/>
              </a:rPr>
              <a:t>Ứng dụng xử lý tín hiệu</a:t>
            </a:r>
            <a:endParaRPr lang="zh-CN" altLang="en-US" sz="2000" b="1" dirty="0">
              <a:latin typeface="Tahoma" panose="020B0604030504040204" pitchFamily="34" charset="0"/>
              <a:cs typeface="Tahoma" panose="020B0604030504040204" pitchFamily="34" charset="0"/>
            </a:endParaRPr>
          </a:p>
        </p:txBody>
      </p:sp>
      <p:pic>
        <p:nvPicPr>
          <p:cNvPr id="5" name="Hình ảnh 4">
            <a:extLst>
              <a:ext uri="{FF2B5EF4-FFF2-40B4-BE49-F238E27FC236}">
                <a16:creationId xmlns:a16="http://schemas.microsoft.com/office/drawing/2014/main" id="{8A6BD03E-354B-4D40-9166-4262788269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257" y="2862030"/>
            <a:ext cx="944007" cy="947973"/>
          </a:xfrm>
          <a:prstGeom prst="rect">
            <a:avLst/>
          </a:prstGeom>
        </p:spPr>
      </p:pic>
      <p:pic>
        <p:nvPicPr>
          <p:cNvPr id="8" name="Hình ảnh 7">
            <a:extLst>
              <a:ext uri="{FF2B5EF4-FFF2-40B4-BE49-F238E27FC236}">
                <a16:creationId xmlns:a16="http://schemas.microsoft.com/office/drawing/2014/main" id="{C1C99045-B597-4DCF-8008-1BB9AB6FB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3650" y="2687295"/>
            <a:ext cx="1356751" cy="1356751"/>
          </a:xfrm>
          <a:prstGeom prst="rect">
            <a:avLst/>
          </a:prstGeom>
        </p:spPr>
      </p:pic>
      <p:pic>
        <p:nvPicPr>
          <p:cNvPr id="48" name="Hình ảnh 47">
            <a:extLst>
              <a:ext uri="{FF2B5EF4-FFF2-40B4-BE49-F238E27FC236}">
                <a16:creationId xmlns:a16="http://schemas.microsoft.com/office/drawing/2014/main" id="{0DF8CAD0-51D2-4B22-9BCF-79222CB6F2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4847" y="2834499"/>
            <a:ext cx="1027376" cy="1027376"/>
          </a:xfrm>
          <a:prstGeom prst="rect">
            <a:avLst/>
          </a:prstGeom>
        </p:spPr>
      </p:pic>
      <p:pic>
        <p:nvPicPr>
          <p:cNvPr id="50" name="Hình ảnh 49">
            <a:extLst>
              <a:ext uri="{FF2B5EF4-FFF2-40B4-BE49-F238E27FC236}">
                <a16:creationId xmlns:a16="http://schemas.microsoft.com/office/drawing/2014/main" id="{2493AA81-09F6-4FE6-9A6E-80B285E8BD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708" y="2875885"/>
            <a:ext cx="942498" cy="942498"/>
          </a:xfrm>
          <a:prstGeom prst="rect">
            <a:avLst/>
          </a:prstGeom>
        </p:spPr>
      </p:pic>
      <p:pic>
        <p:nvPicPr>
          <p:cNvPr id="52" name="Hình ảnh 51">
            <a:extLst>
              <a:ext uri="{FF2B5EF4-FFF2-40B4-BE49-F238E27FC236}">
                <a16:creationId xmlns:a16="http://schemas.microsoft.com/office/drawing/2014/main" id="{D173B1C0-9B2F-4B3D-AFF2-FA07BA2F61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4781" y="2785830"/>
            <a:ext cx="1195895" cy="1195895"/>
          </a:xfrm>
          <a:prstGeom prst="rect">
            <a:avLst/>
          </a:prstGeom>
        </p:spPr>
      </p:pic>
    </p:spTree>
    <p:extLst>
      <p:ext uri="{BB962C8B-B14F-4D97-AF65-F5344CB8AC3E}">
        <p14:creationId xmlns:p14="http://schemas.microsoft.com/office/powerpoint/2010/main" val="41012901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fltVal val="0"/>
                                          </p:val>
                                        </p:tav>
                                        <p:tav tm="100000">
                                          <p:val>
                                            <p:strVal val="#ppt_h"/>
                                          </p:val>
                                        </p:tav>
                                      </p:tavLst>
                                    </p:anim>
                                    <p:animEffect transition="in" filter="fade">
                                      <p:cBhvr>
                                        <p:cTn id="73" dur="500"/>
                                        <p:tgtEl>
                                          <p:spTgt spid="2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animEffect transition="in" filter="fade">
                                      <p:cBhvr>
                                        <p:cTn id="78" dur="500"/>
                                        <p:tgtEl>
                                          <p:spTgt spid="2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p:cTn id="81" dur="500" fill="hold"/>
                                        <p:tgtEl>
                                          <p:spTgt spid="28"/>
                                        </p:tgtEl>
                                        <p:attrNameLst>
                                          <p:attrName>ppt_w</p:attrName>
                                        </p:attrNameLst>
                                      </p:cBhvr>
                                      <p:tavLst>
                                        <p:tav tm="0">
                                          <p:val>
                                            <p:fltVal val="0"/>
                                          </p:val>
                                        </p:tav>
                                        <p:tav tm="100000">
                                          <p:val>
                                            <p:strVal val="#ppt_w"/>
                                          </p:val>
                                        </p:tav>
                                      </p:tavLst>
                                    </p:anim>
                                    <p:anim calcmode="lin" valueType="num">
                                      <p:cBhvr>
                                        <p:cTn id="82" dur="500" fill="hold"/>
                                        <p:tgtEl>
                                          <p:spTgt spid="28"/>
                                        </p:tgtEl>
                                        <p:attrNameLst>
                                          <p:attrName>ppt_h</p:attrName>
                                        </p:attrNameLst>
                                      </p:cBhvr>
                                      <p:tavLst>
                                        <p:tav tm="0">
                                          <p:val>
                                            <p:fltVal val="0"/>
                                          </p:val>
                                        </p:tav>
                                        <p:tav tm="100000">
                                          <p:val>
                                            <p:strVal val="#ppt_h"/>
                                          </p:val>
                                        </p:tav>
                                      </p:tavLst>
                                    </p:anim>
                                    <p:animEffect transition="in" filter="fade">
                                      <p:cBhvr>
                                        <p:cTn id="83" dur="500"/>
                                        <p:tgtEl>
                                          <p:spTgt spid="28"/>
                                        </p:tgtEl>
                                      </p:cBhvr>
                                    </p:animEffect>
                                  </p:childTnLst>
                                </p:cTn>
                              </p:par>
                              <p:par>
                                <p:cTn id="84" presetID="53" presetClass="entr" presetSubtype="16" fill="hold" nodeType="withEffect">
                                  <p:stCondLst>
                                    <p:cond delay="0"/>
                                  </p:stCondLst>
                                  <p:childTnLst>
                                    <p:set>
                                      <p:cBhvr>
                                        <p:cTn id="85" dur="1" fill="hold">
                                          <p:stCondLst>
                                            <p:cond delay="0"/>
                                          </p:stCondLst>
                                        </p:cTn>
                                        <p:tgtEl>
                                          <p:spTgt spid="5"/>
                                        </p:tgtEl>
                                        <p:attrNameLst>
                                          <p:attrName>style.visibility</p:attrName>
                                        </p:attrNameLst>
                                      </p:cBhvr>
                                      <p:to>
                                        <p:strVal val="visible"/>
                                      </p:to>
                                    </p:set>
                                    <p:anim calcmode="lin" valueType="num">
                                      <p:cBhvr>
                                        <p:cTn id="86" dur="500" fill="hold"/>
                                        <p:tgtEl>
                                          <p:spTgt spid="5"/>
                                        </p:tgtEl>
                                        <p:attrNameLst>
                                          <p:attrName>ppt_w</p:attrName>
                                        </p:attrNameLst>
                                      </p:cBhvr>
                                      <p:tavLst>
                                        <p:tav tm="0">
                                          <p:val>
                                            <p:fltVal val="0"/>
                                          </p:val>
                                        </p:tav>
                                        <p:tav tm="100000">
                                          <p:val>
                                            <p:strVal val="#ppt_w"/>
                                          </p:val>
                                        </p:tav>
                                      </p:tavLst>
                                    </p:anim>
                                    <p:anim calcmode="lin" valueType="num">
                                      <p:cBhvr>
                                        <p:cTn id="87" dur="500" fill="hold"/>
                                        <p:tgtEl>
                                          <p:spTgt spid="5"/>
                                        </p:tgtEl>
                                        <p:attrNameLst>
                                          <p:attrName>ppt_h</p:attrName>
                                        </p:attrNameLst>
                                      </p:cBhvr>
                                      <p:tavLst>
                                        <p:tav tm="0">
                                          <p:val>
                                            <p:fltVal val="0"/>
                                          </p:val>
                                        </p:tav>
                                        <p:tav tm="100000">
                                          <p:val>
                                            <p:strVal val="#ppt_h"/>
                                          </p:val>
                                        </p:tav>
                                      </p:tavLst>
                                    </p:anim>
                                    <p:animEffect transition="in" filter="fade">
                                      <p:cBhvr>
                                        <p:cTn id="88" dur="500"/>
                                        <p:tgtEl>
                                          <p:spTgt spid="5"/>
                                        </p:tgtEl>
                                      </p:cBhvr>
                                    </p:animEffect>
                                  </p:childTnLst>
                                </p:cTn>
                              </p:par>
                              <p:par>
                                <p:cTn id="89" presetID="53" presetClass="entr" presetSubtype="16" fill="hold" nodeType="with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p:cTn id="91" dur="500" fill="hold"/>
                                        <p:tgtEl>
                                          <p:spTgt spid="8"/>
                                        </p:tgtEl>
                                        <p:attrNameLst>
                                          <p:attrName>ppt_w</p:attrName>
                                        </p:attrNameLst>
                                      </p:cBhvr>
                                      <p:tavLst>
                                        <p:tav tm="0">
                                          <p:val>
                                            <p:fltVal val="0"/>
                                          </p:val>
                                        </p:tav>
                                        <p:tav tm="100000">
                                          <p:val>
                                            <p:strVal val="#ppt_w"/>
                                          </p:val>
                                        </p:tav>
                                      </p:tavLst>
                                    </p:anim>
                                    <p:anim calcmode="lin" valueType="num">
                                      <p:cBhvr>
                                        <p:cTn id="92" dur="500" fill="hold"/>
                                        <p:tgtEl>
                                          <p:spTgt spid="8"/>
                                        </p:tgtEl>
                                        <p:attrNameLst>
                                          <p:attrName>ppt_h</p:attrName>
                                        </p:attrNameLst>
                                      </p:cBhvr>
                                      <p:tavLst>
                                        <p:tav tm="0">
                                          <p:val>
                                            <p:fltVal val="0"/>
                                          </p:val>
                                        </p:tav>
                                        <p:tav tm="100000">
                                          <p:val>
                                            <p:strVal val="#ppt_h"/>
                                          </p:val>
                                        </p:tav>
                                      </p:tavLst>
                                    </p:anim>
                                    <p:animEffect transition="in" filter="fade">
                                      <p:cBhvr>
                                        <p:cTn id="93" dur="500"/>
                                        <p:tgtEl>
                                          <p:spTgt spid="8"/>
                                        </p:tgtEl>
                                      </p:cBhvr>
                                    </p:animEffect>
                                  </p:childTnLst>
                                </p:cTn>
                              </p:par>
                              <p:par>
                                <p:cTn id="94" presetID="53" presetClass="entr" presetSubtype="16" fill="hold" nodeType="withEffect">
                                  <p:stCondLst>
                                    <p:cond delay="0"/>
                                  </p:stCondLst>
                                  <p:childTnLst>
                                    <p:set>
                                      <p:cBhvr>
                                        <p:cTn id="95" dur="1" fill="hold">
                                          <p:stCondLst>
                                            <p:cond delay="0"/>
                                          </p:stCondLst>
                                        </p:cTn>
                                        <p:tgtEl>
                                          <p:spTgt spid="48"/>
                                        </p:tgtEl>
                                        <p:attrNameLst>
                                          <p:attrName>style.visibility</p:attrName>
                                        </p:attrNameLst>
                                      </p:cBhvr>
                                      <p:to>
                                        <p:strVal val="visible"/>
                                      </p:to>
                                    </p:set>
                                    <p:anim calcmode="lin" valueType="num">
                                      <p:cBhvr>
                                        <p:cTn id="96" dur="500" fill="hold"/>
                                        <p:tgtEl>
                                          <p:spTgt spid="48"/>
                                        </p:tgtEl>
                                        <p:attrNameLst>
                                          <p:attrName>ppt_w</p:attrName>
                                        </p:attrNameLst>
                                      </p:cBhvr>
                                      <p:tavLst>
                                        <p:tav tm="0">
                                          <p:val>
                                            <p:fltVal val="0"/>
                                          </p:val>
                                        </p:tav>
                                        <p:tav tm="100000">
                                          <p:val>
                                            <p:strVal val="#ppt_w"/>
                                          </p:val>
                                        </p:tav>
                                      </p:tavLst>
                                    </p:anim>
                                    <p:anim calcmode="lin" valueType="num">
                                      <p:cBhvr>
                                        <p:cTn id="97" dur="500" fill="hold"/>
                                        <p:tgtEl>
                                          <p:spTgt spid="48"/>
                                        </p:tgtEl>
                                        <p:attrNameLst>
                                          <p:attrName>ppt_h</p:attrName>
                                        </p:attrNameLst>
                                      </p:cBhvr>
                                      <p:tavLst>
                                        <p:tav tm="0">
                                          <p:val>
                                            <p:fltVal val="0"/>
                                          </p:val>
                                        </p:tav>
                                        <p:tav tm="100000">
                                          <p:val>
                                            <p:strVal val="#ppt_h"/>
                                          </p:val>
                                        </p:tav>
                                      </p:tavLst>
                                    </p:anim>
                                    <p:animEffect transition="in" filter="fade">
                                      <p:cBhvr>
                                        <p:cTn id="98" dur="500"/>
                                        <p:tgtEl>
                                          <p:spTgt spid="48"/>
                                        </p:tgtEl>
                                      </p:cBhvr>
                                    </p:animEffect>
                                  </p:childTnLst>
                                </p:cTn>
                              </p:par>
                              <p:par>
                                <p:cTn id="99" presetID="53" presetClass="entr" presetSubtype="16"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anim calcmode="lin" valueType="num">
                                      <p:cBhvr>
                                        <p:cTn id="101" dur="500" fill="hold"/>
                                        <p:tgtEl>
                                          <p:spTgt spid="50"/>
                                        </p:tgtEl>
                                        <p:attrNameLst>
                                          <p:attrName>ppt_w</p:attrName>
                                        </p:attrNameLst>
                                      </p:cBhvr>
                                      <p:tavLst>
                                        <p:tav tm="0">
                                          <p:val>
                                            <p:fltVal val="0"/>
                                          </p:val>
                                        </p:tav>
                                        <p:tav tm="100000">
                                          <p:val>
                                            <p:strVal val="#ppt_w"/>
                                          </p:val>
                                        </p:tav>
                                      </p:tavLst>
                                    </p:anim>
                                    <p:anim calcmode="lin" valueType="num">
                                      <p:cBhvr>
                                        <p:cTn id="102" dur="500" fill="hold"/>
                                        <p:tgtEl>
                                          <p:spTgt spid="50"/>
                                        </p:tgtEl>
                                        <p:attrNameLst>
                                          <p:attrName>ppt_h</p:attrName>
                                        </p:attrNameLst>
                                      </p:cBhvr>
                                      <p:tavLst>
                                        <p:tav tm="0">
                                          <p:val>
                                            <p:fltVal val="0"/>
                                          </p:val>
                                        </p:tav>
                                        <p:tav tm="100000">
                                          <p:val>
                                            <p:strVal val="#ppt_h"/>
                                          </p:val>
                                        </p:tav>
                                      </p:tavLst>
                                    </p:anim>
                                    <p:animEffect transition="in" filter="fade">
                                      <p:cBhvr>
                                        <p:cTn id="103" dur="500"/>
                                        <p:tgtEl>
                                          <p:spTgt spid="50"/>
                                        </p:tgtEl>
                                      </p:cBhvr>
                                    </p:animEffect>
                                  </p:childTnLst>
                                </p:cTn>
                              </p:par>
                              <p:par>
                                <p:cTn id="104" presetID="53" presetClass="entr" presetSubtype="16"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 calcmode="lin" valueType="num">
                                      <p:cBhvr>
                                        <p:cTn id="106" dur="500" fill="hold"/>
                                        <p:tgtEl>
                                          <p:spTgt spid="52"/>
                                        </p:tgtEl>
                                        <p:attrNameLst>
                                          <p:attrName>ppt_w</p:attrName>
                                        </p:attrNameLst>
                                      </p:cBhvr>
                                      <p:tavLst>
                                        <p:tav tm="0">
                                          <p:val>
                                            <p:fltVal val="0"/>
                                          </p:val>
                                        </p:tav>
                                        <p:tav tm="100000">
                                          <p:val>
                                            <p:strVal val="#ppt_w"/>
                                          </p:val>
                                        </p:tav>
                                      </p:tavLst>
                                    </p:anim>
                                    <p:anim calcmode="lin" valueType="num">
                                      <p:cBhvr>
                                        <p:cTn id="107" dur="500" fill="hold"/>
                                        <p:tgtEl>
                                          <p:spTgt spid="52"/>
                                        </p:tgtEl>
                                        <p:attrNameLst>
                                          <p:attrName>ppt_h</p:attrName>
                                        </p:attrNameLst>
                                      </p:cBhvr>
                                      <p:tavLst>
                                        <p:tav tm="0">
                                          <p:val>
                                            <p:fltVal val="0"/>
                                          </p:val>
                                        </p:tav>
                                        <p:tav tm="100000">
                                          <p:val>
                                            <p:strVal val="#ppt_h"/>
                                          </p:val>
                                        </p:tav>
                                      </p:tavLst>
                                    </p:anim>
                                    <p:animEffect transition="in" filter="fade">
                                      <p:cBhvr>
                                        <p:cTn id="108" dur="500"/>
                                        <p:tgtEl>
                                          <p:spTgt spid="52"/>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p:cTn id="111" dur="500" fill="hold"/>
                                        <p:tgtEl>
                                          <p:spTgt spid="35"/>
                                        </p:tgtEl>
                                        <p:attrNameLst>
                                          <p:attrName>ppt_w</p:attrName>
                                        </p:attrNameLst>
                                      </p:cBhvr>
                                      <p:tavLst>
                                        <p:tav tm="0">
                                          <p:val>
                                            <p:fltVal val="0"/>
                                          </p:val>
                                        </p:tav>
                                        <p:tav tm="100000">
                                          <p:val>
                                            <p:strVal val="#ppt_w"/>
                                          </p:val>
                                        </p:tav>
                                      </p:tavLst>
                                    </p:anim>
                                    <p:anim calcmode="lin" valueType="num">
                                      <p:cBhvr>
                                        <p:cTn id="112" dur="500" fill="hold"/>
                                        <p:tgtEl>
                                          <p:spTgt spid="35"/>
                                        </p:tgtEl>
                                        <p:attrNameLst>
                                          <p:attrName>ppt_h</p:attrName>
                                        </p:attrNameLst>
                                      </p:cBhvr>
                                      <p:tavLst>
                                        <p:tav tm="0">
                                          <p:val>
                                            <p:fltVal val="0"/>
                                          </p:val>
                                        </p:tav>
                                        <p:tav tm="100000">
                                          <p:val>
                                            <p:strVal val="#ppt_h"/>
                                          </p:val>
                                        </p:tav>
                                      </p:tavLst>
                                    </p:anim>
                                    <p:animEffect transition="in" filter="fade">
                                      <p:cBhvr>
                                        <p:cTn id="113" dur="500"/>
                                        <p:tgtEl>
                                          <p:spTgt spid="3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 calcmode="lin" valueType="num">
                                      <p:cBhvr>
                                        <p:cTn id="116" dur="500" fill="hold"/>
                                        <p:tgtEl>
                                          <p:spTgt spid="38"/>
                                        </p:tgtEl>
                                        <p:attrNameLst>
                                          <p:attrName>ppt_w</p:attrName>
                                        </p:attrNameLst>
                                      </p:cBhvr>
                                      <p:tavLst>
                                        <p:tav tm="0">
                                          <p:val>
                                            <p:fltVal val="0"/>
                                          </p:val>
                                        </p:tav>
                                        <p:tav tm="100000">
                                          <p:val>
                                            <p:strVal val="#ppt_w"/>
                                          </p:val>
                                        </p:tav>
                                      </p:tavLst>
                                    </p:anim>
                                    <p:anim calcmode="lin" valueType="num">
                                      <p:cBhvr>
                                        <p:cTn id="117" dur="500" fill="hold"/>
                                        <p:tgtEl>
                                          <p:spTgt spid="38"/>
                                        </p:tgtEl>
                                        <p:attrNameLst>
                                          <p:attrName>ppt_h</p:attrName>
                                        </p:attrNameLst>
                                      </p:cBhvr>
                                      <p:tavLst>
                                        <p:tav tm="0">
                                          <p:val>
                                            <p:fltVal val="0"/>
                                          </p:val>
                                        </p:tav>
                                        <p:tav tm="100000">
                                          <p:val>
                                            <p:strVal val="#ppt_h"/>
                                          </p:val>
                                        </p:tav>
                                      </p:tavLst>
                                    </p:anim>
                                    <p:animEffect transition="in" filter="fade">
                                      <p:cBhvr>
                                        <p:cTn id="118" dur="500"/>
                                        <p:tgtEl>
                                          <p:spTgt spid="3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500" fill="hold"/>
                                        <p:tgtEl>
                                          <p:spTgt spid="41"/>
                                        </p:tgtEl>
                                        <p:attrNameLst>
                                          <p:attrName>ppt_w</p:attrName>
                                        </p:attrNameLst>
                                      </p:cBhvr>
                                      <p:tavLst>
                                        <p:tav tm="0">
                                          <p:val>
                                            <p:fltVal val="0"/>
                                          </p:val>
                                        </p:tav>
                                        <p:tav tm="100000">
                                          <p:val>
                                            <p:strVal val="#ppt_w"/>
                                          </p:val>
                                        </p:tav>
                                      </p:tavLst>
                                    </p:anim>
                                    <p:anim calcmode="lin" valueType="num">
                                      <p:cBhvr>
                                        <p:cTn id="122" dur="500" fill="hold"/>
                                        <p:tgtEl>
                                          <p:spTgt spid="41"/>
                                        </p:tgtEl>
                                        <p:attrNameLst>
                                          <p:attrName>ppt_h</p:attrName>
                                        </p:attrNameLst>
                                      </p:cBhvr>
                                      <p:tavLst>
                                        <p:tav tm="0">
                                          <p:val>
                                            <p:fltVal val="0"/>
                                          </p:val>
                                        </p:tav>
                                        <p:tav tm="100000">
                                          <p:val>
                                            <p:strVal val="#ppt_h"/>
                                          </p:val>
                                        </p:tav>
                                      </p:tavLst>
                                    </p:anim>
                                    <p:animEffect transition="in" filter="fade">
                                      <p:cBhvr>
                                        <p:cTn id="123" dur="500"/>
                                        <p:tgtEl>
                                          <p:spTgt spid="41"/>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 calcmode="lin" valueType="num">
                                      <p:cBhvr>
                                        <p:cTn id="126" dur="500" fill="hold"/>
                                        <p:tgtEl>
                                          <p:spTgt spid="44"/>
                                        </p:tgtEl>
                                        <p:attrNameLst>
                                          <p:attrName>ppt_w</p:attrName>
                                        </p:attrNameLst>
                                      </p:cBhvr>
                                      <p:tavLst>
                                        <p:tav tm="0">
                                          <p:val>
                                            <p:fltVal val="0"/>
                                          </p:val>
                                        </p:tav>
                                        <p:tav tm="100000">
                                          <p:val>
                                            <p:strVal val="#ppt_w"/>
                                          </p:val>
                                        </p:tav>
                                      </p:tavLst>
                                    </p:anim>
                                    <p:anim calcmode="lin" valueType="num">
                                      <p:cBhvr>
                                        <p:cTn id="127" dur="500" fill="hold"/>
                                        <p:tgtEl>
                                          <p:spTgt spid="44"/>
                                        </p:tgtEl>
                                        <p:attrNameLst>
                                          <p:attrName>ppt_h</p:attrName>
                                        </p:attrNameLst>
                                      </p:cBhvr>
                                      <p:tavLst>
                                        <p:tav tm="0">
                                          <p:val>
                                            <p:fltVal val="0"/>
                                          </p:val>
                                        </p:tav>
                                        <p:tav tm="100000">
                                          <p:val>
                                            <p:strVal val="#ppt_h"/>
                                          </p:val>
                                        </p:tav>
                                      </p:tavLst>
                                    </p:anim>
                                    <p:animEffect transition="in" filter="fade">
                                      <p:cBhvr>
                                        <p:cTn id="128" dur="500"/>
                                        <p:tgtEl>
                                          <p:spTgt spid="44"/>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p:cTn id="131" dur="500" fill="hold"/>
                                        <p:tgtEl>
                                          <p:spTgt spid="47"/>
                                        </p:tgtEl>
                                        <p:attrNameLst>
                                          <p:attrName>ppt_w</p:attrName>
                                        </p:attrNameLst>
                                      </p:cBhvr>
                                      <p:tavLst>
                                        <p:tav tm="0">
                                          <p:val>
                                            <p:fltVal val="0"/>
                                          </p:val>
                                        </p:tav>
                                        <p:tav tm="100000">
                                          <p:val>
                                            <p:strVal val="#ppt_w"/>
                                          </p:val>
                                        </p:tav>
                                      </p:tavLst>
                                    </p:anim>
                                    <p:anim calcmode="lin" valueType="num">
                                      <p:cBhvr>
                                        <p:cTn id="132" dur="500" fill="hold"/>
                                        <p:tgtEl>
                                          <p:spTgt spid="47"/>
                                        </p:tgtEl>
                                        <p:attrNameLst>
                                          <p:attrName>ppt_h</p:attrName>
                                        </p:attrNameLst>
                                      </p:cBhvr>
                                      <p:tavLst>
                                        <p:tav tm="0">
                                          <p:val>
                                            <p:fltVal val="0"/>
                                          </p:val>
                                        </p:tav>
                                        <p:tav tm="100000">
                                          <p:val>
                                            <p:strVal val="#ppt_h"/>
                                          </p:val>
                                        </p:tav>
                                      </p:tavLst>
                                    </p:anim>
                                    <p:animEffect transition="in" filter="fade">
                                      <p:cBhvr>
                                        <p:cTn id="13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P spid="17" grpId="0" animBg="1"/>
      <p:bldP spid="19" grpId="0"/>
      <p:bldP spid="13" grpId="0" animBg="1"/>
      <p:bldP spid="14" grpId="0" animBg="1"/>
      <p:bldP spid="21" grpId="0" animBg="1"/>
      <p:bldP spid="22" grpId="0" animBg="1"/>
      <p:bldP spid="23" grpId="0" animBg="1"/>
      <p:bldP spid="24" grpId="0" animBg="1"/>
      <p:bldP spid="25" grpId="0" animBg="1"/>
      <p:bldP spid="26" grpId="0" animBg="1"/>
      <p:bldP spid="27" grpId="0" animBg="1"/>
      <p:bldP spid="28" grpId="0" animBg="1"/>
      <p:bldP spid="35" grpId="0"/>
      <p:bldP spid="38" grpId="0"/>
      <p:bldP spid="41" grpId="0"/>
      <p:bldP spid="44"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弧形 3"/>
          <p:cNvSpPr/>
          <p:nvPr/>
        </p:nvSpPr>
        <p:spPr>
          <a:xfrm>
            <a:off x="1411308" y="2131898"/>
            <a:ext cx="2193302" cy="1789406"/>
          </a:xfrm>
          <a:prstGeom prst="arc">
            <a:avLst>
              <a:gd name="adj1" fmla="val 10763432"/>
              <a:gd name="adj2" fmla="val 0"/>
            </a:avLst>
          </a:prstGeom>
          <a:noFill/>
          <a:ln w="63500" cap="rnd">
            <a:solidFill>
              <a:schemeClr val="bg1">
                <a:lumMod val="85000"/>
              </a:schemeClr>
            </a:solidFill>
            <a:headEnd type="oval"/>
          </a:ln>
          <a:effectLst>
            <a:outerShdw blurRad="228600" dist="1016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弧形 4"/>
          <p:cNvSpPr/>
          <p:nvPr/>
        </p:nvSpPr>
        <p:spPr>
          <a:xfrm>
            <a:off x="3619928" y="2166200"/>
            <a:ext cx="2175118" cy="1786725"/>
          </a:xfrm>
          <a:prstGeom prst="arc">
            <a:avLst>
              <a:gd name="adj1" fmla="val 10922726"/>
              <a:gd name="adj2" fmla="val 0"/>
            </a:avLst>
          </a:prstGeom>
          <a:noFill/>
          <a:ln w="63500" cap="rnd">
            <a:solidFill>
              <a:schemeClr val="bg1">
                <a:lumMod val="85000"/>
              </a:schemeClr>
            </a:solidFill>
          </a:ln>
          <a:effectLst>
            <a:outerShdw blurRad="228600" dist="1016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弧形 5"/>
          <p:cNvSpPr/>
          <p:nvPr/>
        </p:nvSpPr>
        <p:spPr>
          <a:xfrm>
            <a:off x="5782362" y="2139170"/>
            <a:ext cx="2972586" cy="1855828"/>
          </a:xfrm>
          <a:prstGeom prst="arc">
            <a:avLst>
              <a:gd name="adj1" fmla="val 10881839"/>
              <a:gd name="adj2" fmla="val 0"/>
            </a:avLst>
          </a:prstGeom>
          <a:noFill/>
          <a:ln w="63500" cap="rnd">
            <a:solidFill>
              <a:schemeClr val="bg1">
                <a:lumMod val="85000"/>
              </a:schemeClr>
            </a:solidFill>
          </a:ln>
          <a:effectLst>
            <a:outerShdw blurRad="228600" dist="1016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弧形 7"/>
          <p:cNvSpPr/>
          <p:nvPr/>
        </p:nvSpPr>
        <p:spPr>
          <a:xfrm>
            <a:off x="8760816" y="2145162"/>
            <a:ext cx="1828799" cy="1828799"/>
          </a:xfrm>
          <a:prstGeom prst="arc">
            <a:avLst>
              <a:gd name="adj1" fmla="val 10800000"/>
              <a:gd name="adj2" fmla="val 0"/>
            </a:avLst>
          </a:prstGeom>
          <a:noFill/>
          <a:ln w="63500" cap="rnd">
            <a:solidFill>
              <a:schemeClr val="bg1">
                <a:lumMod val="85000"/>
              </a:schemeClr>
            </a:solidFill>
            <a:tailEnd type="triangle"/>
          </a:ln>
          <a:effectLst>
            <a:outerShdw blurRad="228600" dist="1016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文本框 7"/>
          <p:cNvSpPr txBox="1"/>
          <p:nvPr/>
        </p:nvSpPr>
        <p:spPr>
          <a:xfrm>
            <a:off x="1876352" y="1584631"/>
            <a:ext cx="1263213" cy="369332"/>
          </a:xfrm>
          <a:prstGeom prst="rect">
            <a:avLst/>
          </a:prstGeom>
          <a:noFill/>
        </p:spPr>
        <p:txBody>
          <a:bodyPr wrap="none">
            <a:normAutofit fontScale="92500" lnSpcReduction="20000"/>
          </a:bodyPr>
          <a:lstStyle/>
          <a:p>
            <a:pPr algn="ctr"/>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Thế kỷ 18</a:t>
            </a:r>
            <a:endParaRPr lang="en-US" sz="24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0" name="文本框 8"/>
          <p:cNvSpPr txBox="1"/>
          <p:nvPr/>
        </p:nvSpPr>
        <p:spPr>
          <a:xfrm>
            <a:off x="4358673" y="1584631"/>
            <a:ext cx="697627" cy="369332"/>
          </a:xfrm>
          <a:prstGeom prst="rect">
            <a:avLst/>
          </a:prstGeom>
          <a:noFill/>
        </p:spPr>
        <p:txBody>
          <a:bodyPr wrap="none">
            <a:normAutofit fontScale="92500" lnSpcReduction="20000"/>
          </a:bodyPr>
          <a:lstStyle/>
          <a:p>
            <a:pPr algn="ctr"/>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1805</a:t>
            </a:r>
          </a:p>
        </p:txBody>
      </p:sp>
      <p:sp>
        <p:nvSpPr>
          <p:cNvPr id="11" name="文本框 9"/>
          <p:cNvSpPr txBox="1"/>
          <p:nvPr/>
        </p:nvSpPr>
        <p:spPr>
          <a:xfrm>
            <a:off x="6842537" y="1584631"/>
            <a:ext cx="697627" cy="369332"/>
          </a:xfrm>
          <a:prstGeom prst="rect">
            <a:avLst/>
          </a:prstGeom>
          <a:noFill/>
        </p:spPr>
        <p:txBody>
          <a:bodyPr wrap="none">
            <a:normAutofit fontScale="92500" lnSpcReduction="20000"/>
          </a:bodyPr>
          <a:lstStyle/>
          <a:p>
            <a:pPr algn="ctr"/>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1965</a:t>
            </a:r>
          </a:p>
        </p:txBody>
      </p:sp>
      <p:sp>
        <p:nvSpPr>
          <p:cNvPr id="13" name="文本框 11"/>
          <p:cNvSpPr txBox="1"/>
          <p:nvPr/>
        </p:nvSpPr>
        <p:spPr>
          <a:xfrm>
            <a:off x="9326401" y="1590097"/>
            <a:ext cx="697627" cy="369332"/>
          </a:xfrm>
          <a:prstGeom prst="rect">
            <a:avLst/>
          </a:prstGeom>
          <a:noFill/>
        </p:spPr>
        <p:txBody>
          <a:bodyPr wrap="none">
            <a:normAutofit fontScale="92500" lnSpcReduction="20000"/>
          </a:bodyPr>
          <a:lstStyle/>
          <a:p>
            <a:pPr algn="ctr"/>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1/2000</a:t>
            </a:r>
            <a:endParaRPr lang="en-US" sz="24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46" name="TextBox 11"/>
          <p:cNvSpPr txBox="1"/>
          <p:nvPr/>
        </p:nvSpPr>
        <p:spPr>
          <a:xfrm>
            <a:off x="1379319" y="4498266"/>
            <a:ext cx="2193302" cy="1384995"/>
          </a:xfrm>
          <a:prstGeom prst="rect">
            <a:avLst/>
          </a:prstGeom>
          <a:noFill/>
        </p:spPr>
        <p:txBody>
          <a:bodyPr wrap="square" lIns="0" tIns="0" rIns="0" bIns="0" rtlCol="0">
            <a:spAutoFit/>
            <a:scene3d>
              <a:camera prst="orthographicFront"/>
              <a:lightRig rig="threePt" dir="t"/>
            </a:scene3d>
            <a:sp3d contourW="12700"/>
          </a:bodyPr>
          <a:lstStyle/>
          <a:p>
            <a:pPr algn="just">
              <a:spcAft>
                <a:spcPts val="600"/>
              </a:spcAft>
            </a:pPr>
            <a:r>
              <a:rPr lang="en-US">
                <a:latin typeface="Times New Roman" panose="02020603050405020304" pitchFamily="18" charset="0"/>
                <a:cs typeface="Times New Roman" panose="02020603050405020304" pitchFamily="18" charset="0"/>
              </a:rPr>
              <a:t>Thuật toán FFT được đặt tên theo nhà toán – vật lý học người Pháp Jean - Baptiste Joseph Fourier.</a:t>
            </a:r>
            <a:endParaRPr lang="en-US" dirty="0">
              <a:solidFill>
                <a:schemeClr val="bg1">
                  <a:lumMod val="65000"/>
                </a:schemeClr>
              </a:solidFill>
            </a:endParaRPr>
          </a:p>
        </p:txBody>
      </p:sp>
      <p:sp>
        <p:nvSpPr>
          <p:cNvPr id="48" name="TextBox 11"/>
          <p:cNvSpPr txBox="1"/>
          <p:nvPr/>
        </p:nvSpPr>
        <p:spPr>
          <a:xfrm>
            <a:off x="3846673" y="4498267"/>
            <a:ext cx="1829390" cy="1384995"/>
          </a:xfrm>
          <a:prstGeom prst="rect">
            <a:avLst/>
          </a:prstGeom>
          <a:noFill/>
        </p:spPr>
        <p:txBody>
          <a:bodyPr wrap="square" lIns="0" tIns="0" rIns="0" bIns="0" rtlCol="0">
            <a:spAutoFit/>
            <a:scene3d>
              <a:camera prst="orthographicFront"/>
              <a:lightRig rig="threePt" dir="t"/>
            </a:scene3d>
            <a:sp3d contourW="12700"/>
          </a:bodyPr>
          <a:lstStyle/>
          <a:p>
            <a:pPr algn="just">
              <a:spcAft>
                <a:spcPts val="600"/>
              </a:spcAft>
            </a:pPr>
            <a:r>
              <a:rPr lang="en-US">
                <a:latin typeface="Times New Roman" panose="02020603050405020304" pitchFamily="18" charset="0"/>
                <a:cs typeface="Times New Roman" panose="02020603050405020304" pitchFamily="18" charset="0"/>
              </a:rPr>
              <a:t>Carl Friedrich Gauss đã phát minh ra một phương pháp biến đổi Fourier hiệu quả.</a:t>
            </a:r>
            <a:endParaRPr lang="en-US" dirty="0">
              <a:solidFill>
                <a:schemeClr val="bg1">
                  <a:lumMod val="65000"/>
                </a:schemeClr>
              </a:solidFill>
            </a:endParaRPr>
          </a:p>
        </p:txBody>
      </p:sp>
      <p:sp>
        <p:nvSpPr>
          <p:cNvPr id="49" name="TextBox 11"/>
          <p:cNvSpPr txBox="1"/>
          <p:nvPr/>
        </p:nvSpPr>
        <p:spPr>
          <a:xfrm>
            <a:off x="6224167" y="4498267"/>
            <a:ext cx="1934365" cy="1661993"/>
          </a:xfrm>
          <a:prstGeom prst="rect">
            <a:avLst/>
          </a:prstGeom>
          <a:noFill/>
        </p:spPr>
        <p:txBody>
          <a:bodyPr wrap="square" lIns="0" tIns="0" rIns="0" bIns="0" rtlCol="0">
            <a:spAutoFit/>
            <a:scene3d>
              <a:camera prst="orthographicFront"/>
              <a:lightRig rig="threePt" dir="t"/>
            </a:scene3d>
            <a:sp3d contourW="12700"/>
          </a:bodyPr>
          <a:lstStyle/>
          <a:p>
            <a:pPr algn="just">
              <a:spcAft>
                <a:spcPts val="600"/>
              </a:spcAft>
            </a:pPr>
            <a:r>
              <a:rPr lang="en-US">
                <a:latin typeface="Times New Roman" panose="02020603050405020304" pitchFamily="18" charset="0"/>
                <a:cs typeface="Times New Roman" panose="02020603050405020304" pitchFamily="18" charset="0"/>
              </a:rPr>
              <a:t>James Cooley của IBM và John Tukey của Princeton đã khám phá ra thuật toán này và phổ biến nó.</a:t>
            </a:r>
            <a:endParaRPr lang="en-US" dirty="0">
              <a:solidFill>
                <a:schemeClr val="bg1">
                  <a:lumMod val="65000"/>
                </a:schemeClr>
              </a:solidFill>
            </a:endParaRPr>
          </a:p>
        </p:txBody>
      </p:sp>
      <p:sp>
        <p:nvSpPr>
          <p:cNvPr id="51" name="TextBox 11"/>
          <p:cNvSpPr txBox="1"/>
          <p:nvPr/>
        </p:nvSpPr>
        <p:spPr>
          <a:xfrm>
            <a:off x="8975162" y="4498266"/>
            <a:ext cx="1400103" cy="1107996"/>
          </a:xfrm>
          <a:prstGeom prst="rect">
            <a:avLst/>
          </a:prstGeom>
          <a:noFill/>
        </p:spPr>
        <p:txBody>
          <a:bodyPr wrap="square" lIns="0" tIns="0" rIns="0" bIns="0" rtlCol="0">
            <a:spAutoFit/>
            <a:scene3d>
              <a:camera prst="orthographicFront"/>
              <a:lightRig rig="threePt" dir="t"/>
            </a:scene3d>
            <a:sp3d contourW="12700"/>
          </a:bodyPr>
          <a:lstStyle/>
          <a:p>
            <a:pPr algn="just">
              <a:spcAft>
                <a:spcPts val="600"/>
              </a:spcAft>
            </a:pPr>
            <a:r>
              <a:rPr lang="en-US">
                <a:latin typeface="Times New Roman" panose="02020603050405020304" pitchFamily="18" charset="0"/>
                <a:cs typeface="Times New Roman" panose="02020603050405020304" pitchFamily="18" charset="0"/>
              </a:rPr>
              <a:t>Được đưa vào Top 10 Thuật toán của thế kỷ 20</a:t>
            </a:r>
            <a:endParaRPr lang="en-US" dirty="0">
              <a:solidFill>
                <a:schemeClr val="bg1">
                  <a:lumMod val="65000"/>
                </a:schemeClr>
              </a:solidFill>
            </a:endParaRPr>
          </a:p>
        </p:txBody>
      </p:sp>
      <p:sp>
        <p:nvSpPr>
          <p:cNvPr id="33" name="文本框 61">
            <a:extLst>
              <a:ext uri="{FF2B5EF4-FFF2-40B4-BE49-F238E27FC236}">
                <a16:creationId xmlns:a16="http://schemas.microsoft.com/office/drawing/2014/main" id="{8B72554E-9286-4F62-96F8-7C14D0E3D1D1}"/>
              </a:ext>
            </a:extLst>
          </p:cNvPr>
          <p:cNvSpPr txBox="1"/>
          <p:nvPr/>
        </p:nvSpPr>
        <p:spPr>
          <a:xfrm>
            <a:off x="2077016" y="305177"/>
            <a:ext cx="6677932"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FAST FOURIER TRANSFORM (FFT)</a:t>
            </a:r>
            <a:endParaRPr lang="zh-CN" altLang="en-US" sz="3600" b="1" dirty="0">
              <a:solidFill>
                <a:schemeClr val="accent1"/>
              </a:solidFill>
              <a:latin typeface="Calibri" panose="020F0502020204030204" pitchFamily="34" charset="0"/>
            </a:endParaRPr>
          </a:p>
        </p:txBody>
      </p:sp>
      <p:pic>
        <p:nvPicPr>
          <p:cNvPr id="34" name="Picture 33">
            <a:extLst>
              <a:ext uri="{FF2B5EF4-FFF2-40B4-BE49-F238E27FC236}">
                <a16:creationId xmlns:a16="http://schemas.microsoft.com/office/drawing/2014/main" id="{4FDD6295-7EE1-453D-9A1B-43B0AA2DF8FA}"/>
              </a:ext>
            </a:extLst>
          </p:cNvPr>
          <p:cNvPicPr/>
          <p:nvPr/>
        </p:nvPicPr>
        <p:blipFill>
          <a:blip r:embed="rId3">
            <a:extLst>
              <a:ext uri="{28A0092B-C50C-407E-A947-70E740481C1C}">
                <a14:useLocalDpi xmlns:a14="http://schemas.microsoft.com/office/drawing/2010/main" val="0"/>
              </a:ext>
            </a:extLst>
          </a:blip>
          <a:stretch>
            <a:fillRect/>
          </a:stretch>
        </p:blipFill>
        <p:spPr>
          <a:xfrm>
            <a:off x="1784664" y="2533275"/>
            <a:ext cx="1446590" cy="1828799"/>
          </a:xfrm>
          <a:prstGeom prst="rect">
            <a:avLst/>
          </a:prstGeom>
          <a:ln>
            <a:noFill/>
          </a:ln>
          <a:effectLst>
            <a:softEdge rad="112500"/>
          </a:effectLst>
        </p:spPr>
      </p:pic>
      <p:pic>
        <p:nvPicPr>
          <p:cNvPr id="35" name="Picture 2" descr="https://upload.wikimedia.org/wikipedia/commons/thumb/e/ec/Carl_Friedrich_Gauss_1840_by_Jensen.jpg/220px-Carl_Friedrich_Gauss_1840_by_Jensen.jpg">
            <a:extLst>
              <a:ext uri="{FF2B5EF4-FFF2-40B4-BE49-F238E27FC236}">
                <a16:creationId xmlns:a16="http://schemas.microsoft.com/office/drawing/2014/main" id="{54BAEC68-825D-4329-9042-7A19501782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224" y="2533274"/>
            <a:ext cx="1405962" cy="17894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0" name="Picture 2" descr="Káº¿t quáº£ hÃ¬nh áº£nh cho top 10 icon">
            <a:extLst>
              <a:ext uri="{FF2B5EF4-FFF2-40B4-BE49-F238E27FC236}">
                <a16:creationId xmlns:a16="http://schemas.microsoft.com/office/drawing/2014/main" id="{7F81BC89-70D7-4E52-B1C4-355EBC964792}"/>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75162" y="2727925"/>
            <a:ext cx="1400103" cy="140010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Káº¿t quáº£ hÃ¬nh áº£nh cho James Cooley and John Tukey">
            <a:extLst>
              <a:ext uri="{FF2B5EF4-FFF2-40B4-BE49-F238E27FC236}">
                <a16:creationId xmlns:a16="http://schemas.microsoft.com/office/drawing/2014/main" id="{656BCF81-20D5-4E9F-8FE0-FA0ED25151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493"/>
          <a:stretch/>
        </p:blipFill>
        <p:spPr bwMode="auto">
          <a:xfrm>
            <a:off x="5956371" y="2542905"/>
            <a:ext cx="2624568" cy="18324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9" name="Hình chữ nhật 18">
            <a:extLst>
              <a:ext uri="{FF2B5EF4-FFF2-40B4-BE49-F238E27FC236}">
                <a16:creationId xmlns:a16="http://schemas.microsoft.com/office/drawing/2014/main" id="{903A80F5-12F0-4F01-881F-FA0D0ACB8434}"/>
              </a:ext>
            </a:extLst>
          </p:cNvPr>
          <p:cNvSpPr/>
          <p:nvPr/>
        </p:nvSpPr>
        <p:spPr>
          <a:xfrm>
            <a:off x="11508155" y="6015343"/>
            <a:ext cx="3978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7</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8647896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anim calcmode="lin" valueType="num">
                                      <p:cBhvr>
                                        <p:cTn id="21" dur="1000" fill="hold"/>
                                        <p:tgtEl>
                                          <p:spTgt spid="46"/>
                                        </p:tgtEl>
                                        <p:attrNameLst>
                                          <p:attrName>ppt_x</p:attrName>
                                        </p:attrNameLst>
                                      </p:cBhvr>
                                      <p:tavLst>
                                        <p:tav tm="0">
                                          <p:val>
                                            <p:strVal val="#ppt_x"/>
                                          </p:val>
                                        </p:tav>
                                        <p:tav tm="100000">
                                          <p:val>
                                            <p:strVal val="#ppt_x"/>
                                          </p:val>
                                        </p:tav>
                                      </p:tavLst>
                                    </p:anim>
                                    <p:anim calcmode="lin" valueType="num">
                                      <p:cBhvr>
                                        <p:cTn id="2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22" presetClass="entr" presetSubtype="8"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1000"/>
                                        <p:tgtEl>
                                          <p:spTgt spid="48"/>
                                        </p:tgtEl>
                                      </p:cBhvr>
                                    </p:animEffect>
                                    <p:anim calcmode="lin" valueType="num">
                                      <p:cBhvr>
                                        <p:cTn id="41" dur="1000" fill="hold"/>
                                        <p:tgtEl>
                                          <p:spTgt spid="48"/>
                                        </p:tgtEl>
                                        <p:attrNameLst>
                                          <p:attrName>ppt_x</p:attrName>
                                        </p:attrNameLst>
                                      </p:cBhvr>
                                      <p:tavLst>
                                        <p:tav tm="0">
                                          <p:val>
                                            <p:strVal val="#ppt_x"/>
                                          </p:val>
                                        </p:tav>
                                        <p:tav tm="100000">
                                          <p:val>
                                            <p:strVal val="#ppt_x"/>
                                          </p:val>
                                        </p:tav>
                                      </p:tavLst>
                                    </p:anim>
                                    <p:anim calcmode="lin" valueType="num">
                                      <p:cBhvr>
                                        <p:cTn id="4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par>
                                <p:cTn id="48" presetID="47"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par>
                          <p:cTn id="57" fill="hold">
                            <p:stCondLst>
                              <p:cond delay="1500"/>
                            </p:stCondLst>
                            <p:childTnLst>
                              <p:par>
                                <p:cTn id="58" presetID="42" presetClass="entr" presetSubtype="0"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1000"/>
                                        <p:tgtEl>
                                          <p:spTgt spid="49"/>
                                        </p:tgtEl>
                                      </p:cBhvr>
                                    </p:animEffect>
                                    <p:anim calcmode="lin" valueType="num">
                                      <p:cBhvr>
                                        <p:cTn id="61" dur="1000" fill="hold"/>
                                        <p:tgtEl>
                                          <p:spTgt spid="49"/>
                                        </p:tgtEl>
                                        <p:attrNameLst>
                                          <p:attrName>ppt_x</p:attrName>
                                        </p:attrNameLst>
                                      </p:cBhvr>
                                      <p:tavLst>
                                        <p:tav tm="0">
                                          <p:val>
                                            <p:strVal val="#ppt_x"/>
                                          </p:val>
                                        </p:tav>
                                        <p:tav tm="100000">
                                          <p:val>
                                            <p:strVal val="#ppt_x"/>
                                          </p:val>
                                        </p:tav>
                                      </p:tavLst>
                                    </p:anim>
                                    <p:anim calcmode="lin" valueType="num">
                                      <p:cBhvr>
                                        <p:cTn id="6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par>
                                <p:cTn id="68" presetID="47"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1000"/>
                                        <p:tgtEl>
                                          <p:spTgt spid="13"/>
                                        </p:tgtEl>
                                      </p:cBhvr>
                                    </p:animEffect>
                                    <p:anim calcmode="lin" valueType="num">
                                      <p:cBhvr>
                                        <p:cTn id="71" dur="1000" fill="hold"/>
                                        <p:tgtEl>
                                          <p:spTgt spid="13"/>
                                        </p:tgtEl>
                                        <p:attrNameLst>
                                          <p:attrName>ppt_x</p:attrName>
                                        </p:attrNameLst>
                                      </p:cBhvr>
                                      <p:tavLst>
                                        <p:tav tm="0">
                                          <p:val>
                                            <p:strVal val="#ppt_x"/>
                                          </p:val>
                                        </p:tav>
                                        <p:tav tm="100000">
                                          <p:val>
                                            <p:strVal val="#ppt_x"/>
                                          </p:val>
                                        </p:tav>
                                      </p:tavLst>
                                    </p:anim>
                                    <p:anim calcmode="lin" valueType="num">
                                      <p:cBhvr>
                                        <p:cTn id="72" dur="1000" fill="hold"/>
                                        <p:tgtEl>
                                          <p:spTgt spid="13"/>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2050"/>
                                        </p:tgtEl>
                                        <p:attrNameLst>
                                          <p:attrName>style.visibility</p:attrName>
                                        </p:attrNameLst>
                                      </p:cBhvr>
                                      <p:to>
                                        <p:strVal val="visible"/>
                                      </p:to>
                                    </p:set>
                                    <p:animEffect transition="in" filter="fade">
                                      <p:cBhvr>
                                        <p:cTn id="76" dur="500"/>
                                        <p:tgtEl>
                                          <p:spTgt spid="2050"/>
                                        </p:tgtEl>
                                      </p:cBhvr>
                                    </p:animEffect>
                                  </p:childTnLst>
                                </p:cTn>
                              </p:par>
                            </p:childTnLst>
                          </p:cTn>
                        </p:par>
                        <p:par>
                          <p:cTn id="77" fill="hold">
                            <p:stCondLst>
                              <p:cond delay="1500"/>
                            </p:stCondLst>
                            <p:childTnLst>
                              <p:par>
                                <p:cTn id="78" presetID="42" presetClass="entr" presetSubtype="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1000"/>
                                        <p:tgtEl>
                                          <p:spTgt spid="51"/>
                                        </p:tgtEl>
                                      </p:cBhvr>
                                    </p:animEffect>
                                    <p:anim calcmode="lin" valueType="num">
                                      <p:cBhvr>
                                        <p:cTn id="81" dur="1000" fill="hold"/>
                                        <p:tgtEl>
                                          <p:spTgt spid="51"/>
                                        </p:tgtEl>
                                        <p:attrNameLst>
                                          <p:attrName>ppt_x</p:attrName>
                                        </p:attrNameLst>
                                      </p:cBhvr>
                                      <p:tavLst>
                                        <p:tav tm="0">
                                          <p:val>
                                            <p:strVal val="#ppt_x"/>
                                          </p:val>
                                        </p:tav>
                                        <p:tav tm="100000">
                                          <p:val>
                                            <p:strVal val="#ppt_x"/>
                                          </p:val>
                                        </p:tav>
                                      </p:tavLst>
                                    </p:anim>
                                    <p:anim calcmode="lin" valueType="num">
                                      <p:cBhvr>
                                        <p:cTn id="8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p:bldP spid="10" grpId="0"/>
      <p:bldP spid="11" grpId="0"/>
      <p:bldP spid="13" grpId="0"/>
      <p:bldP spid="46" grpId="0"/>
      <p:bldP spid="48" grpId="0"/>
      <p:bldP spid="49"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931" y="1351824"/>
            <a:ext cx="10708849"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Biến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Fourier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phép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sang </a:t>
            </a:r>
            <a:r>
              <a:rPr lang="en-US" sz="2000" dirty="0" err="1">
                <a:latin typeface="Times New Roman" panose="02020603050405020304" pitchFamily="18" charset="0"/>
                <a:cs typeface="Times New Roman" panose="02020603050405020304" pitchFamily="18" charset="0"/>
              </a:rPr>
              <a:t>miền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tần</a:t>
            </a:r>
            <a:r>
              <a:rPr lang="en-US" sz="2000" dirty="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số</a:t>
            </a:r>
            <a:r>
              <a:rPr lang="en-US" sz="200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844519" y="2852175"/>
                <a:ext cx="5690147" cy="1153649"/>
              </a:xfrm>
              <a:prstGeom prst="rect">
                <a:avLst/>
              </a:prstGeom>
              <a:solidFill>
                <a:schemeClr val="accent5">
                  <a:lumMod val="40000"/>
                  <a:lumOff val="60000"/>
                </a:schemeClr>
              </a:solidFill>
              <a:ln w="28575">
                <a:solidFill>
                  <a:srgbClr val="EB1932"/>
                </a:solidFill>
                <a:prstDash val="sysDash"/>
              </a:ln>
            </p:spPr>
            <p:txBody>
              <a:bodyPr wrap="none">
                <a:spAutoFit/>
              </a:bodyPr>
              <a:lstStyle/>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𝑋</m:t>
                      </m:r>
                      <m:d>
                        <m:dPr>
                          <m:ctrlPr>
                            <a:rPr lang="en-US" i="1">
                              <a:latin typeface="Cambria Math" panose="02040503050406030204" pitchFamily="18" charset="0"/>
                            </a:rPr>
                          </m:ctrlPr>
                        </m:dPr>
                        <m:e>
                          <m:r>
                            <a:rPr lang="vi-VN" i="1">
                              <a:latin typeface="Cambria Math" panose="02040503050406030204" pitchFamily="18" charset="0"/>
                            </a:rPr>
                            <m:t>𝑡</m:t>
                          </m:r>
                        </m:e>
                      </m:d>
                      <m:r>
                        <a:rPr lang="vi-VN"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vi-VN" i="1">
                                  <a:latin typeface="Cambria Math" panose="02040503050406030204" pitchFamily="18" charset="0"/>
                                </a:rPr>
                                <m:t>𝐴</m:t>
                              </m:r>
                            </m:e>
                            <m:sub>
                              <m:r>
                                <a:rPr lang="vi-VN" i="1">
                                  <a:latin typeface="Cambria Math" panose="02040503050406030204" pitchFamily="18" charset="0"/>
                                </a:rPr>
                                <m:t>0</m:t>
                              </m:r>
                            </m:sub>
                          </m:sSub>
                        </m:num>
                        <m:den>
                          <m:r>
                            <a:rPr lang="vi-VN" i="1">
                              <a:latin typeface="Cambria Math" panose="02040503050406030204" pitchFamily="18" charset="0"/>
                            </a:rPr>
                            <m:t>2</m:t>
                          </m:r>
                        </m:den>
                      </m:f>
                      <m:r>
                        <a:rPr lang="vi-VN" i="1">
                          <a:latin typeface="Cambria Math" panose="02040503050406030204" pitchFamily="18" charset="0"/>
                        </a:rPr>
                        <m:t>+</m:t>
                      </m:r>
                      <m:nary>
                        <m:naryPr>
                          <m:chr m:val="∑"/>
                          <m:limLoc m:val="undOvr"/>
                          <m:ctrlPr>
                            <a:rPr lang="en-US" i="1">
                              <a:latin typeface="Cambria Math" panose="02040503050406030204" pitchFamily="18" charset="0"/>
                            </a:rPr>
                          </m:ctrlPr>
                        </m:naryPr>
                        <m:sub>
                          <m:r>
                            <a:rPr lang="vi-VN" i="1">
                              <a:latin typeface="Cambria Math" panose="02040503050406030204" pitchFamily="18" charset="0"/>
                            </a:rPr>
                            <m:t>𝑛</m:t>
                          </m:r>
                          <m:r>
                            <a:rPr lang="vi-VN" i="1">
                              <a:latin typeface="Cambria Math" panose="02040503050406030204" pitchFamily="18" charset="0"/>
                            </a:rPr>
                            <m:t>=</m:t>
                          </m:r>
                          <m:r>
                            <a:rPr lang="vi-VN" i="1">
                              <a:latin typeface="Cambria Math" panose="02040503050406030204" pitchFamily="18" charset="0"/>
                            </a:rPr>
                            <m:t>1</m:t>
                          </m:r>
                        </m:sub>
                        <m:sup>
                          <m:r>
                            <a:rPr lang="vi-VN" i="1">
                              <a:latin typeface="Cambria Math" panose="02040503050406030204" pitchFamily="18" charset="0"/>
                            </a:rPr>
                            <m:t>𝑁</m:t>
                          </m:r>
                        </m:sup>
                        <m:e>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𝐴</m:t>
                              </m:r>
                            </m:e>
                            <m:sub>
                              <m:r>
                                <a:rPr lang="vi-VN" i="1">
                                  <a:latin typeface="Cambria Math" panose="02040503050406030204" pitchFamily="18" charset="0"/>
                                </a:rPr>
                                <m:t>𝑛</m:t>
                              </m:r>
                            </m:sub>
                          </m:sSub>
                          <m:func>
                            <m:funcPr>
                              <m:ctrlPr>
                                <a:rPr lang="en-US" i="1">
                                  <a:latin typeface="Cambria Math" panose="02040503050406030204" pitchFamily="18" charset="0"/>
                                </a:rPr>
                              </m:ctrlPr>
                            </m:funcPr>
                            <m:fName>
                              <m:r>
                                <m:rPr>
                                  <m:sty m:val="p"/>
                                </m:rPr>
                                <a:rPr lang="vi-VN">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vi-VN" i="1">
                                          <a:latin typeface="Cambria Math" panose="02040503050406030204" pitchFamily="18" charset="0"/>
                                        </a:rPr>
                                        <m:t>2</m:t>
                                      </m:r>
                                      <m:r>
                                        <a:rPr lang="vi-VN" i="1">
                                          <a:latin typeface="Cambria Math" panose="02040503050406030204" pitchFamily="18" charset="0"/>
                                        </a:rPr>
                                        <m:t>𝜋</m:t>
                                      </m:r>
                                      <m:r>
                                        <a:rPr lang="vi-VN" i="1">
                                          <a:latin typeface="Cambria Math" panose="02040503050406030204" pitchFamily="18" charset="0"/>
                                        </a:rPr>
                                        <m:t>𝑛𝑡</m:t>
                                      </m:r>
                                    </m:num>
                                    <m:den>
                                      <m:r>
                                        <a:rPr lang="vi-VN" i="1">
                                          <a:latin typeface="Cambria Math" panose="02040503050406030204" pitchFamily="18" charset="0"/>
                                        </a:rPr>
                                        <m:t>𝑃</m:t>
                                      </m:r>
                                    </m:den>
                                  </m:f>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m:t>
                                      </m:r>
                                    </m:e>
                                    <m:sub>
                                      <m:r>
                                        <a:rPr lang="vi-VN" i="1">
                                          <a:latin typeface="Cambria Math" panose="02040503050406030204" pitchFamily="18" charset="0"/>
                                        </a:rPr>
                                        <m:t>𝑛</m:t>
                                      </m:r>
                                    </m:sub>
                                  </m:sSub>
                                </m:e>
                              </m:d>
                            </m:e>
                          </m:func>
                          <m:r>
                            <a:rPr lang="vi-VN" i="1">
                              <a:latin typeface="Cambria Math" panose="02040503050406030204" pitchFamily="18" charset="0"/>
                            </a:rPr>
                            <m:t>)=</m:t>
                          </m:r>
                          <m:nary>
                            <m:naryPr>
                              <m:chr m:val="∑"/>
                              <m:limLoc m:val="undOvr"/>
                              <m:ctrlPr>
                                <a:rPr lang="en-US" i="1">
                                  <a:latin typeface="Cambria Math" panose="02040503050406030204" pitchFamily="18" charset="0"/>
                                </a:rPr>
                              </m:ctrlPr>
                            </m:naryPr>
                            <m:sub>
                              <m:r>
                                <a:rPr lang="vi-VN" i="1">
                                  <a:latin typeface="Cambria Math" panose="02040503050406030204" pitchFamily="18" charset="0"/>
                                </a:rPr>
                                <m:t>𝑛</m:t>
                              </m:r>
                              <m:r>
                                <a:rPr lang="vi-VN" i="1">
                                  <a:latin typeface="Cambria Math" panose="02040503050406030204" pitchFamily="18" charset="0"/>
                                </a:rPr>
                                <m:t>=−</m:t>
                              </m:r>
                              <m:r>
                                <a:rPr lang="vi-VN" i="1">
                                  <a:latin typeface="Cambria Math" panose="02040503050406030204" pitchFamily="18" charset="0"/>
                                </a:rPr>
                                <m:t>𝑁</m:t>
                              </m:r>
                            </m:sub>
                            <m:sup>
                              <m:r>
                                <a:rPr lang="vi-VN" i="1">
                                  <a:latin typeface="Cambria Math" panose="02040503050406030204" pitchFamily="18" charset="0"/>
                                </a:rPr>
                                <m:t>𝑁</m:t>
                              </m:r>
                            </m:sup>
                            <m:e>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𝐶</m:t>
                                  </m:r>
                                </m:e>
                                <m:sub>
                                  <m:r>
                                    <a:rPr lang="vi-VN" i="1">
                                      <a:latin typeface="Cambria Math" panose="02040503050406030204" pitchFamily="18" charset="0"/>
                                    </a:rPr>
                                    <m:t>𝑛</m:t>
                                  </m:r>
                                </m:sub>
                              </m:sSub>
                              <m:sSup>
                                <m:sSupPr>
                                  <m:ctrlPr>
                                    <a:rPr lang="en-US" i="1">
                                      <a:latin typeface="Cambria Math" panose="02040503050406030204" pitchFamily="18" charset="0"/>
                                    </a:rPr>
                                  </m:ctrlPr>
                                </m:sSupPr>
                                <m:e>
                                  <m:r>
                                    <a:rPr lang="vi-VN" i="1">
                                      <a:latin typeface="Cambria Math" panose="02040503050406030204" pitchFamily="18" charset="0"/>
                                    </a:rPr>
                                    <m:t>𝑒</m:t>
                                  </m:r>
                                </m:e>
                                <m:sup>
                                  <m:f>
                                    <m:fPr>
                                      <m:ctrlPr>
                                        <a:rPr lang="en-US" i="1">
                                          <a:latin typeface="Cambria Math" panose="02040503050406030204" pitchFamily="18" charset="0"/>
                                        </a:rPr>
                                      </m:ctrlPr>
                                    </m:fPr>
                                    <m:num>
                                      <m:r>
                                        <a:rPr lang="vi-VN" i="1">
                                          <a:latin typeface="Cambria Math" panose="02040503050406030204" pitchFamily="18" charset="0"/>
                                        </a:rPr>
                                        <m:t>2</m:t>
                                      </m:r>
                                      <m:r>
                                        <a:rPr lang="vi-VN" i="1">
                                          <a:latin typeface="Cambria Math" panose="02040503050406030204" pitchFamily="18" charset="0"/>
                                        </a:rPr>
                                        <m:t>𝜋</m:t>
                                      </m:r>
                                      <m:r>
                                        <a:rPr lang="vi-VN" i="1">
                                          <a:latin typeface="Cambria Math" panose="02040503050406030204" pitchFamily="18" charset="0"/>
                                        </a:rPr>
                                        <m:t>𝑗𝑛𝑡</m:t>
                                      </m:r>
                                    </m:num>
                                    <m:den>
                                      <m:r>
                                        <a:rPr lang="vi-VN" i="1">
                                          <a:latin typeface="Cambria Math" panose="02040503050406030204" pitchFamily="18" charset="0"/>
                                        </a:rPr>
                                        <m:t>𝑃</m:t>
                                      </m:r>
                                    </m:den>
                                  </m:f>
                                </m:sup>
                              </m:sSup>
                              <m:r>
                                <a:rPr lang="vi-VN" i="1">
                                  <a:latin typeface="Cambria Math" panose="02040503050406030204" pitchFamily="18" charset="0"/>
                                </a:rPr>
                                <m:t>)</m:t>
                              </m:r>
                            </m:e>
                          </m:nary>
                        </m:e>
                      </m:nary>
                    </m:oMath>
                  </m:oMathPara>
                </a14:m>
                <a:endParaRPr lang="en-US" dirty="0"/>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844519" y="2852175"/>
                <a:ext cx="5690147" cy="1153649"/>
              </a:xfrm>
              <a:prstGeom prst="rect">
                <a:avLst/>
              </a:prstGeom>
              <a:blipFill>
                <a:blip r:embed="rId2"/>
                <a:stretch>
                  <a:fillRect/>
                </a:stretch>
              </a:blipFill>
              <a:ln w="28575">
                <a:solidFill>
                  <a:srgbClr val="EB193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844519" y="4218155"/>
                <a:ext cx="6448613" cy="646331"/>
              </a:xfrm>
              <a:prstGeom prst="rect">
                <a:avLst/>
              </a:prstGeom>
              <a:noFill/>
            </p:spPr>
            <p:txBody>
              <a:bodyPr wrap="square" rtlCol="0">
                <a:spAutoFit/>
              </a:bodyPr>
              <a:lstStyle/>
              <a:p>
                <a:pPr marL="914400" indent="-914400"/>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P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p>
              <a:p>
                <a:pPr indent="801688"/>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𝑛</m:t>
                        </m:r>
                      </m:sub>
                    </m:sSub>
                  </m:oMath>
                </a14:m>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Fourier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X(</a:t>
                </a:r>
                <a:r>
                  <a:rPr lang="en-US">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844519" y="4218155"/>
                <a:ext cx="6448613" cy="646331"/>
              </a:xfrm>
              <a:prstGeom prst="rect">
                <a:avLst/>
              </a:prstGeom>
              <a:blipFill>
                <a:blip r:embed="rId3"/>
                <a:stretch>
                  <a:fillRect l="-851"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585742" y="5104759"/>
                <a:ext cx="2528641" cy="927242"/>
              </a:xfrm>
              <a:prstGeom prst="rect">
                <a:avLst/>
              </a:prstGeom>
              <a:ln w="9525">
                <a:solidFill>
                  <a:srgbClr val="EB1932"/>
                </a:solidFill>
                <a:prstDash val="sysDot"/>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𝑛</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𝑃</m:t>
                          </m:r>
                        </m:den>
                      </m:f>
                      <m:nary>
                        <m:naryPr>
                          <m:limLoc m:val="undOvr"/>
                          <m:ctrlPr>
                            <a:rPr lang="en-US" i="1">
                              <a:latin typeface="Cambria Math" panose="02040503050406030204" pitchFamily="18" charset="0"/>
                            </a:rPr>
                          </m:ctrlPr>
                        </m:naryPr>
                        <m:sub>
                          <m:r>
                            <a:rPr lang="en-US" i="0">
                              <a:latin typeface="Cambria Math" panose="02040503050406030204" pitchFamily="18" charset="0"/>
                            </a:rPr>
                            <m:t>0</m:t>
                          </m:r>
                        </m:sub>
                        <m:sup>
                          <m:r>
                            <a:rPr lang="en-US" i="1">
                              <a:latin typeface="Cambria Math" panose="02040503050406030204" pitchFamily="18" charset="0"/>
                            </a:rPr>
                            <m:t>𝑃</m:t>
                          </m:r>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𝑛𝑡</m:t>
                                  </m:r>
                                </m:num>
                                <m:den>
                                  <m:r>
                                    <a:rPr lang="en-US" i="1">
                                      <a:latin typeface="Cambria Math" panose="02040503050406030204" pitchFamily="18" charset="0"/>
                                    </a:rPr>
                                    <m:t>𝑃</m:t>
                                  </m:r>
                                </m:den>
                              </m:f>
                            </m:sup>
                          </m:sSup>
                          <m:r>
                            <a:rPr lang="en-US" i="1">
                              <a:latin typeface="Cambria Math" panose="02040503050406030204" pitchFamily="18" charset="0"/>
                            </a:rPr>
                            <m:t>𝑋</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𝑑𝑡</m:t>
                          </m:r>
                        </m:e>
                      </m:nary>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4585742" y="5104759"/>
                <a:ext cx="2528641" cy="927242"/>
              </a:xfrm>
              <a:prstGeom prst="rect">
                <a:avLst/>
              </a:prstGeom>
              <a:blipFill>
                <a:blip r:embed="rId4"/>
                <a:stretch>
                  <a:fillRect/>
                </a:stretch>
              </a:blipFill>
              <a:ln w="9525">
                <a:solidFill>
                  <a:srgbClr val="EB1932"/>
                </a:solidFill>
                <a:prstDash val="sysDot"/>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8875D882-DF58-4F60-91CB-C1D9989B011E}"/>
              </a:ext>
            </a:extLst>
          </p:cNvPr>
          <p:cNvSpPr/>
          <p:nvPr/>
        </p:nvSpPr>
        <p:spPr>
          <a:xfrm>
            <a:off x="553931" y="1931958"/>
            <a:ext cx="10708849" cy="707886"/>
          </a:xfrm>
          <a:prstGeom prst="rect">
            <a:avLst/>
          </a:prstGeom>
        </p:spPr>
        <p:txBody>
          <a:bodyPr wrap="square">
            <a:spAutoFit/>
          </a:bodyPr>
          <a:lstStyle/>
          <a:p>
            <a:pPr marL="342900" indent="-342900" algn="just">
              <a:buFont typeface="Wingdings" panose="05000000000000000000" pitchFamily="2" charset="2"/>
              <a:buChar char="v"/>
            </a:pPr>
            <a:r>
              <a:rPr lang="vi-VN" sz="2000">
                <a:latin typeface="Times New Roman" panose="02020603050405020304" pitchFamily="18" charset="0"/>
                <a:cs typeface="Times New Roman" panose="02020603050405020304" pitchFamily="18" charset="0"/>
              </a:rPr>
              <a:t>Theo định lý Fourier, một tín hiệu là sự hợp thành của một số hàm điều hòa với biên độ, tần số và pha cho trước. Dạng chuỗi Fourier cho tín hiệu tuần hoàn, x(t):</a:t>
            </a:r>
            <a:endParaRPr lang="en-US" sz="2000" dirty="0">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2BEBD3ED-D2D4-4BF2-B911-000FAE7A4757}"/>
              </a:ext>
            </a:extLst>
          </p:cNvPr>
          <p:cNvSpPr/>
          <p:nvPr/>
        </p:nvSpPr>
        <p:spPr>
          <a:xfrm>
            <a:off x="11508155" y="6015343"/>
            <a:ext cx="3978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8</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0" name="文本框 61">
            <a:extLst>
              <a:ext uri="{FF2B5EF4-FFF2-40B4-BE49-F238E27FC236}">
                <a16:creationId xmlns:a16="http://schemas.microsoft.com/office/drawing/2014/main" id="{1EB3C527-6C9E-4C4E-A073-9DAF63EED1BB}"/>
              </a:ext>
            </a:extLst>
          </p:cNvPr>
          <p:cNvSpPr txBox="1"/>
          <p:nvPr/>
        </p:nvSpPr>
        <p:spPr>
          <a:xfrm>
            <a:off x="2077016" y="305177"/>
            <a:ext cx="6677932"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FAST FOURIER TRANSFORM (FFT)</a:t>
            </a:r>
            <a:endParaRPr lang="zh-CN" altLang="en-US" sz="3600"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164327030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5">
            <a:extLst>
              <a:ext uri="{FF2B5EF4-FFF2-40B4-BE49-F238E27FC236}">
                <a16:creationId xmlns:a16="http://schemas.microsoft.com/office/drawing/2014/main" id="{0D6BCBCE-E060-4B77-B4E9-13967D0C1C1B}"/>
              </a:ext>
            </a:extLst>
          </p:cNvPr>
          <p:cNvSpPr/>
          <p:nvPr/>
        </p:nvSpPr>
        <p:spPr>
          <a:xfrm>
            <a:off x="629321" y="1417885"/>
            <a:ext cx="649236" cy="649236"/>
          </a:xfrm>
          <a:prstGeom prst="ellipse">
            <a:avLst/>
          </a:prstGeom>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alibri" panose="020F0502020204030204" pitchFamily="34" charset="0"/>
            </a:endParaRPr>
          </a:p>
        </p:txBody>
      </p:sp>
      <p:sp>
        <p:nvSpPr>
          <p:cNvPr id="4" name="Rectangle 23">
            <a:extLst>
              <a:ext uri="{FF2B5EF4-FFF2-40B4-BE49-F238E27FC236}">
                <a16:creationId xmlns:a16="http://schemas.microsoft.com/office/drawing/2014/main" id="{76DB4DD8-8114-402C-A3BB-A4E0FC5BBD2E}"/>
              </a:ext>
            </a:extLst>
          </p:cNvPr>
          <p:cNvSpPr/>
          <p:nvPr/>
        </p:nvSpPr>
        <p:spPr>
          <a:xfrm>
            <a:off x="628916" y="2381087"/>
            <a:ext cx="649236" cy="64923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alibri" panose="020F0502020204030204" pitchFamily="34" charset="0"/>
            </a:endParaRPr>
          </a:p>
        </p:txBody>
      </p:sp>
      <p:sp>
        <p:nvSpPr>
          <p:cNvPr id="5" name="Rectangle 38">
            <a:extLst>
              <a:ext uri="{FF2B5EF4-FFF2-40B4-BE49-F238E27FC236}">
                <a16:creationId xmlns:a16="http://schemas.microsoft.com/office/drawing/2014/main" id="{E7831F1D-DEFA-47CB-B311-40FE4D7B956C}"/>
              </a:ext>
            </a:extLst>
          </p:cNvPr>
          <p:cNvSpPr/>
          <p:nvPr/>
        </p:nvSpPr>
        <p:spPr>
          <a:xfrm>
            <a:off x="628916" y="5295282"/>
            <a:ext cx="649236" cy="649236"/>
          </a:xfrm>
          <a:prstGeom prst="ellipse">
            <a:avLst/>
          </a:prstGeom>
          <a:solidFill>
            <a:srgbClr val="FF3737"/>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alibri" panose="020F0502020204030204" pitchFamily="34" charset="0"/>
            </a:endParaRPr>
          </a:p>
        </p:txBody>
      </p:sp>
      <p:sp>
        <p:nvSpPr>
          <p:cNvPr id="7" name="Rectangle 44">
            <a:extLst>
              <a:ext uri="{FF2B5EF4-FFF2-40B4-BE49-F238E27FC236}">
                <a16:creationId xmlns:a16="http://schemas.microsoft.com/office/drawing/2014/main" id="{878B53BB-5D6B-47BF-A157-4AF7AB565E7E}"/>
              </a:ext>
            </a:extLst>
          </p:cNvPr>
          <p:cNvSpPr/>
          <p:nvPr/>
        </p:nvSpPr>
        <p:spPr>
          <a:xfrm>
            <a:off x="634744" y="3349779"/>
            <a:ext cx="649236" cy="649236"/>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alibri" panose="020F0502020204030204" pitchFamily="34" charset="0"/>
            </a:endParaRPr>
          </a:p>
        </p:txBody>
      </p:sp>
      <p:sp>
        <p:nvSpPr>
          <p:cNvPr id="8" name="Rectangle 47">
            <a:extLst>
              <a:ext uri="{FF2B5EF4-FFF2-40B4-BE49-F238E27FC236}">
                <a16:creationId xmlns:a16="http://schemas.microsoft.com/office/drawing/2014/main" id="{C43304B7-E749-4C67-A2A5-E66B4685DC35}"/>
              </a:ext>
            </a:extLst>
          </p:cNvPr>
          <p:cNvSpPr/>
          <p:nvPr/>
        </p:nvSpPr>
        <p:spPr>
          <a:xfrm>
            <a:off x="632623" y="4314920"/>
            <a:ext cx="649236" cy="64923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alibri" panose="020F0502020204030204" pitchFamily="34" charset="0"/>
            </a:endParaRPr>
          </a:p>
        </p:txBody>
      </p:sp>
      <p:sp>
        <p:nvSpPr>
          <p:cNvPr id="34" name="矩形 56">
            <a:extLst>
              <a:ext uri="{FF2B5EF4-FFF2-40B4-BE49-F238E27FC236}">
                <a16:creationId xmlns:a16="http://schemas.microsoft.com/office/drawing/2014/main" id="{26198482-BF16-408B-AD04-5AE4773852EF}"/>
              </a:ext>
            </a:extLst>
          </p:cNvPr>
          <p:cNvSpPr/>
          <p:nvPr/>
        </p:nvSpPr>
        <p:spPr>
          <a:xfrm>
            <a:off x="1401817" y="1505040"/>
            <a:ext cx="3572531" cy="429413"/>
          </a:xfrm>
          <a:prstGeom prst="rect">
            <a:avLst/>
          </a:prstGeom>
        </p:spPr>
        <p:txBody>
          <a:bodyPr wrap="square">
            <a:spAutoFit/>
            <a:scene3d>
              <a:camera prst="orthographicFront"/>
              <a:lightRig rig="threePt" dir="t"/>
            </a:scene3d>
            <a:sp3d contourW="12700"/>
          </a:bodyPr>
          <a:lstStyle/>
          <a:p>
            <a:pPr>
              <a:lnSpc>
                <a:spcPct val="120000"/>
              </a:lnSpc>
            </a:pPr>
            <a:r>
              <a:rPr lang="en-US" sz="2000">
                <a:latin typeface="Times New Roman" panose="02020603050405020304" pitchFamily="18" charset="0"/>
                <a:cs typeface="Times New Roman" panose="02020603050405020304" pitchFamily="18" charset="0"/>
              </a:rPr>
              <a:t>Lĩnh vực truyền thông</a:t>
            </a:r>
            <a:r>
              <a:rPr lang="en-US" altLang="zh-CN" sz="2000">
                <a:solidFill>
                  <a:schemeClr val="tx1">
                    <a:lumMod val="75000"/>
                    <a:lumOff val="25000"/>
                  </a:schemeClr>
                </a:solidFill>
                <a:latin typeface="Times New Roman" panose="02020603050405020304" pitchFamily="18" charset="0"/>
                <a:cs typeface="Times New Roman" panose="02020603050405020304" pitchFamily="18" charset="0"/>
              </a:rPr>
              <a:t>.</a:t>
            </a:r>
            <a:endPar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7" name="矩形 83">
            <a:extLst>
              <a:ext uri="{FF2B5EF4-FFF2-40B4-BE49-F238E27FC236}">
                <a16:creationId xmlns:a16="http://schemas.microsoft.com/office/drawing/2014/main" id="{948A08FE-A293-4C07-95F1-813378793FBB}"/>
              </a:ext>
            </a:extLst>
          </p:cNvPr>
          <p:cNvSpPr/>
          <p:nvPr/>
        </p:nvSpPr>
        <p:spPr>
          <a:xfrm>
            <a:off x="1403461" y="4471014"/>
            <a:ext cx="5615980" cy="400110"/>
          </a:xfrm>
          <a:prstGeom prst="rect">
            <a:avLst/>
          </a:prstGeom>
        </p:spPr>
        <p:txBody>
          <a:bodyPr wrap="square">
            <a:spAutoFit/>
            <a:scene3d>
              <a:camera prst="orthographicFront"/>
              <a:lightRig rig="threePt" dir="t"/>
            </a:scene3d>
            <a:sp3d contourW="12700"/>
          </a:bodyPr>
          <a:lstStyle/>
          <a:p>
            <a:r>
              <a:rPr lang="en-US" sz="2000">
                <a:latin typeface="Times New Roman" panose="02020603050405020304" pitchFamily="18" charset="0"/>
                <a:cs typeface="Times New Roman" panose="02020603050405020304" pitchFamily="18" charset="0"/>
              </a:rPr>
              <a:t>Radar và SETI (tìm kiếm trí tuệ ngoài trái đất)</a:t>
            </a:r>
            <a:r>
              <a:rPr lang="en-US" altLang="zh-CN" sz="2000">
                <a:solidFill>
                  <a:schemeClr val="tx1">
                    <a:lumMod val="75000"/>
                    <a:lumOff val="25000"/>
                  </a:schemeClr>
                </a:solidFill>
                <a:latin typeface="Times New Roman" panose="02020603050405020304" pitchFamily="18" charset="0"/>
                <a:cs typeface="Times New Roman" panose="02020603050405020304" pitchFamily="18" charset="0"/>
              </a:rPr>
              <a:t>.</a:t>
            </a:r>
            <a:endPar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0" name="矩形 86">
            <a:extLst>
              <a:ext uri="{FF2B5EF4-FFF2-40B4-BE49-F238E27FC236}">
                <a16:creationId xmlns:a16="http://schemas.microsoft.com/office/drawing/2014/main" id="{61555C74-2A65-47A5-B9BD-22DDEE3CA5D0}"/>
              </a:ext>
            </a:extLst>
          </p:cNvPr>
          <p:cNvSpPr/>
          <p:nvPr/>
        </p:nvSpPr>
        <p:spPr>
          <a:xfrm>
            <a:off x="1403056" y="5402212"/>
            <a:ext cx="2174863" cy="435376"/>
          </a:xfrm>
          <a:prstGeom prst="rect">
            <a:avLst/>
          </a:prstGeom>
        </p:spPr>
        <p:txBody>
          <a:bodyPr wrap="square">
            <a:spAutoFit/>
            <a:scene3d>
              <a:camera prst="orthographicFront"/>
              <a:lightRig rig="threePt" dir="t"/>
            </a:scene3d>
            <a:sp3d contourW="12700"/>
          </a:bodyPr>
          <a:lstStyle/>
          <a:p>
            <a:pPr>
              <a:lnSpc>
                <a:spcPct val="120000"/>
              </a:lnSpc>
            </a:pPr>
            <a:r>
              <a:rPr lang="en-US" sz="2000">
                <a:latin typeface="Times New Roman" panose="02020603050405020304" pitchFamily="18" charset="0"/>
                <a:cs typeface="Times New Roman" panose="02020603050405020304" pitchFamily="18" charset="0"/>
              </a:rPr>
              <a:t>Xử lý tiếng nói.</a:t>
            </a:r>
            <a:endParaRPr lang="zh-CN" altLang="en-US" sz="2000" dirty="0">
              <a:solidFill>
                <a:schemeClr val="tx1">
                  <a:lumMod val="75000"/>
                  <a:lumOff val="25000"/>
                </a:schemeClr>
              </a:solidFill>
              <a:latin typeface="Calibri" panose="020F0502020204030204" pitchFamily="34" charset="0"/>
            </a:endParaRPr>
          </a:p>
        </p:txBody>
      </p:sp>
      <p:sp>
        <p:nvSpPr>
          <p:cNvPr id="46" name="矩形 92">
            <a:extLst>
              <a:ext uri="{FF2B5EF4-FFF2-40B4-BE49-F238E27FC236}">
                <a16:creationId xmlns:a16="http://schemas.microsoft.com/office/drawing/2014/main" id="{823C3874-9B6A-4CBE-8C58-AB426A6F5B93}"/>
              </a:ext>
            </a:extLst>
          </p:cNvPr>
          <p:cNvSpPr/>
          <p:nvPr/>
        </p:nvSpPr>
        <p:spPr>
          <a:xfrm>
            <a:off x="1401817" y="2497802"/>
            <a:ext cx="2234687" cy="429413"/>
          </a:xfrm>
          <a:prstGeom prst="rect">
            <a:avLst/>
          </a:prstGeom>
        </p:spPr>
        <p:txBody>
          <a:bodyPr wrap="square">
            <a:spAutoFit/>
            <a:scene3d>
              <a:camera prst="orthographicFront"/>
              <a:lightRig rig="threePt" dir="t"/>
            </a:scene3d>
            <a:sp3d contourW="12700"/>
          </a:bodyPr>
          <a:lstStyle/>
          <a:p>
            <a:pPr>
              <a:lnSpc>
                <a:spcPct val="120000"/>
              </a:lnSpc>
            </a:pPr>
            <a:r>
              <a:rPr lang="en-US" sz="2000">
                <a:latin typeface="Times New Roman" panose="02020603050405020304" pitchFamily="18" charset="0"/>
                <a:cs typeface="Times New Roman" panose="02020603050405020304" pitchFamily="18" charset="0"/>
              </a:rPr>
              <a:t>Thiết bị giám sát</a:t>
            </a:r>
            <a:r>
              <a:rPr lang="en-US" altLang="zh-CN" sz="2000">
                <a:solidFill>
                  <a:schemeClr val="tx1">
                    <a:lumMod val="75000"/>
                    <a:lumOff val="25000"/>
                  </a:schemeClr>
                </a:solidFill>
                <a:latin typeface="Times New Roman" panose="02020603050405020304" pitchFamily="18" charset="0"/>
                <a:cs typeface="Times New Roman" panose="02020603050405020304" pitchFamily="18" charset="0"/>
              </a:rPr>
              <a:t>.</a:t>
            </a:r>
            <a:endParaRPr lang="zh-CN"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9" name="矩形 95">
            <a:extLst>
              <a:ext uri="{FF2B5EF4-FFF2-40B4-BE49-F238E27FC236}">
                <a16:creationId xmlns:a16="http://schemas.microsoft.com/office/drawing/2014/main" id="{8457DAEC-3816-4F9D-A9E4-23B7FB8BA590}"/>
              </a:ext>
            </a:extLst>
          </p:cNvPr>
          <p:cNvSpPr/>
          <p:nvPr/>
        </p:nvSpPr>
        <p:spPr>
          <a:xfrm>
            <a:off x="1403461" y="3462446"/>
            <a:ext cx="4936020" cy="400110"/>
          </a:xfrm>
          <a:prstGeom prst="rect">
            <a:avLst/>
          </a:prstGeom>
        </p:spPr>
        <p:txBody>
          <a:bodyPr wrap="square">
            <a:spAutoFit/>
            <a:scene3d>
              <a:camera prst="orthographicFront"/>
              <a:lightRig rig="threePt" dir="t"/>
            </a:scene3d>
            <a:sp3d contourW="12700"/>
          </a:bodyPr>
          <a:lstStyle/>
          <a:p>
            <a:r>
              <a:rPr lang="en-US" sz="2000">
                <a:latin typeface="Times New Roman" panose="02020603050405020304" pitchFamily="18" charset="0"/>
                <a:cs typeface="Times New Roman" panose="02020603050405020304" pitchFamily="18" charset="0"/>
              </a:rPr>
              <a:t>Theo dõi các tín hiệu từ lòng trái đất.</a:t>
            </a:r>
            <a:endParaRPr lang="en-US" sz="2000" dirty="0">
              <a:latin typeface="Times New Roman" panose="02020603050405020304" pitchFamily="18" charset="0"/>
              <a:cs typeface="Times New Roman" panose="02020603050405020304" pitchFamily="18" charset="0"/>
            </a:endParaRPr>
          </a:p>
        </p:txBody>
      </p:sp>
      <p:pic>
        <p:nvPicPr>
          <p:cNvPr id="51" name="Picture 50">
            <a:extLst>
              <a:ext uri="{FF2B5EF4-FFF2-40B4-BE49-F238E27FC236}">
                <a16:creationId xmlns:a16="http://schemas.microsoft.com/office/drawing/2014/main" id="{D018D2A0-C284-406B-8CC9-133337E6F9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53436" y="793305"/>
            <a:ext cx="4256834" cy="3208557"/>
          </a:xfrm>
          <a:prstGeom prst="rect">
            <a:avLst/>
          </a:prstGeom>
          <a:ln>
            <a:noFill/>
          </a:ln>
          <a:effectLst>
            <a:softEdge rad="112500"/>
          </a:effectLst>
        </p:spPr>
      </p:pic>
      <p:grpSp>
        <p:nvGrpSpPr>
          <p:cNvPr id="52" name="Group 51">
            <a:extLst>
              <a:ext uri="{FF2B5EF4-FFF2-40B4-BE49-F238E27FC236}">
                <a16:creationId xmlns:a16="http://schemas.microsoft.com/office/drawing/2014/main" id="{40B8E112-2BB8-4231-8C71-91E9C4A0FB13}"/>
              </a:ext>
            </a:extLst>
          </p:cNvPr>
          <p:cNvGrpSpPr/>
          <p:nvPr/>
        </p:nvGrpSpPr>
        <p:grpSpPr>
          <a:xfrm>
            <a:off x="1208995" y="1348571"/>
            <a:ext cx="10109794" cy="3122443"/>
            <a:chOff x="914400" y="5318761"/>
            <a:chExt cx="5929630" cy="1701165"/>
          </a:xfrm>
        </p:grpSpPr>
        <p:sp>
          <p:nvSpPr>
            <p:cNvPr id="53" name="Right Arrow 8">
              <a:extLst>
                <a:ext uri="{FF2B5EF4-FFF2-40B4-BE49-F238E27FC236}">
                  <a16:creationId xmlns:a16="http://schemas.microsoft.com/office/drawing/2014/main" id="{BBC5324A-1853-4EF0-9C47-81BC33785230}"/>
                </a:ext>
              </a:extLst>
            </p:cNvPr>
            <p:cNvSpPr/>
            <p:nvPr/>
          </p:nvSpPr>
          <p:spPr>
            <a:xfrm>
              <a:off x="3418205" y="5782311"/>
              <a:ext cx="866140" cy="30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54" name="Group 53">
              <a:extLst>
                <a:ext uri="{FF2B5EF4-FFF2-40B4-BE49-F238E27FC236}">
                  <a16:creationId xmlns:a16="http://schemas.microsoft.com/office/drawing/2014/main" id="{9FC27A6D-C8C6-40DA-84A0-5C5C2BE6B5A3}"/>
                </a:ext>
              </a:extLst>
            </p:cNvPr>
            <p:cNvGrpSpPr/>
            <p:nvPr/>
          </p:nvGrpSpPr>
          <p:grpSpPr>
            <a:xfrm>
              <a:off x="914400" y="5318761"/>
              <a:ext cx="2376805" cy="1701165"/>
              <a:chOff x="0" y="0"/>
              <a:chExt cx="2377440" cy="1701200"/>
            </a:xfrm>
          </p:grpSpPr>
          <p:pic>
            <p:nvPicPr>
              <p:cNvPr id="59" name="Picture 58">
                <a:extLst>
                  <a:ext uri="{FF2B5EF4-FFF2-40B4-BE49-F238E27FC236}">
                    <a16:creationId xmlns:a16="http://schemas.microsoft.com/office/drawing/2014/main" id="{AAD5F71A-A3F8-4B8D-B2CA-8A04CAE3B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77440" cy="1369695"/>
              </a:xfrm>
              <a:prstGeom prst="rect">
                <a:avLst/>
              </a:prstGeom>
            </p:spPr>
          </p:pic>
          <p:sp>
            <p:nvSpPr>
              <p:cNvPr id="60" name="Text Box 2">
                <a:extLst>
                  <a:ext uri="{FF2B5EF4-FFF2-40B4-BE49-F238E27FC236}">
                    <a16:creationId xmlns:a16="http://schemas.microsoft.com/office/drawing/2014/main" id="{1AFB3E9D-8868-4990-968D-3904FADC096C}"/>
                  </a:ext>
                </a:extLst>
              </p:cNvPr>
              <p:cNvSpPr txBox="1">
                <a:spLocks noChangeArrowheads="1"/>
              </p:cNvSpPr>
              <p:nvPr/>
            </p:nvSpPr>
            <p:spPr bwMode="auto">
              <a:xfrm>
                <a:off x="246491" y="1391320"/>
                <a:ext cx="1988422" cy="3098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dirty="0" err="1">
                    <a:effectLst/>
                    <a:latin typeface="Tahoma" panose="020B0604030504040204" pitchFamily="34" charset="0"/>
                    <a:ea typeface="Tahoma" panose="020B0604030504040204" pitchFamily="34" charset="0"/>
                    <a:cs typeface="Tahoma" panose="020B0604030504040204" pitchFamily="34" charset="0"/>
                  </a:rPr>
                  <a:t>Tính</a:t>
                </a:r>
                <a:r>
                  <a:rPr lang="en-US" dirty="0">
                    <a:effectLst/>
                    <a:latin typeface="Tahoma" panose="020B0604030504040204" pitchFamily="34" charset="0"/>
                    <a:ea typeface="Tahoma" panose="020B0604030504040204" pitchFamily="34" charset="0"/>
                    <a:cs typeface="Tahoma" panose="020B0604030504040204" pitchFamily="34" charset="0"/>
                  </a:rPr>
                  <a:t> </a:t>
                </a:r>
                <a:r>
                  <a:rPr lang="en-US" dirty="0" err="1">
                    <a:effectLst/>
                    <a:latin typeface="Tahoma" panose="020B0604030504040204" pitchFamily="34" charset="0"/>
                    <a:ea typeface="Tahoma" panose="020B0604030504040204" pitchFamily="34" charset="0"/>
                    <a:cs typeface="Tahoma" panose="020B0604030504040204" pitchFamily="34" charset="0"/>
                  </a:rPr>
                  <a:t>hiệu</a:t>
                </a:r>
                <a:r>
                  <a:rPr lang="en-US" dirty="0">
                    <a:effectLst/>
                    <a:latin typeface="Tahoma" panose="020B0604030504040204" pitchFamily="34" charset="0"/>
                    <a:ea typeface="Tahoma" panose="020B0604030504040204" pitchFamily="34" charset="0"/>
                    <a:cs typeface="Tahoma" panose="020B0604030504040204" pitchFamily="34" charset="0"/>
                  </a:rPr>
                  <a:t> </a:t>
                </a:r>
                <a:r>
                  <a:rPr lang="en-US" dirty="0" err="1">
                    <a:effectLst/>
                    <a:latin typeface="Tahoma" panose="020B0604030504040204" pitchFamily="34" charset="0"/>
                    <a:ea typeface="Tahoma" panose="020B0604030504040204" pitchFamily="34" charset="0"/>
                    <a:cs typeface="Tahoma" panose="020B0604030504040204" pitchFamily="34" charset="0"/>
                  </a:rPr>
                  <a:t>trong</a:t>
                </a:r>
                <a:r>
                  <a:rPr lang="en-US" dirty="0">
                    <a:effectLst/>
                    <a:latin typeface="Tahoma" panose="020B0604030504040204" pitchFamily="34" charset="0"/>
                    <a:ea typeface="Tahoma" panose="020B0604030504040204" pitchFamily="34" charset="0"/>
                    <a:cs typeface="Tahoma" panose="020B0604030504040204" pitchFamily="34" charset="0"/>
                  </a:rPr>
                  <a:t> </a:t>
                </a:r>
                <a:r>
                  <a:rPr lang="en-US" dirty="0" err="1">
                    <a:effectLst/>
                    <a:latin typeface="Tahoma" panose="020B0604030504040204" pitchFamily="34" charset="0"/>
                    <a:ea typeface="Tahoma" panose="020B0604030504040204" pitchFamily="34" charset="0"/>
                    <a:cs typeface="Tahoma" panose="020B0604030504040204" pitchFamily="34" charset="0"/>
                  </a:rPr>
                  <a:t>miền</a:t>
                </a:r>
                <a:r>
                  <a:rPr lang="en-US" dirty="0">
                    <a:effectLst/>
                    <a:latin typeface="Tahoma" panose="020B0604030504040204" pitchFamily="34" charset="0"/>
                    <a:ea typeface="Tahoma" panose="020B0604030504040204" pitchFamily="34" charset="0"/>
                    <a:cs typeface="Tahoma" panose="020B0604030504040204" pitchFamily="34" charset="0"/>
                  </a:rPr>
                  <a:t> </a:t>
                </a:r>
                <a:r>
                  <a:rPr lang="en-US" dirty="0" err="1">
                    <a:effectLst/>
                    <a:latin typeface="Tahoma" panose="020B0604030504040204" pitchFamily="34" charset="0"/>
                    <a:ea typeface="Tahoma" panose="020B0604030504040204" pitchFamily="34" charset="0"/>
                    <a:cs typeface="Tahoma" panose="020B0604030504040204" pitchFamily="34" charset="0"/>
                  </a:rPr>
                  <a:t>thời</a:t>
                </a:r>
                <a:r>
                  <a:rPr lang="en-US" dirty="0">
                    <a:effectLst/>
                    <a:latin typeface="Tahoma" panose="020B0604030504040204" pitchFamily="34" charset="0"/>
                    <a:ea typeface="Tahoma" panose="020B0604030504040204" pitchFamily="34" charset="0"/>
                    <a:cs typeface="Tahoma" panose="020B0604030504040204" pitchFamily="34" charset="0"/>
                  </a:rPr>
                  <a:t> </a:t>
                </a:r>
                <a:r>
                  <a:rPr lang="en-US" dirty="0" err="1">
                    <a:effectLst/>
                    <a:latin typeface="Tahoma" panose="020B0604030504040204" pitchFamily="34" charset="0"/>
                    <a:ea typeface="Tahoma" panose="020B0604030504040204" pitchFamily="34" charset="0"/>
                    <a:cs typeface="Tahoma" panose="020B0604030504040204" pitchFamily="34" charset="0"/>
                  </a:rPr>
                  <a:t>gian</a:t>
                </a:r>
                <a:endParaRPr lang="en-US" dirty="0">
                  <a:effectLst/>
                  <a:latin typeface="Tahoma" panose="020B0604030504040204" pitchFamily="34" charset="0"/>
                  <a:ea typeface="Tahoma" panose="020B0604030504040204" pitchFamily="34" charset="0"/>
                  <a:cs typeface="Tahoma" panose="020B0604030504040204" pitchFamily="34" charset="0"/>
                </a:endParaRPr>
              </a:p>
            </p:txBody>
          </p:sp>
        </p:grpSp>
        <p:grpSp>
          <p:nvGrpSpPr>
            <p:cNvPr id="55" name="Group 54">
              <a:extLst>
                <a:ext uri="{FF2B5EF4-FFF2-40B4-BE49-F238E27FC236}">
                  <a16:creationId xmlns:a16="http://schemas.microsoft.com/office/drawing/2014/main" id="{8E3DFCE0-A37D-48DA-86B9-B84AEC7CB854}"/>
                </a:ext>
              </a:extLst>
            </p:cNvPr>
            <p:cNvGrpSpPr/>
            <p:nvPr/>
          </p:nvGrpSpPr>
          <p:grpSpPr>
            <a:xfrm>
              <a:off x="4516120" y="5318761"/>
              <a:ext cx="2327910" cy="1685290"/>
              <a:chOff x="0" y="0"/>
              <a:chExt cx="2327910" cy="1685455"/>
            </a:xfrm>
          </p:grpSpPr>
          <p:pic>
            <p:nvPicPr>
              <p:cNvPr id="57" name="Picture 56">
                <a:extLst>
                  <a:ext uri="{FF2B5EF4-FFF2-40B4-BE49-F238E27FC236}">
                    <a16:creationId xmlns:a16="http://schemas.microsoft.com/office/drawing/2014/main" id="{3FFCC4C2-29BD-4EA5-B179-F551A511F2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327910" cy="1369695"/>
              </a:xfrm>
              <a:prstGeom prst="rect">
                <a:avLst/>
              </a:prstGeom>
            </p:spPr>
          </p:pic>
          <p:sp>
            <p:nvSpPr>
              <p:cNvPr id="58" name="Text Box 2">
                <a:extLst>
                  <a:ext uri="{FF2B5EF4-FFF2-40B4-BE49-F238E27FC236}">
                    <a16:creationId xmlns:a16="http://schemas.microsoft.com/office/drawing/2014/main" id="{2496250B-5BD9-4466-B255-96FB07C61EE9}"/>
                  </a:ext>
                </a:extLst>
              </p:cNvPr>
              <p:cNvSpPr txBox="1">
                <a:spLocks noChangeArrowheads="1"/>
              </p:cNvSpPr>
              <p:nvPr/>
            </p:nvSpPr>
            <p:spPr bwMode="auto">
              <a:xfrm>
                <a:off x="214685" y="1375575"/>
                <a:ext cx="1987891" cy="3098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a:effectLst/>
                    <a:latin typeface="Tahoma" panose="020B0604030504040204" pitchFamily="34" charset="0"/>
                    <a:ea typeface="Tahoma" panose="020B0604030504040204" pitchFamily="34" charset="0"/>
                    <a:cs typeface="Tahoma" panose="020B0604030504040204" pitchFamily="34" charset="0"/>
                  </a:rPr>
                  <a:t>Tính hiệu trong miền tần số</a:t>
                </a:r>
              </a:p>
              <a:p>
                <a:pPr marL="0" marR="0">
                  <a:lnSpc>
                    <a:spcPct val="107000"/>
                  </a:lnSpc>
                  <a:spcBef>
                    <a:spcPts val="0"/>
                  </a:spcBef>
                  <a:spcAft>
                    <a:spcPts val="800"/>
                  </a:spcAft>
                </a:pPr>
                <a:r>
                  <a:rPr lang="en-US">
                    <a:effectLst/>
                    <a:latin typeface="Tahoma" panose="020B0604030504040204" pitchFamily="34" charset="0"/>
                    <a:ea typeface="Tahoma" panose="020B0604030504040204" pitchFamily="34" charset="0"/>
                    <a:cs typeface="Tahoma" panose="020B0604030504040204" pitchFamily="34" charset="0"/>
                  </a:rPr>
                  <a:t> </a:t>
                </a:r>
              </a:p>
            </p:txBody>
          </p:sp>
        </p:grpSp>
        <p:sp>
          <p:nvSpPr>
            <p:cNvPr id="56" name="Text Box 2">
              <a:extLst>
                <a:ext uri="{FF2B5EF4-FFF2-40B4-BE49-F238E27FC236}">
                  <a16:creationId xmlns:a16="http://schemas.microsoft.com/office/drawing/2014/main" id="{A04A1D8C-67D5-48E9-99C2-D521EAC29713}"/>
                </a:ext>
              </a:extLst>
            </p:cNvPr>
            <p:cNvSpPr txBox="1">
              <a:spLocks noChangeArrowheads="1"/>
            </p:cNvSpPr>
            <p:nvPr/>
          </p:nvSpPr>
          <p:spPr bwMode="auto">
            <a:xfrm>
              <a:off x="3393826" y="5602061"/>
              <a:ext cx="985838" cy="1610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err="1">
                  <a:ln>
                    <a:noFill/>
                  </a:ln>
                  <a:solidFill>
                    <a:schemeClr val="bg2">
                      <a:lumMod val="10000"/>
                    </a:schemeClr>
                  </a:solidFill>
                  <a:effectLst/>
                  <a:latin typeface="Tahoma" panose="020B0604030504040204" pitchFamily="34" charset="0"/>
                  <a:ea typeface="Tahoma" panose="020B0604030504040204" pitchFamily="34" charset="0"/>
                  <a:cs typeface="Tahoma" panose="020B0604030504040204" pitchFamily="34" charset="0"/>
                </a:rPr>
                <a:t>Biến</a:t>
              </a:r>
              <a:r>
                <a:rPr kumimoji="0" lang="en-US" altLang="en-US" sz="1700" b="1" i="0" u="none" strike="noStrike" cap="none" normalizeH="0" baseline="0" dirty="0">
                  <a:ln>
                    <a:noFill/>
                  </a:ln>
                  <a:solidFill>
                    <a:schemeClr val="bg2">
                      <a:lumMod val="10000"/>
                    </a:schemeClr>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700" b="1" i="0" u="none" strike="noStrike" cap="none" normalizeH="0" baseline="0" dirty="0" err="1">
                  <a:ln>
                    <a:noFill/>
                  </a:ln>
                  <a:solidFill>
                    <a:schemeClr val="bg2">
                      <a:lumMod val="10000"/>
                    </a:schemeClr>
                  </a:solidFill>
                  <a:effectLst/>
                  <a:latin typeface="Tahoma" panose="020B0604030504040204" pitchFamily="34" charset="0"/>
                  <a:ea typeface="Tahoma" panose="020B0604030504040204" pitchFamily="34" charset="0"/>
                  <a:cs typeface="Tahoma" panose="020B0604030504040204" pitchFamily="34" charset="0"/>
                </a:rPr>
                <a:t>đổi</a:t>
              </a:r>
              <a:r>
                <a:rPr kumimoji="0" lang="en-US" altLang="en-US" sz="1700" b="1" i="0" u="none" strike="noStrike" cap="none" normalizeH="0" baseline="0" dirty="0">
                  <a:ln>
                    <a:noFill/>
                  </a:ln>
                  <a:solidFill>
                    <a:schemeClr val="bg2">
                      <a:lumMod val="10000"/>
                    </a:schemeClr>
                  </a:solidFill>
                  <a:effectLst/>
                  <a:latin typeface="Tahoma" panose="020B0604030504040204" pitchFamily="34" charset="0"/>
                  <a:ea typeface="Tahoma" panose="020B0604030504040204" pitchFamily="34" charset="0"/>
                  <a:cs typeface="Tahoma" panose="020B0604030504040204" pitchFamily="34" charset="0"/>
                </a:rPr>
                <a:t> FFT</a:t>
              </a:r>
            </a:p>
          </p:txBody>
        </p:sp>
      </p:grpSp>
      <p:sp>
        <p:nvSpPr>
          <p:cNvPr id="23" name="Hình chữ nhật 22">
            <a:extLst>
              <a:ext uri="{FF2B5EF4-FFF2-40B4-BE49-F238E27FC236}">
                <a16:creationId xmlns:a16="http://schemas.microsoft.com/office/drawing/2014/main" id="{744501A8-FC78-4829-985B-1760DA16F9A5}"/>
              </a:ext>
            </a:extLst>
          </p:cNvPr>
          <p:cNvSpPr/>
          <p:nvPr/>
        </p:nvSpPr>
        <p:spPr>
          <a:xfrm>
            <a:off x="11508155" y="6015343"/>
            <a:ext cx="397866" cy="553998"/>
          </a:xfrm>
          <a:prstGeom prst="rect">
            <a:avLst/>
          </a:prstGeom>
          <a:noFill/>
        </p:spPr>
        <p:txBody>
          <a:bodyPr wrap="none" lIns="91440" tIns="45720" rIns="91440" bIns="45720">
            <a:spAutoFit/>
          </a:bodyPr>
          <a:lstStyle/>
          <a:p>
            <a:pPr algn="ctr"/>
            <a:r>
              <a:rPr lang="en-US" sz="3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9</a:t>
            </a:r>
            <a:endParaRPr lang="vi-VN" sz="3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Hình ảnh 8">
            <a:extLst>
              <a:ext uri="{FF2B5EF4-FFF2-40B4-BE49-F238E27FC236}">
                <a16:creationId xmlns:a16="http://schemas.microsoft.com/office/drawing/2014/main" id="{D4EE3E98-C436-4189-9A03-68ED125398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063" y="1510704"/>
            <a:ext cx="464035" cy="464035"/>
          </a:xfrm>
          <a:prstGeom prst="rect">
            <a:avLst/>
          </a:prstGeom>
        </p:spPr>
      </p:pic>
      <p:pic>
        <p:nvPicPr>
          <p:cNvPr id="13" name="Hình ảnh 12">
            <a:extLst>
              <a:ext uri="{FF2B5EF4-FFF2-40B4-BE49-F238E27FC236}">
                <a16:creationId xmlns:a16="http://schemas.microsoft.com/office/drawing/2014/main" id="{53C1075F-9245-40B0-863B-E38D63A22F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581" y="2471604"/>
            <a:ext cx="449140" cy="449140"/>
          </a:xfrm>
          <a:prstGeom prst="rect">
            <a:avLst/>
          </a:prstGeom>
        </p:spPr>
      </p:pic>
      <p:pic>
        <p:nvPicPr>
          <p:cNvPr id="15" name="Hình ảnh 14">
            <a:extLst>
              <a:ext uri="{FF2B5EF4-FFF2-40B4-BE49-F238E27FC236}">
                <a16:creationId xmlns:a16="http://schemas.microsoft.com/office/drawing/2014/main" id="{E2E525A3-B4AB-4976-B00A-BFE733173C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7213" y="3431965"/>
            <a:ext cx="349900" cy="413135"/>
          </a:xfrm>
          <a:prstGeom prst="rect">
            <a:avLst/>
          </a:prstGeom>
        </p:spPr>
      </p:pic>
      <p:pic>
        <p:nvPicPr>
          <p:cNvPr id="17" name="Hình ảnh 16" descr="Ảnh có chứa văn bản, đồ họa véc-tơ&#10;&#10;Mô tả được tạo tự động">
            <a:extLst>
              <a:ext uri="{FF2B5EF4-FFF2-40B4-BE49-F238E27FC236}">
                <a16:creationId xmlns:a16="http://schemas.microsoft.com/office/drawing/2014/main" id="{82230529-C812-4360-B531-D9B6A1826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685" y="4419676"/>
            <a:ext cx="436173" cy="436173"/>
          </a:xfrm>
          <a:prstGeom prst="rect">
            <a:avLst/>
          </a:prstGeom>
        </p:spPr>
      </p:pic>
      <p:pic>
        <p:nvPicPr>
          <p:cNvPr id="19" name="Hình ảnh 18">
            <a:extLst>
              <a:ext uri="{FF2B5EF4-FFF2-40B4-BE49-F238E27FC236}">
                <a16:creationId xmlns:a16="http://schemas.microsoft.com/office/drawing/2014/main" id="{D5F519F9-C67A-4865-9B9A-C6BCAF5609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068" y="5306065"/>
            <a:ext cx="623213" cy="623213"/>
          </a:xfrm>
          <a:prstGeom prst="rect">
            <a:avLst/>
          </a:prstGeom>
        </p:spPr>
      </p:pic>
      <p:sp>
        <p:nvSpPr>
          <p:cNvPr id="38" name="矩形 95">
            <a:extLst>
              <a:ext uri="{FF2B5EF4-FFF2-40B4-BE49-F238E27FC236}">
                <a16:creationId xmlns:a16="http://schemas.microsoft.com/office/drawing/2014/main" id="{410AC61C-83F2-4053-AED9-7EED0B569CD9}"/>
              </a:ext>
            </a:extLst>
          </p:cNvPr>
          <p:cNvSpPr/>
          <p:nvPr/>
        </p:nvSpPr>
        <p:spPr>
          <a:xfrm>
            <a:off x="7739009" y="4019796"/>
            <a:ext cx="3885687" cy="1015663"/>
          </a:xfrm>
          <a:prstGeom prst="rect">
            <a:avLst/>
          </a:prstGeom>
        </p:spPr>
        <p:txBody>
          <a:bodyPr wrap="square">
            <a:spAutoFit/>
            <a:scene3d>
              <a:camera prst="orthographicFront"/>
              <a:lightRig rig="threePt" dir="t"/>
            </a:scene3d>
            <a:sp3d contourW="12700"/>
          </a:bodyPr>
          <a:lstStyle/>
          <a:p>
            <a:pPr algn="just"/>
            <a:r>
              <a:rPr lang="vi-VN" sz="2000">
                <a:latin typeface="Times New Roman" panose="02020603050405020304" pitchFamily="18" charset="0"/>
                <a:cs typeface="Times New Roman" panose="02020603050405020304" pitchFamily="18" charset="0"/>
              </a:rPr>
              <a:t>Đài quan sát Arecibo ở Puerto Rico để phân tích tín hiệu tìm kiếm thông tin của người ngoài hành tinh.</a:t>
            </a:r>
            <a:endParaRPr lang="en-US" sz="2000" dirty="0">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CF3A1E3B-312A-4946-B005-C0C6F6408366}"/>
              </a:ext>
            </a:extLst>
          </p:cNvPr>
          <p:cNvSpPr/>
          <p:nvPr/>
        </p:nvSpPr>
        <p:spPr>
          <a:xfrm>
            <a:off x="4095106" y="4775658"/>
            <a:ext cx="1101601" cy="1004247"/>
          </a:xfrm>
          <a:prstGeom prst="ellipse">
            <a:avLst/>
          </a:prstGeom>
          <a:solidFill>
            <a:srgbClr val="FF3737"/>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alibri" panose="020F0502020204030204" pitchFamily="34" charset="0"/>
            </a:endParaRPr>
          </a:p>
        </p:txBody>
      </p:sp>
      <p:sp>
        <p:nvSpPr>
          <p:cNvPr id="41" name="矩形 86">
            <a:extLst>
              <a:ext uri="{FF2B5EF4-FFF2-40B4-BE49-F238E27FC236}">
                <a16:creationId xmlns:a16="http://schemas.microsoft.com/office/drawing/2014/main" id="{19DEA7A0-8DB3-472E-B4B5-238382312737}"/>
              </a:ext>
            </a:extLst>
          </p:cNvPr>
          <p:cNvSpPr/>
          <p:nvPr/>
        </p:nvSpPr>
        <p:spPr>
          <a:xfrm>
            <a:off x="5880675" y="4950361"/>
            <a:ext cx="2938232" cy="572593"/>
          </a:xfrm>
          <a:prstGeom prst="rect">
            <a:avLst/>
          </a:prstGeom>
        </p:spPr>
        <p:txBody>
          <a:bodyPr wrap="square">
            <a:spAutoFit/>
            <a:scene3d>
              <a:camera prst="orthographicFront"/>
              <a:lightRig rig="threePt" dir="t"/>
            </a:scene3d>
            <a:sp3d contourW="12700"/>
          </a:bodyPr>
          <a:lstStyle/>
          <a:p>
            <a:pPr>
              <a:lnSpc>
                <a:spcPct val="120000"/>
              </a:lnSpc>
            </a:pPr>
            <a:r>
              <a:rPr lang="en-US" sz="2800">
                <a:latin typeface="Times New Roman" panose="02020603050405020304" pitchFamily="18" charset="0"/>
                <a:cs typeface="Times New Roman" panose="02020603050405020304" pitchFamily="18" charset="0"/>
              </a:rPr>
              <a:t>Xử lý tiếng nói.</a:t>
            </a:r>
            <a:endParaRPr lang="zh-CN" altLang="en-US" sz="2800" dirty="0">
              <a:solidFill>
                <a:schemeClr val="tx1">
                  <a:lumMod val="75000"/>
                  <a:lumOff val="25000"/>
                </a:schemeClr>
              </a:solidFill>
              <a:latin typeface="Calibri" panose="020F0502020204030204" pitchFamily="34" charset="0"/>
            </a:endParaRPr>
          </a:p>
        </p:txBody>
      </p:sp>
      <p:pic>
        <p:nvPicPr>
          <p:cNvPr id="42" name="Hình ảnh 41">
            <a:extLst>
              <a:ext uri="{FF2B5EF4-FFF2-40B4-BE49-F238E27FC236}">
                <a16:creationId xmlns:a16="http://schemas.microsoft.com/office/drawing/2014/main" id="{47170239-B470-4E54-AA2A-E47336329B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07259" y="4786442"/>
            <a:ext cx="1057446" cy="1057446"/>
          </a:xfrm>
          <a:prstGeom prst="rect">
            <a:avLst/>
          </a:prstGeom>
        </p:spPr>
      </p:pic>
      <p:sp>
        <p:nvSpPr>
          <p:cNvPr id="43" name="文本框 61">
            <a:extLst>
              <a:ext uri="{FF2B5EF4-FFF2-40B4-BE49-F238E27FC236}">
                <a16:creationId xmlns:a16="http://schemas.microsoft.com/office/drawing/2014/main" id="{51895C5F-9A1C-4622-8BD7-65214C17CD2B}"/>
              </a:ext>
            </a:extLst>
          </p:cNvPr>
          <p:cNvSpPr txBox="1"/>
          <p:nvPr/>
        </p:nvSpPr>
        <p:spPr>
          <a:xfrm>
            <a:off x="2077016" y="305177"/>
            <a:ext cx="6677932" cy="646331"/>
          </a:xfrm>
          <a:prstGeom prst="rect">
            <a:avLst/>
          </a:prstGeom>
          <a:noFill/>
        </p:spPr>
        <p:txBody>
          <a:bodyPr wrap="square" rtlCol="0">
            <a:spAutoFit/>
            <a:scene3d>
              <a:camera prst="orthographicFront"/>
              <a:lightRig rig="threePt" dir="t"/>
            </a:scene3d>
            <a:sp3d contourW="12700"/>
          </a:bodyPr>
          <a:lstStyle/>
          <a:p>
            <a:r>
              <a:rPr lang="en-US" altLang="zh-CN" sz="3600" b="1">
                <a:solidFill>
                  <a:schemeClr val="accent1"/>
                </a:solidFill>
                <a:latin typeface="Calibri" panose="020F0502020204030204" pitchFamily="34" charset="0"/>
              </a:rPr>
              <a:t>FAST FOURIER TRANSFORM (FFT)</a:t>
            </a:r>
            <a:endParaRPr lang="zh-CN" altLang="en-US" sz="3600"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38031306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4"/>
                                        </p:tgtEl>
                                        <p:attrNameLst>
                                          <p:attrName>ppt_w</p:attrName>
                                        </p:attrNameLst>
                                      </p:cBhvr>
                                      <p:tavLst>
                                        <p:tav tm="0">
                                          <p:val>
                                            <p:strVal val="ppt_w"/>
                                          </p:val>
                                        </p:tav>
                                        <p:tav tm="100000">
                                          <p:val>
                                            <p:fltVal val="0"/>
                                          </p:val>
                                        </p:tav>
                                      </p:tavLst>
                                    </p:anim>
                                    <p:anim calcmode="lin" valueType="num">
                                      <p:cBhvr>
                                        <p:cTn id="12" dur="500"/>
                                        <p:tgtEl>
                                          <p:spTgt spid="4"/>
                                        </p:tgtEl>
                                        <p:attrNameLst>
                                          <p:attrName>ppt_h</p:attrName>
                                        </p:attrNameLst>
                                      </p:cBhvr>
                                      <p:tavLst>
                                        <p:tav tm="0">
                                          <p:val>
                                            <p:strVal val="ppt_h"/>
                                          </p:val>
                                        </p:tav>
                                        <p:tav tm="100000">
                                          <p:val>
                                            <p:fltVal val="0"/>
                                          </p:val>
                                        </p:tav>
                                      </p:tavLst>
                                    </p:anim>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7"/>
                                        </p:tgtEl>
                                        <p:attrNameLst>
                                          <p:attrName>ppt_w</p:attrName>
                                        </p:attrNameLst>
                                      </p:cBhvr>
                                      <p:tavLst>
                                        <p:tav tm="0">
                                          <p:val>
                                            <p:strVal val="ppt_w"/>
                                          </p:val>
                                        </p:tav>
                                        <p:tav tm="100000">
                                          <p:val>
                                            <p:fltVal val="0"/>
                                          </p:val>
                                        </p:tav>
                                      </p:tavLst>
                                    </p:anim>
                                    <p:anim calcmode="lin" valueType="num">
                                      <p:cBhvr>
                                        <p:cTn id="17" dur="500"/>
                                        <p:tgtEl>
                                          <p:spTgt spid="7"/>
                                        </p:tgtEl>
                                        <p:attrNameLst>
                                          <p:attrName>ppt_h</p:attrName>
                                        </p:attrNameLst>
                                      </p:cBhvr>
                                      <p:tavLst>
                                        <p:tav tm="0">
                                          <p:val>
                                            <p:strVal val="ppt_h"/>
                                          </p:val>
                                        </p:tav>
                                        <p:tav tm="100000">
                                          <p:val>
                                            <p:fltVal val="0"/>
                                          </p:val>
                                        </p:tav>
                                      </p:tavLst>
                                    </p:anim>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500"/>
                                        <p:tgtEl>
                                          <p:spTgt spid="8"/>
                                        </p:tgtEl>
                                        <p:attrNameLst>
                                          <p:attrName>ppt_w</p:attrName>
                                        </p:attrNameLst>
                                      </p:cBhvr>
                                      <p:tavLst>
                                        <p:tav tm="0">
                                          <p:val>
                                            <p:strVal val="ppt_w"/>
                                          </p:val>
                                        </p:tav>
                                        <p:tav tm="100000">
                                          <p:val>
                                            <p:fltVal val="0"/>
                                          </p:val>
                                        </p:tav>
                                      </p:tavLst>
                                    </p:anim>
                                    <p:anim calcmode="lin" valueType="num">
                                      <p:cBhvr>
                                        <p:cTn id="22" dur="500"/>
                                        <p:tgtEl>
                                          <p:spTgt spid="8"/>
                                        </p:tgtEl>
                                        <p:attrNameLst>
                                          <p:attrName>ppt_h</p:attrName>
                                        </p:attrNameLst>
                                      </p:cBhvr>
                                      <p:tavLst>
                                        <p:tav tm="0">
                                          <p:val>
                                            <p:strVal val="ppt_h"/>
                                          </p:val>
                                        </p:tav>
                                        <p:tav tm="100000">
                                          <p:val>
                                            <p:fltVal val="0"/>
                                          </p:val>
                                        </p:tav>
                                      </p:tavLst>
                                    </p:anim>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53" presetClass="exit" presetSubtype="32" fill="hold" grpId="0" nodeType="withEffect">
                                  <p:stCondLst>
                                    <p:cond delay="0"/>
                                  </p:stCondLst>
                                  <p:childTnLst>
                                    <p:anim calcmode="lin" valueType="num">
                                      <p:cBhvr>
                                        <p:cTn id="26" dur="500"/>
                                        <p:tgtEl>
                                          <p:spTgt spid="34"/>
                                        </p:tgtEl>
                                        <p:attrNameLst>
                                          <p:attrName>ppt_w</p:attrName>
                                        </p:attrNameLst>
                                      </p:cBhvr>
                                      <p:tavLst>
                                        <p:tav tm="0">
                                          <p:val>
                                            <p:strVal val="ppt_w"/>
                                          </p:val>
                                        </p:tav>
                                        <p:tav tm="100000">
                                          <p:val>
                                            <p:fltVal val="0"/>
                                          </p:val>
                                        </p:tav>
                                      </p:tavLst>
                                    </p:anim>
                                    <p:anim calcmode="lin" valueType="num">
                                      <p:cBhvr>
                                        <p:cTn id="27" dur="500"/>
                                        <p:tgtEl>
                                          <p:spTgt spid="34"/>
                                        </p:tgtEl>
                                        <p:attrNameLst>
                                          <p:attrName>ppt_h</p:attrName>
                                        </p:attrNameLst>
                                      </p:cBhvr>
                                      <p:tavLst>
                                        <p:tav tm="0">
                                          <p:val>
                                            <p:strVal val="ppt_h"/>
                                          </p:val>
                                        </p:tav>
                                        <p:tav tm="100000">
                                          <p:val>
                                            <p:fltVal val="0"/>
                                          </p:val>
                                        </p:tav>
                                      </p:tavLst>
                                    </p:anim>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par>
                                <p:cTn id="30" presetID="53" presetClass="exit" presetSubtype="32" fill="hold" grpId="0" nodeType="withEffect">
                                  <p:stCondLst>
                                    <p:cond delay="0"/>
                                  </p:stCondLst>
                                  <p:childTnLst>
                                    <p:anim calcmode="lin" valueType="num">
                                      <p:cBhvr>
                                        <p:cTn id="31" dur="500"/>
                                        <p:tgtEl>
                                          <p:spTgt spid="37"/>
                                        </p:tgtEl>
                                        <p:attrNameLst>
                                          <p:attrName>ppt_w</p:attrName>
                                        </p:attrNameLst>
                                      </p:cBhvr>
                                      <p:tavLst>
                                        <p:tav tm="0">
                                          <p:val>
                                            <p:strVal val="ppt_w"/>
                                          </p:val>
                                        </p:tav>
                                        <p:tav tm="100000">
                                          <p:val>
                                            <p:fltVal val="0"/>
                                          </p:val>
                                        </p:tav>
                                      </p:tavLst>
                                    </p:anim>
                                    <p:anim calcmode="lin" valueType="num">
                                      <p:cBhvr>
                                        <p:cTn id="32" dur="500"/>
                                        <p:tgtEl>
                                          <p:spTgt spid="37"/>
                                        </p:tgtEl>
                                        <p:attrNameLst>
                                          <p:attrName>ppt_h</p:attrName>
                                        </p:attrNameLst>
                                      </p:cBhvr>
                                      <p:tavLst>
                                        <p:tav tm="0">
                                          <p:val>
                                            <p:strVal val="ppt_h"/>
                                          </p:val>
                                        </p:tav>
                                        <p:tav tm="100000">
                                          <p:val>
                                            <p:fltVal val="0"/>
                                          </p:val>
                                        </p:tav>
                                      </p:tavLst>
                                    </p:anim>
                                    <p:animEffect transition="out" filter="fade">
                                      <p:cBhvr>
                                        <p:cTn id="33" dur="500"/>
                                        <p:tgtEl>
                                          <p:spTgt spid="37"/>
                                        </p:tgtEl>
                                      </p:cBhvr>
                                    </p:animEffect>
                                    <p:set>
                                      <p:cBhvr>
                                        <p:cTn id="34" dur="1" fill="hold">
                                          <p:stCondLst>
                                            <p:cond delay="499"/>
                                          </p:stCondLst>
                                        </p:cTn>
                                        <p:tgtEl>
                                          <p:spTgt spid="37"/>
                                        </p:tgtEl>
                                        <p:attrNameLst>
                                          <p:attrName>style.visibility</p:attrName>
                                        </p:attrNameLst>
                                      </p:cBhvr>
                                      <p:to>
                                        <p:strVal val="hidden"/>
                                      </p:to>
                                    </p:set>
                                  </p:childTnLst>
                                </p:cTn>
                              </p:par>
                              <p:par>
                                <p:cTn id="35" presetID="53" presetClass="exit" presetSubtype="32" fill="hold" grpId="0" nodeType="withEffect">
                                  <p:stCondLst>
                                    <p:cond delay="0"/>
                                  </p:stCondLst>
                                  <p:childTnLst>
                                    <p:anim calcmode="lin" valueType="num">
                                      <p:cBhvr>
                                        <p:cTn id="36" dur="500"/>
                                        <p:tgtEl>
                                          <p:spTgt spid="46"/>
                                        </p:tgtEl>
                                        <p:attrNameLst>
                                          <p:attrName>ppt_w</p:attrName>
                                        </p:attrNameLst>
                                      </p:cBhvr>
                                      <p:tavLst>
                                        <p:tav tm="0">
                                          <p:val>
                                            <p:strVal val="ppt_w"/>
                                          </p:val>
                                        </p:tav>
                                        <p:tav tm="100000">
                                          <p:val>
                                            <p:fltVal val="0"/>
                                          </p:val>
                                        </p:tav>
                                      </p:tavLst>
                                    </p:anim>
                                    <p:anim calcmode="lin" valueType="num">
                                      <p:cBhvr>
                                        <p:cTn id="37" dur="500"/>
                                        <p:tgtEl>
                                          <p:spTgt spid="46"/>
                                        </p:tgtEl>
                                        <p:attrNameLst>
                                          <p:attrName>ppt_h</p:attrName>
                                        </p:attrNameLst>
                                      </p:cBhvr>
                                      <p:tavLst>
                                        <p:tav tm="0">
                                          <p:val>
                                            <p:strVal val="ppt_h"/>
                                          </p:val>
                                        </p:tav>
                                        <p:tav tm="100000">
                                          <p:val>
                                            <p:fltVal val="0"/>
                                          </p:val>
                                        </p:tav>
                                      </p:tavLst>
                                    </p:anim>
                                    <p:animEffect transition="out" filter="fade">
                                      <p:cBhvr>
                                        <p:cTn id="38" dur="500"/>
                                        <p:tgtEl>
                                          <p:spTgt spid="46"/>
                                        </p:tgtEl>
                                      </p:cBhvr>
                                    </p:animEffect>
                                    <p:set>
                                      <p:cBhvr>
                                        <p:cTn id="39" dur="1" fill="hold">
                                          <p:stCondLst>
                                            <p:cond delay="499"/>
                                          </p:stCondLst>
                                        </p:cTn>
                                        <p:tgtEl>
                                          <p:spTgt spid="46"/>
                                        </p:tgtEl>
                                        <p:attrNameLst>
                                          <p:attrName>style.visibility</p:attrName>
                                        </p:attrNameLst>
                                      </p:cBhvr>
                                      <p:to>
                                        <p:strVal val="hidden"/>
                                      </p:to>
                                    </p:set>
                                  </p:childTnLst>
                                </p:cTn>
                              </p:par>
                              <p:par>
                                <p:cTn id="40" presetID="53" presetClass="exit" presetSubtype="32" fill="hold" grpId="0" nodeType="withEffect">
                                  <p:stCondLst>
                                    <p:cond delay="0"/>
                                  </p:stCondLst>
                                  <p:childTnLst>
                                    <p:anim calcmode="lin" valueType="num">
                                      <p:cBhvr>
                                        <p:cTn id="41" dur="500"/>
                                        <p:tgtEl>
                                          <p:spTgt spid="49"/>
                                        </p:tgtEl>
                                        <p:attrNameLst>
                                          <p:attrName>ppt_w</p:attrName>
                                        </p:attrNameLst>
                                      </p:cBhvr>
                                      <p:tavLst>
                                        <p:tav tm="0">
                                          <p:val>
                                            <p:strVal val="ppt_w"/>
                                          </p:val>
                                        </p:tav>
                                        <p:tav tm="100000">
                                          <p:val>
                                            <p:fltVal val="0"/>
                                          </p:val>
                                        </p:tav>
                                      </p:tavLst>
                                    </p:anim>
                                    <p:anim calcmode="lin" valueType="num">
                                      <p:cBhvr>
                                        <p:cTn id="42" dur="500"/>
                                        <p:tgtEl>
                                          <p:spTgt spid="49"/>
                                        </p:tgtEl>
                                        <p:attrNameLst>
                                          <p:attrName>ppt_h</p:attrName>
                                        </p:attrNameLst>
                                      </p:cBhvr>
                                      <p:tavLst>
                                        <p:tav tm="0">
                                          <p:val>
                                            <p:strVal val="ppt_h"/>
                                          </p:val>
                                        </p:tav>
                                        <p:tav tm="100000">
                                          <p:val>
                                            <p:fltVal val="0"/>
                                          </p:val>
                                        </p:tav>
                                      </p:tavLst>
                                    </p:anim>
                                    <p:animEffect transition="out" filter="fade">
                                      <p:cBhvr>
                                        <p:cTn id="43" dur="500"/>
                                        <p:tgtEl>
                                          <p:spTgt spid="49"/>
                                        </p:tgtEl>
                                      </p:cBhvr>
                                    </p:animEffect>
                                    <p:set>
                                      <p:cBhvr>
                                        <p:cTn id="44" dur="1" fill="hold">
                                          <p:stCondLst>
                                            <p:cond delay="499"/>
                                          </p:stCondLst>
                                        </p:cTn>
                                        <p:tgtEl>
                                          <p:spTgt spid="49"/>
                                        </p:tgtEl>
                                        <p:attrNameLst>
                                          <p:attrName>style.visibility</p:attrName>
                                        </p:attrNameLst>
                                      </p:cBhvr>
                                      <p:to>
                                        <p:strVal val="hidden"/>
                                      </p:to>
                                    </p:set>
                                  </p:childTnLst>
                                </p:cTn>
                              </p:par>
                              <p:par>
                                <p:cTn id="45" presetID="53" presetClass="exit" presetSubtype="32" fill="hold" nodeType="withEffect">
                                  <p:stCondLst>
                                    <p:cond delay="0"/>
                                  </p:stCondLst>
                                  <p:childTnLst>
                                    <p:anim calcmode="lin" valueType="num">
                                      <p:cBhvr>
                                        <p:cTn id="46" dur="500"/>
                                        <p:tgtEl>
                                          <p:spTgt spid="9"/>
                                        </p:tgtEl>
                                        <p:attrNameLst>
                                          <p:attrName>ppt_w</p:attrName>
                                        </p:attrNameLst>
                                      </p:cBhvr>
                                      <p:tavLst>
                                        <p:tav tm="0">
                                          <p:val>
                                            <p:strVal val="ppt_w"/>
                                          </p:val>
                                        </p:tav>
                                        <p:tav tm="100000">
                                          <p:val>
                                            <p:fltVal val="0"/>
                                          </p:val>
                                        </p:tav>
                                      </p:tavLst>
                                    </p:anim>
                                    <p:anim calcmode="lin" valueType="num">
                                      <p:cBhvr>
                                        <p:cTn id="47" dur="500"/>
                                        <p:tgtEl>
                                          <p:spTgt spid="9"/>
                                        </p:tgtEl>
                                        <p:attrNameLst>
                                          <p:attrName>ppt_h</p:attrName>
                                        </p:attrNameLst>
                                      </p:cBhvr>
                                      <p:tavLst>
                                        <p:tav tm="0">
                                          <p:val>
                                            <p:strVal val="ppt_h"/>
                                          </p:val>
                                        </p:tav>
                                        <p:tav tm="100000">
                                          <p:val>
                                            <p:fltVal val="0"/>
                                          </p:val>
                                        </p:tav>
                                      </p:tavLst>
                                    </p:anim>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53" presetClass="exit" presetSubtype="32" fill="hold" nodeType="withEffect">
                                  <p:stCondLst>
                                    <p:cond delay="0"/>
                                  </p:stCondLst>
                                  <p:childTnLst>
                                    <p:anim calcmode="lin" valueType="num">
                                      <p:cBhvr>
                                        <p:cTn id="51" dur="500"/>
                                        <p:tgtEl>
                                          <p:spTgt spid="13"/>
                                        </p:tgtEl>
                                        <p:attrNameLst>
                                          <p:attrName>ppt_w</p:attrName>
                                        </p:attrNameLst>
                                      </p:cBhvr>
                                      <p:tavLst>
                                        <p:tav tm="0">
                                          <p:val>
                                            <p:strVal val="ppt_w"/>
                                          </p:val>
                                        </p:tav>
                                        <p:tav tm="100000">
                                          <p:val>
                                            <p:fltVal val="0"/>
                                          </p:val>
                                        </p:tav>
                                      </p:tavLst>
                                    </p:anim>
                                    <p:anim calcmode="lin" valueType="num">
                                      <p:cBhvr>
                                        <p:cTn id="52" dur="500"/>
                                        <p:tgtEl>
                                          <p:spTgt spid="13"/>
                                        </p:tgtEl>
                                        <p:attrNameLst>
                                          <p:attrName>ppt_h</p:attrName>
                                        </p:attrNameLst>
                                      </p:cBhvr>
                                      <p:tavLst>
                                        <p:tav tm="0">
                                          <p:val>
                                            <p:strVal val="ppt_h"/>
                                          </p:val>
                                        </p:tav>
                                        <p:tav tm="100000">
                                          <p:val>
                                            <p:fltVal val="0"/>
                                          </p:val>
                                        </p:tav>
                                      </p:tavLst>
                                    </p:anim>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53" presetClass="exit" presetSubtype="32" fill="hold" nodeType="withEffect">
                                  <p:stCondLst>
                                    <p:cond delay="0"/>
                                  </p:stCondLst>
                                  <p:childTnLst>
                                    <p:anim calcmode="lin" valueType="num">
                                      <p:cBhvr>
                                        <p:cTn id="56" dur="500"/>
                                        <p:tgtEl>
                                          <p:spTgt spid="15"/>
                                        </p:tgtEl>
                                        <p:attrNameLst>
                                          <p:attrName>ppt_w</p:attrName>
                                        </p:attrNameLst>
                                      </p:cBhvr>
                                      <p:tavLst>
                                        <p:tav tm="0">
                                          <p:val>
                                            <p:strVal val="ppt_w"/>
                                          </p:val>
                                        </p:tav>
                                        <p:tav tm="100000">
                                          <p:val>
                                            <p:fltVal val="0"/>
                                          </p:val>
                                        </p:tav>
                                      </p:tavLst>
                                    </p:anim>
                                    <p:anim calcmode="lin" valueType="num">
                                      <p:cBhvr>
                                        <p:cTn id="57" dur="500"/>
                                        <p:tgtEl>
                                          <p:spTgt spid="15"/>
                                        </p:tgtEl>
                                        <p:attrNameLst>
                                          <p:attrName>ppt_h</p:attrName>
                                        </p:attrNameLst>
                                      </p:cBhvr>
                                      <p:tavLst>
                                        <p:tav tm="0">
                                          <p:val>
                                            <p:strVal val="ppt_h"/>
                                          </p:val>
                                        </p:tav>
                                        <p:tav tm="100000">
                                          <p:val>
                                            <p:fltVal val="0"/>
                                          </p:val>
                                        </p:tav>
                                      </p:tavLst>
                                    </p:anim>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par>
                                <p:cTn id="60" presetID="53" presetClass="exit" presetSubtype="32" fill="hold" nodeType="withEffect">
                                  <p:stCondLst>
                                    <p:cond delay="0"/>
                                  </p:stCondLst>
                                  <p:childTnLst>
                                    <p:anim calcmode="lin" valueType="num">
                                      <p:cBhvr>
                                        <p:cTn id="61" dur="500"/>
                                        <p:tgtEl>
                                          <p:spTgt spid="17"/>
                                        </p:tgtEl>
                                        <p:attrNameLst>
                                          <p:attrName>ppt_w</p:attrName>
                                        </p:attrNameLst>
                                      </p:cBhvr>
                                      <p:tavLst>
                                        <p:tav tm="0">
                                          <p:val>
                                            <p:strVal val="ppt_w"/>
                                          </p:val>
                                        </p:tav>
                                        <p:tav tm="100000">
                                          <p:val>
                                            <p:fltVal val="0"/>
                                          </p:val>
                                        </p:tav>
                                      </p:tavLst>
                                    </p:anim>
                                    <p:anim calcmode="lin" valueType="num">
                                      <p:cBhvr>
                                        <p:cTn id="62" dur="500"/>
                                        <p:tgtEl>
                                          <p:spTgt spid="17"/>
                                        </p:tgtEl>
                                        <p:attrNameLst>
                                          <p:attrName>ppt_h</p:attrName>
                                        </p:attrNameLst>
                                      </p:cBhvr>
                                      <p:tavLst>
                                        <p:tav tm="0">
                                          <p:val>
                                            <p:strVal val="ppt_h"/>
                                          </p:val>
                                        </p:tav>
                                        <p:tav tm="100000">
                                          <p:val>
                                            <p:fltVal val="0"/>
                                          </p:val>
                                        </p:tav>
                                      </p:tavLst>
                                    </p:anim>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53" presetClass="exit" presetSubtype="32" fill="hold" grpId="0" nodeType="withEffect">
                                  <p:stCondLst>
                                    <p:cond delay="0"/>
                                  </p:stCondLst>
                                  <p:childTnLst>
                                    <p:anim calcmode="lin" valueType="num">
                                      <p:cBhvr>
                                        <p:cTn id="66" dur="500"/>
                                        <p:tgtEl>
                                          <p:spTgt spid="38"/>
                                        </p:tgtEl>
                                        <p:attrNameLst>
                                          <p:attrName>ppt_w</p:attrName>
                                        </p:attrNameLst>
                                      </p:cBhvr>
                                      <p:tavLst>
                                        <p:tav tm="0">
                                          <p:val>
                                            <p:strVal val="ppt_w"/>
                                          </p:val>
                                        </p:tav>
                                        <p:tav tm="100000">
                                          <p:val>
                                            <p:fltVal val="0"/>
                                          </p:val>
                                        </p:tav>
                                      </p:tavLst>
                                    </p:anim>
                                    <p:anim calcmode="lin" valueType="num">
                                      <p:cBhvr>
                                        <p:cTn id="67" dur="500"/>
                                        <p:tgtEl>
                                          <p:spTgt spid="38"/>
                                        </p:tgtEl>
                                        <p:attrNameLst>
                                          <p:attrName>ppt_h</p:attrName>
                                        </p:attrNameLst>
                                      </p:cBhvr>
                                      <p:tavLst>
                                        <p:tav tm="0">
                                          <p:val>
                                            <p:strVal val="ppt_h"/>
                                          </p:val>
                                        </p:tav>
                                        <p:tav tm="100000">
                                          <p:val>
                                            <p:fltVal val="0"/>
                                          </p:val>
                                        </p:tav>
                                      </p:tavLst>
                                    </p:anim>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53" presetClass="exit" presetSubtype="32" fill="hold" nodeType="withEffect">
                                  <p:stCondLst>
                                    <p:cond delay="0"/>
                                  </p:stCondLst>
                                  <p:childTnLst>
                                    <p:anim calcmode="lin" valueType="num">
                                      <p:cBhvr>
                                        <p:cTn id="71" dur="500"/>
                                        <p:tgtEl>
                                          <p:spTgt spid="51"/>
                                        </p:tgtEl>
                                        <p:attrNameLst>
                                          <p:attrName>ppt_w</p:attrName>
                                        </p:attrNameLst>
                                      </p:cBhvr>
                                      <p:tavLst>
                                        <p:tav tm="0">
                                          <p:val>
                                            <p:strVal val="ppt_w"/>
                                          </p:val>
                                        </p:tav>
                                        <p:tav tm="100000">
                                          <p:val>
                                            <p:fltVal val="0"/>
                                          </p:val>
                                        </p:tav>
                                      </p:tavLst>
                                    </p:anim>
                                    <p:anim calcmode="lin" valueType="num">
                                      <p:cBhvr>
                                        <p:cTn id="72" dur="500"/>
                                        <p:tgtEl>
                                          <p:spTgt spid="51"/>
                                        </p:tgtEl>
                                        <p:attrNameLst>
                                          <p:attrName>ppt_h</p:attrName>
                                        </p:attrNameLst>
                                      </p:cBhvr>
                                      <p:tavLst>
                                        <p:tav tm="0">
                                          <p:val>
                                            <p:strVal val="ppt_h"/>
                                          </p:val>
                                        </p:tav>
                                        <p:tav tm="100000">
                                          <p:val>
                                            <p:fltVal val="0"/>
                                          </p:val>
                                        </p:tav>
                                      </p:tavLst>
                                    </p:anim>
                                    <p:animEffect transition="out" filter="fade">
                                      <p:cBhvr>
                                        <p:cTn id="73" dur="500"/>
                                        <p:tgtEl>
                                          <p:spTgt spid="51"/>
                                        </p:tgtEl>
                                      </p:cBhvr>
                                    </p:animEffect>
                                    <p:set>
                                      <p:cBhvr>
                                        <p:cTn id="74" dur="1" fill="hold">
                                          <p:stCondLst>
                                            <p:cond delay="499"/>
                                          </p:stCondLst>
                                        </p:cTn>
                                        <p:tgtEl>
                                          <p:spTgt spid="51"/>
                                        </p:tgtEl>
                                        <p:attrNameLst>
                                          <p:attrName>style.visibility</p:attrName>
                                        </p:attrNameLst>
                                      </p:cBhvr>
                                      <p:to>
                                        <p:strVal val="hidden"/>
                                      </p:to>
                                    </p:set>
                                  </p:childTnLst>
                                </p:cTn>
                              </p:par>
                              <p:par>
                                <p:cTn id="75" presetID="53" presetClass="entr" presetSubtype="16"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Effect transition="in" filter="fade">
                                      <p:cBhvr>
                                        <p:cTn id="79" dur="500"/>
                                        <p:tgtEl>
                                          <p:spTgt spid="52"/>
                                        </p:tgtEl>
                                      </p:cBhvr>
                                    </p:animEffect>
                                  </p:childTnLst>
                                </p:cTn>
                              </p:par>
                              <p:par>
                                <p:cTn id="80" presetID="42" presetClass="exit" presetSubtype="0" fill="hold" grpId="0" nodeType="withEffect">
                                  <p:stCondLst>
                                    <p:cond delay="0"/>
                                  </p:stCondLst>
                                  <p:childTnLst>
                                    <p:animEffect transition="out" filter="fade">
                                      <p:cBhvr>
                                        <p:cTn id="81" dur="1000"/>
                                        <p:tgtEl>
                                          <p:spTgt spid="5"/>
                                        </p:tgtEl>
                                      </p:cBhvr>
                                    </p:animEffect>
                                    <p:anim calcmode="lin" valueType="num">
                                      <p:cBhvr>
                                        <p:cTn id="82" dur="1000"/>
                                        <p:tgtEl>
                                          <p:spTgt spid="5"/>
                                        </p:tgtEl>
                                        <p:attrNameLst>
                                          <p:attrName>ppt_x</p:attrName>
                                        </p:attrNameLst>
                                      </p:cBhvr>
                                      <p:tavLst>
                                        <p:tav tm="0">
                                          <p:val>
                                            <p:strVal val="ppt_x"/>
                                          </p:val>
                                        </p:tav>
                                        <p:tav tm="100000">
                                          <p:val>
                                            <p:strVal val="ppt_x"/>
                                          </p:val>
                                        </p:tav>
                                      </p:tavLst>
                                    </p:anim>
                                    <p:anim calcmode="lin" valueType="num">
                                      <p:cBhvr>
                                        <p:cTn id="83" dur="1000"/>
                                        <p:tgtEl>
                                          <p:spTgt spid="5"/>
                                        </p:tgtEl>
                                        <p:attrNameLst>
                                          <p:attrName>ppt_y</p:attrName>
                                        </p:attrNameLst>
                                      </p:cBhvr>
                                      <p:tavLst>
                                        <p:tav tm="0">
                                          <p:val>
                                            <p:strVal val="ppt_y"/>
                                          </p:val>
                                        </p:tav>
                                        <p:tav tm="100000">
                                          <p:val>
                                            <p:strVal val="ppt_y+.1"/>
                                          </p:val>
                                        </p:tav>
                                      </p:tavLst>
                                    </p:anim>
                                    <p:set>
                                      <p:cBhvr>
                                        <p:cTn id="84" dur="1" fill="hold">
                                          <p:stCondLst>
                                            <p:cond delay="999"/>
                                          </p:stCondLst>
                                        </p:cTn>
                                        <p:tgtEl>
                                          <p:spTgt spid="5"/>
                                        </p:tgtEl>
                                        <p:attrNameLst>
                                          <p:attrName>style.visibility</p:attrName>
                                        </p:attrNameLst>
                                      </p:cBhvr>
                                      <p:to>
                                        <p:strVal val="hidden"/>
                                      </p:to>
                                    </p:set>
                                  </p:childTnLst>
                                </p:cTn>
                              </p:par>
                              <p:par>
                                <p:cTn id="85" presetID="42" presetClass="exit" presetSubtype="0" fill="hold" grpId="0" nodeType="withEffect">
                                  <p:stCondLst>
                                    <p:cond delay="0"/>
                                  </p:stCondLst>
                                  <p:childTnLst>
                                    <p:animEffect transition="out" filter="fade">
                                      <p:cBhvr>
                                        <p:cTn id="86" dur="1000"/>
                                        <p:tgtEl>
                                          <p:spTgt spid="40"/>
                                        </p:tgtEl>
                                      </p:cBhvr>
                                    </p:animEffect>
                                    <p:anim calcmode="lin" valueType="num">
                                      <p:cBhvr>
                                        <p:cTn id="87" dur="1000"/>
                                        <p:tgtEl>
                                          <p:spTgt spid="40"/>
                                        </p:tgtEl>
                                        <p:attrNameLst>
                                          <p:attrName>ppt_x</p:attrName>
                                        </p:attrNameLst>
                                      </p:cBhvr>
                                      <p:tavLst>
                                        <p:tav tm="0">
                                          <p:val>
                                            <p:strVal val="ppt_x"/>
                                          </p:val>
                                        </p:tav>
                                        <p:tav tm="100000">
                                          <p:val>
                                            <p:strVal val="ppt_x"/>
                                          </p:val>
                                        </p:tav>
                                      </p:tavLst>
                                    </p:anim>
                                    <p:anim calcmode="lin" valueType="num">
                                      <p:cBhvr>
                                        <p:cTn id="88" dur="1000"/>
                                        <p:tgtEl>
                                          <p:spTgt spid="40"/>
                                        </p:tgtEl>
                                        <p:attrNameLst>
                                          <p:attrName>ppt_y</p:attrName>
                                        </p:attrNameLst>
                                      </p:cBhvr>
                                      <p:tavLst>
                                        <p:tav tm="0">
                                          <p:val>
                                            <p:strVal val="ppt_y"/>
                                          </p:val>
                                        </p:tav>
                                        <p:tav tm="100000">
                                          <p:val>
                                            <p:strVal val="ppt_y+.1"/>
                                          </p:val>
                                        </p:tav>
                                      </p:tavLst>
                                    </p:anim>
                                    <p:set>
                                      <p:cBhvr>
                                        <p:cTn id="89" dur="1" fill="hold">
                                          <p:stCondLst>
                                            <p:cond delay="999"/>
                                          </p:stCondLst>
                                        </p:cTn>
                                        <p:tgtEl>
                                          <p:spTgt spid="40"/>
                                        </p:tgtEl>
                                        <p:attrNameLst>
                                          <p:attrName>style.visibility</p:attrName>
                                        </p:attrNameLst>
                                      </p:cBhvr>
                                      <p:to>
                                        <p:strVal val="hidden"/>
                                      </p:to>
                                    </p:set>
                                  </p:childTnLst>
                                </p:cTn>
                              </p:par>
                              <p:par>
                                <p:cTn id="90" presetID="42" presetClass="exit" presetSubtype="0" fill="hold" nodeType="withEffect">
                                  <p:stCondLst>
                                    <p:cond delay="0"/>
                                  </p:stCondLst>
                                  <p:childTnLst>
                                    <p:animEffect transition="out" filter="fade">
                                      <p:cBhvr>
                                        <p:cTn id="91" dur="1000"/>
                                        <p:tgtEl>
                                          <p:spTgt spid="19"/>
                                        </p:tgtEl>
                                      </p:cBhvr>
                                    </p:animEffect>
                                    <p:anim calcmode="lin" valueType="num">
                                      <p:cBhvr>
                                        <p:cTn id="92" dur="1000"/>
                                        <p:tgtEl>
                                          <p:spTgt spid="19"/>
                                        </p:tgtEl>
                                        <p:attrNameLst>
                                          <p:attrName>ppt_x</p:attrName>
                                        </p:attrNameLst>
                                      </p:cBhvr>
                                      <p:tavLst>
                                        <p:tav tm="0">
                                          <p:val>
                                            <p:strVal val="ppt_x"/>
                                          </p:val>
                                        </p:tav>
                                        <p:tav tm="100000">
                                          <p:val>
                                            <p:strVal val="ppt_x"/>
                                          </p:val>
                                        </p:tav>
                                      </p:tavLst>
                                    </p:anim>
                                    <p:anim calcmode="lin" valueType="num">
                                      <p:cBhvr>
                                        <p:cTn id="93" dur="1000"/>
                                        <p:tgtEl>
                                          <p:spTgt spid="19"/>
                                        </p:tgtEl>
                                        <p:attrNameLst>
                                          <p:attrName>ppt_y</p:attrName>
                                        </p:attrNameLst>
                                      </p:cBhvr>
                                      <p:tavLst>
                                        <p:tav tm="0">
                                          <p:val>
                                            <p:strVal val="ppt_y"/>
                                          </p:val>
                                        </p:tav>
                                        <p:tav tm="100000">
                                          <p:val>
                                            <p:strVal val="ppt_y+.1"/>
                                          </p:val>
                                        </p:tav>
                                      </p:tavLst>
                                    </p:anim>
                                    <p:set>
                                      <p:cBhvr>
                                        <p:cTn id="94" dur="1" fill="hold">
                                          <p:stCondLst>
                                            <p:cond delay="999"/>
                                          </p:stCondLst>
                                        </p:cTn>
                                        <p:tgtEl>
                                          <p:spTgt spid="19"/>
                                        </p:tgtEl>
                                        <p:attrNameLst>
                                          <p:attrName>style.visibility</p:attrName>
                                        </p:attrNameLst>
                                      </p:cBhvr>
                                      <p:to>
                                        <p:strVal val="hidden"/>
                                      </p:to>
                                    </p:set>
                                  </p:childTnLst>
                                </p:cTn>
                              </p:par>
                              <p:par>
                                <p:cTn id="95" presetID="42"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1000"/>
                                        <p:tgtEl>
                                          <p:spTgt spid="39"/>
                                        </p:tgtEl>
                                      </p:cBhvr>
                                    </p:animEffect>
                                    <p:anim calcmode="lin" valueType="num">
                                      <p:cBhvr>
                                        <p:cTn id="98" dur="1000" fill="hold"/>
                                        <p:tgtEl>
                                          <p:spTgt spid="39"/>
                                        </p:tgtEl>
                                        <p:attrNameLst>
                                          <p:attrName>ppt_x</p:attrName>
                                        </p:attrNameLst>
                                      </p:cBhvr>
                                      <p:tavLst>
                                        <p:tav tm="0">
                                          <p:val>
                                            <p:strVal val="#ppt_x"/>
                                          </p:val>
                                        </p:tav>
                                        <p:tav tm="100000">
                                          <p:val>
                                            <p:strVal val="#ppt_x"/>
                                          </p:val>
                                        </p:tav>
                                      </p:tavLst>
                                    </p:anim>
                                    <p:anim calcmode="lin" valueType="num">
                                      <p:cBhvr>
                                        <p:cTn id="99" dur="1000" fill="hold"/>
                                        <p:tgtEl>
                                          <p:spTgt spid="3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1000"/>
                                        <p:tgtEl>
                                          <p:spTgt spid="41"/>
                                        </p:tgtEl>
                                      </p:cBhvr>
                                    </p:animEffect>
                                    <p:anim calcmode="lin" valueType="num">
                                      <p:cBhvr>
                                        <p:cTn id="103" dur="1000" fill="hold"/>
                                        <p:tgtEl>
                                          <p:spTgt spid="41"/>
                                        </p:tgtEl>
                                        <p:attrNameLst>
                                          <p:attrName>ppt_x</p:attrName>
                                        </p:attrNameLst>
                                      </p:cBhvr>
                                      <p:tavLst>
                                        <p:tav tm="0">
                                          <p:val>
                                            <p:strVal val="#ppt_x"/>
                                          </p:val>
                                        </p:tav>
                                        <p:tav tm="100000">
                                          <p:val>
                                            <p:strVal val="#ppt_x"/>
                                          </p:val>
                                        </p:tav>
                                      </p:tavLst>
                                    </p:anim>
                                    <p:anim calcmode="lin" valueType="num">
                                      <p:cBhvr>
                                        <p:cTn id="104" dur="1000" fill="hold"/>
                                        <p:tgtEl>
                                          <p:spTgt spid="41"/>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1000"/>
                                        <p:tgtEl>
                                          <p:spTgt spid="42"/>
                                        </p:tgtEl>
                                      </p:cBhvr>
                                    </p:animEffect>
                                    <p:anim calcmode="lin" valueType="num">
                                      <p:cBhvr>
                                        <p:cTn id="108" dur="1000" fill="hold"/>
                                        <p:tgtEl>
                                          <p:spTgt spid="42"/>
                                        </p:tgtEl>
                                        <p:attrNameLst>
                                          <p:attrName>ppt_x</p:attrName>
                                        </p:attrNameLst>
                                      </p:cBhvr>
                                      <p:tavLst>
                                        <p:tav tm="0">
                                          <p:val>
                                            <p:strVal val="#ppt_x"/>
                                          </p:val>
                                        </p:tav>
                                        <p:tav tm="100000">
                                          <p:val>
                                            <p:strVal val="#ppt_x"/>
                                          </p:val>
                                        </p:tav>
                                      </p:tavLst>
                                    </p:anim>
                                    <p:anim calcmode="lin" valueType="num">
                                      <p:cBhvr>
                                        <p:cTn id="10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34" grpId="0"/>
      <p:bldP spid="37" grpId="0"/>
      <p:bldP spid="40" grpId="0"/>
      <p:bldP spid="46" grpId="0"/>
      <p:bldP spid="49" grpId="0"/>
      <p:bldP spid="38" grpId="0"/>
      <p:bldP spid="39" grpId="0" animBg="1"/>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253">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1142</TotalTime>
  <Words>1837</Words>
  <Application>Microsoft Office PowerPoint</Application>
  <PresentationFormat>Màn hình rộng</PresentationFormat>
  <Paragraphs>324</Paragraphs>
  <Slides>37</Slides>
  <Notes>27</Notes>
  <HiddenSlides>0</HiddenSlides>
  <MMClips>0</MMClips>
  <ScaleCrop>false</ScaleCrop>
  <HeadingPairs>
    <vt:vector size="8" baseType="variant">
      <vt:variant>
        <vt:lpstr>Phông được Dùng</vt:lpstr>
      </vt:variant>
      <vt:variant>
        <vt:i4>11</vt:i4>
      </vt:variant>
      <vt:variant>
        <vt:lpstr>Chủ đề</vt:lpstr>
      </vt:variant>
      <vt:variant>
        <vt:i4>1</vt:i4>
      </vt:variant>
      <vt:variant>
        <vt:lpstr>Máy chủ nhúng OLE</vt:lpstr>
      </vt:variant>
      <vt:variant>
        <vt:i4>1</vt:i4>
      </vt:variant>
      <vt:variant>
        <vt:lpstr>Tiêu đề Bản chiếu</vt:lpstr>
      </vt:variant>
      <vt:variant>
        <vt:i4>37</vt:i4>
      </vt:variant>
    </vt:vector>
  </HeadingPairs>
  <TitlesOfParts>
    <vt:vector size="50" baseType="lpstr">
      <vt:lpstr>Calibri</vt:lpstr>
      <vt:lpstr>Arial</vt:lpstr>
      <vt:lpstr>Century Gothic</vt:lpstr>
      <vt:lpstr>黑体</vt:lpstr>
      <vt:lpstr>Cambria Math</vt:lpstr>
      <vt:lpstr>等线</vt:lpstr>
      <vt:lpstr>微软雅黑</vt:lpstr>
      <vt:lpstr>Wingdings</vt:lpstr>
      <vt:lpstr>Tahoma</vt:lpstr>
      <vt:lpstr>Times New Roman</vt:lpstr>
      <vt:lpstr>Symbol</vt:lpstr>
      <vt:lpstr>包图主题2</vt:lpstr>
      <vt:lpstr>MathType 6.0 Equation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Phan Thanh Tùng</cp:lastModifiedBy>
  <cp:revision>205</cp:revision>
  <dcterms:created xsi:type="dcterms:W3CDTF">2017-11-02T08:38:29Z</dcterms:created>
  <dcterms:modified xsi:type="dcterms:W3CDTF">2019-06-23T01:30:43Z</dcterms:modified>
</cp:coreProperties>
</file>